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Override PartName="/ppt/diagrams/layout1.xml" ContentType="application/vnd.openxmlformats-officedocument.drawingml.diagram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diagrams/drawing1.xml" ContentType="application/vnd.ms-office.drawingml.diagramDrawing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Default Extension="jpeg" ContentType="image/jpeg"/>
  <Override PartName="/ppt/slideLayouts/slideLayout25.xml" ContentType="application/vnd.openxmlformats-officedocument.presentationml.slideLayout+xml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5" r:id="rId1"/>
    <p:sldMasterId id="2147483788" r:id="rId2"/>
    <p:sldMasterId id="2147483800" r:id="rId3"/>
  </p:sldMasterIdLst>
  <p:notesMasterIdLst>
    <p:notesMasterId r:id="rId18"/>
  </p:notesMasterIdLst>
  <p:sldIdLst>
    <p:sldId id="259" r:id="rId4"/>
    <p:sldId id="346" r:id="rId5"/>
    <p:sldId id="464" r:id="rId6"/>
    <p:sldId id="422" r:id="rId7"/>
    <p:sldId id="423" r:id="rId8"/>
    <p:sldId id="424" r:id="rId9"/>
    <p:sldId id="425" r:id="rId10"/>
    <p:sldId id="426" r:id="rId11"/>
    <p:sldId id="454" r:id="rId12"/>
    <p:sldId id="455" r:id="rId13"/>
    <p:sldId id="457" r:id="rId14"/>
    <p:sldId id="458" r:id="rId15"/>
    <p:sldId id="461" r:id="rId16"/>
    <p:sldId id="463" r:id="rId17"/>
  </p:sldIdLst>
  <p:sldSz cx="9144000" cy="6858000" type="screen4x3"/>
  <p:notesSz cx="7099300" cy="10234613"/>
  <p:defaultTextStyle>
    <a:defPPr>
      <a:defRPr lang="es-E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5997"/>
    <a:srgbClr val="36EB0B"/>
    <a:srgbClr val="016F01"/>
    <a:srgbClr val="19840A"/>
    <a:srgbClr val="D99795"/>
    <a:srgbClr val="FDE9D9"/>
    <a:srgbClr val="FF6600"/>
    <a:srgbClr val="AFD7FF"/>
    <a:srgbClr val="FFFFFF"/>
    <a:srgbClr val="1B3149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215" autoAdjust="0"/>
    <p:restoredTop sz="90973" autoAdjust="0"/>
  </p:normalViewPr>
  <p:slideViewPr>
    <p:cSldViewPr>
      <p:cViewPr>
        <p:scale>
          <a:sx n="100" d="100"/>
          <a:sy n="100" d="100"/>
        </p:scale>
        <p:origin x="-342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74" d="100"/>
          <a:sy n="74" d="100"/>
        </p:scale>
        <p:origin x="-2058" y="-108"/>
      </p:cViewPr>
      <p:guideLst>
        <p:guide orient="horz" pos="3224"/>
        <p:guide pos="2236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slide" Target="slides/slide10.xml"/><Relationship Id="rId18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21" Type="http://schemas.openxmlformats.org/officeDocument/2006/relationships/theme" Target="theme/theme1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10" Type="http://schemas.openxmlformats.org/officeDocument/2006/relationships/slide" Target="slides/slide7.xml"/><Relationship Id="rId19" Type="http://schemas.openxmlformats.org/officeDocument/2006/relationships/presProps" Target="presProps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C60AE8C-7840-4E36-89BC-CA7073729C1F}" type="doc">
      <dgm:prSet loTypeId="urn:microsoft.com/office/officeart/2005/8/layout/hList7#1" loCatId="process" qsTypeId="urn:microsoft.com/office/officeart/2005/8/quickstyle/3d1" qsCatId="3D" csTypeId="urn:microsoft.com/office/officeart/2005/8/colors/colorful1#1" csCatId="colorful" phldr="1"/>
      <dgm:spPr/>
    </dgm:pt>
    <dgm:pt modelId="{6739F467-D9F8-46AD-8275-CBF21ED03DEA}">
      <dgm:prSet phldrT="[Texto]" custT="1"/>
      <dgm:spPr/>
      <dgm:t>
        <a:bodyPr/>
        <a:lstStyle/>
        <a:p>
          <a:endParaRPr lang="es-ES_tradnl" sz="1200" baseline="0" dirty="0" smtClean="0"/>
        </a:p>
        <a:p>
          <a:r>
            <a:rPr lang="es-ES_tradnl" sz="1200" dirty="0" smtClean="0"/>
            <a:t>Contribución a la ICDE</a:t>
          </a:r>
        </a:p>
        <a:p>
          <a:r>
            <a:rPr lang="es-ES_tradnl" sz="1200" dirty="0" smtClean="0"/>
            <a:t>Captura multiusuario</a:t>
          </a:r>
        </a:p>
        <a:p>
          <a:r>
            <a:rPr lang="es-ES_tradnl" sz="1200" dirty="0" smtClean="0"/>
            <a:t>Generación masiva de metadatos 120.000</a:t>
          </a:r>
        </a:p>
        <a:p>
          <a:r>
            <a:rPr lang="es-ES_tradnl" sz="1200" dirty="0" smtClean="0"/>
            <a:t>Facilidad de captura</a:t>
          </a:r>
        </a:p>
        <a:p>
          <a:r>
            <a:rPr lang="es-ES_tradnl" sz="1200" dirty="0" smtClean="0"/>
            <a:t>Administración de usuarios básica</a:t>
          </a:r>
        </a:p>
        <a:p>
          <a:r>
            <a:rPr lang="es-ES_tradnl" sz="1200" dirty="0" smtClean="0"/>
            <a:t>Dominios y  tablas de referencia heterogéneas</a:t>
          </a:r>
          <a:endParaRPr lang="es-ES_tradnl" sz="1200" dirty="0"/>
        </a:p>
      </dgm:t>
    </dgm:pt>
    <dgm:pt modelId="{4A55ED52-0702-48A1-AC59-47E11B7D2151}" type="parTrans" cxnId="{7F5AB089-9B33-4203-854A-320D37F801F8}">
      <dgm:prSet/>
      <dgm:spPr/>
      <dgm:t>
        <a:bodyPr/>
        <a:lstStyle/>
        <a:p>
          <a:endParaRPr lang="es-ES_tradnl"/>
        </a:p>
      </dgm:t>
    </dgm:pt>
    <dgm:pt modelId="{495C67AD-11F8-417A-8B6E-C7479F093B24}" type="sibTrans" cxnId="{7F5AB089-9B33-4203-854A-320D37F801F8}">
      <dgm:prSet/>
      <dgm:spPr/>
      <dgm:t>
        <a:bodyPr/>
        <a:lstStyle/>
        <a:p>
          <a:endParaRPr lang="es-ES_tradnl"/>
        </a:p>
      </dgm:t>
    </dgm:pt>
    <dgm:pt modelId="{8F9B8E57-31A1-47C1-A4ED-794380BC7134}">
      <dgm:prSet phldrT="[Texto]" custT="1"/>
      <dgm:spPr/>
      <dgm:t>
        <a:bodyPr/>
        <a:lstStyle/>
        <a:p>
          <a:endParaRPr lang="es-ES_tradnl" sz="1200" dirty="0" smtClean="0"/>
        </a:p>
        <a:p>
          <a:endParaRPr lang="es-ES_tradnl" sz="1200" dirty="0" smtClean="0"/>
        </a:p>
        <a:p>
          <a:endParaRPr lang="es-ES_tradnl" sz="1200" dirty="0" smtClean="0"/>
        </a:p>
        <a:p>
          <a:endParaRPr lang="es-ES_tradnl" sz="1200" dirty="0" smtClean="0"/>
        </a:p>
        <a:p>
          <a:endParaRPr lang="es-ES_tradnl" sz="1200" dirty="0" smtClean="0"/>
        </a:p>
        <a:p>
          <a:r>
            <a:rPr lang="es-ES_tradnl" sz="1200" dirty="0" smtClean="0"/>
            <a:t>Implementación XML</a:t>
          </a:r>
        </a:p>
        <a:p>
          <a:r>
            <a:rPr lang="es-ES_tradnl" sz="1200" dirty="0" smtClean="0"/>
            <a:t>Catálogo de metadato OGC-CSW</a:t>
          </a:r>
        </a:p>
        <a:p>
          <a:r>
            <a:rPr lang="es-ES_tradnl" sz="1200" dirty="0" smtClean="0"/>
            <a:t>Indexación de información</a:t>
          </a:r>
        </a:p>
        <a:p>
          <a:r>
            <a:rPr lang="es-ES_tradnl" sz="1200" dirty="0" smtClean="0"/>
            <a:t>Visualización de servicios por medio de </a:t>
          </a:r>
          <a:r>
            <a:rPr lang="es-ES_tradnl" sz="1200" dirty="0" err="1" smtClean="0"/>
            <a:t>mapfish</a:t>
          </a:r>
          <a:endParaRPr lang="es-ES_tradnl" sz="1200" dirty="0" smtClean="0"/>
        </a:p>
        <a:p>
          <a:r>
            <a:rPr lang="es-ES_tradnl" sz="1200" dirty="0" smtClean="0"/>
            <a:t>Documentación de </a:t>
          </a:r>
          <a:r>
            <a:rPr lang="es-ES_tradnl" sz="1200" dirty="0" err="1" smtClean="0"/>
            <a:t>Geoservicios</a:t>
          </a:r>
          <a:endParaRPr lang="es-ES_tradnl" sz="1200" dirty="0" smtClean="0"/>
        </a:p>
        <a:p>
          <a:r>
            <a:rPr lang="es-ES_tradnl" sz="1200" dirty="0" smtClean="0"/>
            <a:t>Eliminar metadatos</a:t>
          </a:r>
        </a:p>
        <a:p>
          <a:r>
            <a:rPr lang="es-ES_tradnl" sz="1200" dirty="0" smtClean="0"/>
            <a:t>Cambios de usuario</a:t>
          </a:r>
        </a:p>
        <a:p>
          <a:r>
            <a:rPr lang="es-ES_tradnl" sz="1200" dirty="0" smtClean="0"/>
            <a:t>Interfaz de fácil uso e intuitiva</a:t>
          </a:r>
        </a:p>
        <a:p>
          <a:endParaRPr lang="es-ES_tradnl" sz="1200" dirty="0" smtClean="0"/>
        </a:p>
        <a:p>
          <a:endParaRPr lang="es-ES_tradnl" sz="1200" dirty="0" smtClean="0"/>
        </a:p>
      </dgm:t>
    </dgm:pt>
    <dgm:pt modelId="{040B8D9D-F63A-420A-B199-B00FA7936C83}" type="parTrans" cxnId="{0B2539ED-80EF-457F-BC8D-C907AD96D6F4}">
      <dgm:prSet/>
      <dgm:spPr/>
      <dgm:t>
        <a:bodyPr/>
        <a:lstStyle/>
        <a:p>
          <a:endParaRPr lang="es-ES_tradnl"/>
        </a:p>
      </dgm:t>
    </dgm:pt>
    <dgm:pt modelId="{C88ED508-8844-49F4-8DEF-5FC94484504F}" type="sibTrans" cxnId="{0B2539ED-80EF-457F-BC8D-C907AD96D6F4}">
      <dgm:prSet/>
      <dgm:spPr/>
      <dgm:t>
        <a:bodyPr/>
        <a:lstStyle/>
        <a:p>
          <a:endParaRPr lang="es-ES_tradnl"/>
        </a:p>
      </dgm:t>
    </dgm:pt>
    <dgm:pt modelId="{D655E4E7-A955-45A6-AF18-D91D8693B4DA}">
      <dgm:prSet phldrT="[Texto]" custT="1"/>
      <dgm:spPr/>
      <dgm:t>
        <a:bodyPr/>
        <a:lstStyle/>
        <a:p>
          <a:endParaRPr lang="es-ES_tradnl" sz="1200" dirty="0" smtClean="0"/>
        </a:p>
        <a:p>
          <a:endParaRPr lang="es-ES_tradnl" sz="1200" dirty="0" smtClean="0"/>
        </a:p>
        <a:p>
          <a:endParaRPr lang="es-ES_tradnl" sz="1200" dirty="0" smtClean="0"/>
        </a:p>
        <a:p>
          <a:endParaRPr lang="es-ES_tradnl" sz="1200" dirty="0" smtClean="0"/>
        </a:p>
        <a:p>
          <a:endParaRPr lang="es-ES_tradnl" sz="1200" dirty="0" smtClean="0"/>
        </a:p>
        <a:p>
          <a:r>
            <a:rPr lang="es-ES_tradnl" sz="1200" dirty="0" smtClean="0"/>
            <a:t>Diseñado bajo Open </a:t>
          </a:r>
          <a:r>
            <a:rPr lang="es-ES_tradnl" sz="1200" dirty="0" err="1" smtClean="0"/>
            <a:t>Source</a:t>
          </a:r>
          <a:endParaRPr lang="es-ES_tradnl" sz="1200" dirty="0" smtClean="0"/>
        </a:p>
        <a:p>
          <a:r>
            <a:rPr lang="es-ES_tradnl" sz="1200" dirty="0" smtClean="0"/>
            <a:t>No licenciamiento comercial</a:t>
          </a:r>
        </a:p>
        <a:p>
          <a:r>
            <a:rPr lang="es-ES_tradnl" sz="1200" dirty="0" smtClean="0"/>
            <a:t>Adaptable a entidades</a:t>
          </a:r>
        </a:p>
        <a:p>
          <a:r>
            <a:rPr lang="es-ES_tradnl" sz="1200" dirty="0" smtClean="0"/>
            <a:t>Convenios para funcionamiento de SWAMI</a:t>
          </a:r>
        </a:p>
        <a:p>
          <a:r>
            <a:rPr lang="es-ES_tradnl" sz="1200" dirty="0" smtClean="0"/>
            <a:t>Compatibilidad con bases de datos comerciales y de código abierto</a:t>
          </a:r>
        </a:p>
        <a:p>
          <a:r>
            <a:rPr lang="es-ES_tradnl" sz="1200" dirty="0" smtClean="0"/>
            <a:t>Optimización de consultas e índices de la base de datos</a:t>
          </a:r>
        </a:p>
        <a:p>
          <a:r>
            <a:rPr lang="es-ES_tradnl" sz="1200" dirty="0" smtClean="0"/>
            <a:t>Uso de mapas dinámicos en </a:t>
          </a:r>
          <a:r>
            <a:rPr lang="es-ES_tradnl" sz="1200" dirty="0" err="1" smtClean="0"/>
            <a:t>2D</a:t>
          </a:r>
          <a:r>
            <a:rPr lang="es-ES_tradnl" sz="1200" dirty="0" smtClean="0"/>
            <a:t> </a:t>
          </a:r>
        </a:p>
        <a:p>
          <a:endParaRPr lang="es-ES_tradnl" sz="1200" dirty="0" smtClean="0"/>
        </a:p>
        <a:p>
          <a:endParaRPr lang="es-ES_tradnl" sz="1200" dirty="0" smtClean="0"/>
        </a:p>
        <a:p>
          <a:endParaRPr lang="es-ES_tradnl" sz="1200" dirty="0"/>
        </a:p>
      </dgm:t>
    </dgm:pt>
    <dgm:pt modelId="{548B087B-3996-4031-8A2B-0D3A0ACCA24B}" type="sibTrans" cxnId="{AAD6AB6A-BB6E-4175-A145-D2A1AF166223}">
      <dgm:prSet/>
      <dgm:spPr/>
      <dgm:t>
        <a:bodyPr/>
        <a:lstStyle/>
        <a:p>
          <a:endParaRPr lang="es-ES_tradnl"/>
        </a:p>
      </dgm:t>
    </dgm:pt>
    <dgm:pt modelId="{2CAC2775-11B2-4C34-B052-4BBF3BC17711}" type="parTrans" cxnId="{AAD6AB6A-BB6E-4175-A145-D2A1AF166223}">
      <dgm:prSet/>
      <dgm:spPr/>
      <dgm:t>
        <a:bodyPr/>
        <a:lstStyle/>
        <a:p>
          <a:endParaRPr lang="es-ES_tradnl"/>
        </a:p>
      </dgm:t>
    </dgm:pt>
    <dgm:pt modelId="{A816CD05-B85F-49B0-9986-D6697AF5ABEA}" type="pres">
      <dgm:prSet presAssocID="{FC60AE8C-7840-4E36-89BC-CA7073729C1F}" presName="Name0" presStyleCnt="0">
        <dgm:presLayoutVars>
          <dgm:dir/>
          <dgm:resizeHandles val="exact"/>
        </dgm:presLayoutVars>
      </dgm:prSet>
      <dgm:spPr/>
    </dgm:pt>
    <dgm:pt modelId="{3EF90FED-2799-4B70-89A7-67FF78529983}" type="pres">
      <dgm:prSet presAssocID="{FC60AE8C-7840-4E36-89BC-CA7073729C1F}" presName="fgShape" presStyleLbl="fgShp" presStyleIdx="0" presStyleCnt="1" custLinFactNeighborY="35510"/>
      <dgm:spPr>
        <a:prstGeom prst="rightArrow">
          <a:avLst/>
        </a:prstGeom>
        <a:solidFill>
          <a:schemeClr val="accent1">
            <a:lumMod val="75000"/>
          </a:schemeClr>
        </a:solidFill>
      </dgm:spPr>
    </dgm:pt>
    <dgm:pt modelId="{E627D4C3-55F9-4A51-BD86-277B0151AF2E}" type="pres">
      <dgm:prSet presAssocID="{FC60AE8C-7840-4E36-89BC-CA7073729C1F}" presName="linComp" presStyleCnt="0"/>
      <dgm:spPr/>
    </dgm:pt>
    <dgm:pt modelId="{5C279029-BB8B-4258-B697-4A3A1994F0B2}" type="pres">
      <dgm:prSet presAssocID="{6739F467-D9F8-46AD-8275-CBF21ED03DEA}" presName="compNode" presStyleCnt="0"/>
      <dgm:spPr/>
    </dgm:pt>
    <dgm:pt modelId="{DD684DA0-A45E-4D31-A1A1-2997BA4D0886}" type="pres">
      <dgm:prSet presAssocID="{6739F467-D9F8-46AD-8275-CBF21ED03DEA}" presName="bkgdShape" presStyleLbl="node1" presStyleIdx="0" presStyleCnt="3"/>
      <dgm:spPr/>
      <dgm:t>
        <a:bodyPr/>
        <a:lstStyle/>
        <a:p>
          <a:endParaRPr lang="es-ES_tradnl"/>
        </a:p>
      </dgm:t>
    </dgm:pt>
    <dgm:pt modelId="{44CAC0C1-20B6-4EB4-A2A1-EE19410EEE66}" type="pres">
      <dgm:prSet presAssocID="{6739F467-D9F8-46AD-8275-CBF21ED03DEA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4D828F06-CD89-4633-BB8C-A88887A86B39}" type="pres">
      <dgm:prSet presAssocID="{6739F467-D9F8-46AD-8275-CBF21ED03DEA}" presName="invisiNode" presStyleLbl="node1" presStyleIdx="0" presStyleCnt="3"/>
      <dgm:spPr/>
    </dgm:pt>
    <dgm:pt modelId="{B0717746-AF31-4C3A-A9A4-11F68BE22FDA}" type="pres">
      <dgm:prSet presAssocID="{6739F467-D9F8-46AD-8275-CBF21ED03DEA}" presName="imagNode" presStyleLbl="fgImgPlace1" presStyleIdx="0" presStyleCnt="3" custScaleX="136901" custScaleY="127920" custLinFactNeighborY="-4489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7A3669C2-C116-4B6E-ABA1-4F2BA9ECF648}" type="pres">
      <dgm:prSet presAssocID="{495C67AD-11F8-417A-8B6E-C7479F093B24}" presName="sibTrans" presStyleLbl="sibTrans2D1" presStyleIdx="0" presStyleCnt="0"/>
      <dgm:spPr/>
      <dgm:t>
        <a:bodyPr/>
        <a:lstStyle/>
        <a:p>
          <a:endParaRPr lang="es-ES"/>
        </a:p>
      </dgm:t>
    </dgm:pt>
    <dgm:pt modelId="{488441E8-A8ED-4ECB-AFF8-945271CACD8E}" type="pres">
      <dgm:prSet presAssocID="{D655E4E7-A955-45A6-AF18-D91D8693B4DA}" presName="compNode" presStyleCnt="0"/>
      <dgm:spPr/>
    </dgm:pt>
    <dgm:pt modelId="{BE392DF3-8FD1-48CC-BBF3-B8AE1700A1C9}" type="pres">
      <dgm:prSet presAssocID="{D655E4E7-A955-45A6-AF18-D91D8693B4DA}" presName="bkgdShape" presStyleLbl="node1" presStyleIdx="1" presStyleCnt="3"/>
      <dgm:spPr/>
      <dgm:t>
        <a:bodyPr/>
        <a:lstStyle/>
        <a:p>
          <a:endParaRPr lang="es-ES_tradnl"/>
        </a:p>
      </dgm:t>
    </dgm:pt>
    <dgm:pt modelId="{561A78B9-ACE7-418F-9BD2-8D0150A71599}" type="pres">
      <dgm:prSet presAssocID="{D655E4E7-A955-45A6-AF18-D91D8693B4DA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BFC4144D-EED7-402E-A54F-86BDD0692083}" type="pres">
      <dgm:prSet presAssocID="{D655E4E7-A955-45A6-AF18-D91D8693B4DA}" presName="invisiNode" presStyleLbl="node1" presStyleIdx="1" presStyleCnt="3"/>
      <dgm:spPr/>
    </dgm:pt>
    <dgm:pt modelId="{B175CDA7-C705-4D91-868C-7DDC6E56620F}" type="pres">
      <dgm:prSet presAssocID="{D655E4E7-A955-45A6-AF18-D91D8693B4DA}" presName="imagNode" presStyleLbl="fgImgPlace1" presStyleIdx="1" presStyleCnt="3" custScaleX="137089" custScaleY="125686" custLinFactNeighborY="-3928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</dgm:pt>
    <dgm:pt modelId="{9019335A-99DA-4917-92A4-EE14E7422C2E}" type="pres">
      <dgm:prSet presAssocID="{548B087B-3996-4031-8A2B-0D3A0ACCA24B}" presName="sibTrans" presStyleLbl="sibTrans2D1" presStyleIdx="0" presStyleCnt="0"/>
      <dgm:spPr/>
      <dgm:t>
        <a:bodyPr/>
        <a:lstStyle/>
        <a:p>
          <a:endParaRPr lang="es-ES"/>
        </a:p>
      </dgm:t>
    </dgm:pt>
    <dgm:pt modelId="{FD4B2042-36A8-45A4-AD73-918021539A85}" type="pres">
      <dgm:prSet presAssocID="{8F9B8E57-31A1-47C1-A4ED-794380BC7134}" presName="compNode" presStyleCnt="0"/>
      <dgm:spPr/>
    </dgm:pt>
    <dgm:pt modelId="{8F56E443-2F74-4253-B5BF-AD557A3CCAB2}" type="pres">
      <dgm:prSet presAssocID="{8F9B8E57-31A1-47C1-A4ED-794380BC7134}" presName="bkgdShape" presStyleLbl="node1" presStyleIdx="2" presStyleCnt="3"/>
      <dgm:spPr/>
      <dgm:t>
        <a:bodyPr/>
        <a:lstStyle/>
        <a:p>
          <a:endParaRPr lang="es-ES_tradnl"/>
        </a:p>
      </dgm:t>
    </dgm:pt>
    <dgm:pt modelId="{6C0D2EB1-8728-4140-9D38-2F4A1F4EC1E1}" type="pres">
      <dgm:prSet presAssocID="{8F9B8E57-31A1-47C1-A4ED-794380BC7134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s-ES_tradnl"/>
        </a:p>
      </dgm:t>
    </dgm:pt>
    <dgm:pt modelId="{47FAD6B6-6D34-44C9-8215-E7C488186448}" type="pres">
      <dgm:prSet presAssocID="{8F9B8E57-31A1-47C1-A4ED-794380BC7134}" presName="invisiNode" presStyleLbl="node1" presStyleIdx="2" presStyleCnt="3"/>
      <dgm:spPr/>
    </dgm:pt>
    <dgm:pt modelId="{C35A8D60-A368-4374-B3F4-88BC2BC93ED9}" type="pres">
      <dgm:prSet presAssocID="{8F9B8E57-31A1-47C1-A4ED-794380BC7134}" presName="imagNode" presStyleLbl="fgImgPlace1" presStyleIdx="2" presStyleCnt="3" custScaleX="132225" custScaleY="130792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64002C5D-7F85-4C98-AA67-C268B615EDFF}" type="presOf" srcId="{6739F467-D9F8-46AD-8275-CBF21ED03DEA}" destId="{DD684DA0-A45E-4D31-A1A1-2997BA4D0886}" srcOrd="0" destOrd="0" presId="urn:microsoft.com/office/officeart/2005/8/layout/hList7#1"/>
    <dgm:cxn modelId="{74E6B758-A195-4046-8B9E-1264EB26D3C8}" type="presOf" srcId="{8F9B8E57-31A1-47C1-A4ED-794380BC7134}" destId="{6C0D2EB1-8728-4140-9D38-2F4A1F4EC1E1}" srcOrd="1" destOrd="0" presId="urn:microsoft.com/office/officeart/2005/8/layout/hList7#1"/>
    <dgm:cxn modelId="{0B2539ED-80EF-457F-BC8D-C907AD96D6F4}" srcId="{FC60AE8C-7840-4E36-89BC-CA7073729C1F}" destId="{8F9B8E57-31A1-47C1-A4ED-794380BC7134}" srcOrd="2" destOrd="0" parTransId="{040B8D9D-F63A-420A-B199-B00FA7936C83}" sibTransId="{C88ED508-8844-49F4-8DEF-5FC94484504F}"/>
    <dgm:cxn modelId="{7F5AB089-9B33-4203-854A-320D37F801F8}" srcId="{FC60AE8C-7840-4E36-89BC-CA7073729C1F}" destId="{6739F467-D9F8-46AD-8275-CBF21ED03DEA}" srcOrd="0" destOrd="0" parTransId="{4A55ED52-0702-48A1-AC59-47E11B7D2151}" sibTransId="{495C67AD-11F8-417A-8B6E-C7479F093B24}"/>
    <dgm:cxn modelId="{6A0A6B15-F548-4B06-8AF9-B34B017AC530}" type="presOf" srcId="{FC60AE8C-7840-4E36-89BC-CA7073729C1F}" destId="{A816CD05-B85F-49B0-9986-D6697AF5ABEA}" srcOrd="0" destOrd="0" presId="urn:microsoft.com/office/officeart/2005/8/layout/hList7#1"/>
    <dgm:cxn modelId="{AAD6AB6A-BB6E-4175-A145-D2A1AF166223}" srcId="{FC60AE8C-7840-4E36-89BC-CA7073729C1F}" destId="{D655E4E7-A955-45A6-AF18-D91D8693B4DA}" srcOrd="1" destOrd="0" parTransId="{2CAC2775-11B2-4C34-B052-4BBF3BC17711}" sibTransId="{548B087B-3996-4031-8A2B-0D3A0ACCA24B}"/>
    <dgm:cxn modelId="{400C41BB-5B8C-4251-BFAD-18E9CAD3F30D}" type="presOf" srcId="{8F9B8E57-31A1-47C1-A4ED-794380BC7134}" destId="{8F56E443-2F74-4253-B5BF-AD557A3CCAB2}" srcOrd="0" destOrd="0" presId="urn:microsoft.com/office/officeart/2005/8/layout/hList7#1"/>
    <dgm:cxn modelId="{F16E4D17-D93B-428A-990F-9754D38EFF13}" type="presOf" srcId="{548B087B-3996-4031-8A2B-0D3A0ACCA24B}" destId="{9019335A-99DA-4917-92A4-EE14E7422C2E}" srcOrd="0" destOrd="0" presId="urn:microsoft.com/office/officeart/2005/8/layout/hList7#1"/>
    <dgm:cxn modelId="{165A1A10-8C7F-4C80-9493-AB95899022B5}" type="presOf" srcId="{6739F467-D9F8-46AD-8275-CBF21ED03DEA}" destId="{44CAC0C1-20B6-4EB4-A2A1-EE19410EEE66}" srcOrd="1" destOrd="0" presId="urn:microsoft.com/office/officeart/2005/8/layout/hList7#1"/>
    <dgm:cxn modelId="{6A714FE8-FB9B-48B6-B364-F831DD08004B}" type="presOf" srcId="{495C67AD-11F8-417A-8B6E-C7479F093B24}" destId="{7A3669C2-C116-4B6E-ABA1-4F2BA9ECF648}" srcOrd="0" destOrd="0" presId="urn:microsoft.com/office/officeart/2005/8/layout/hList7#1"/>
    <dgm:cxn modelId="{AEB8C530-D931-495C-943A-343471BCAB18}" type="presOf" srcId="{D655E4E7-A955-45A6-AF18-D91D8693B4DA}" destId="{BE392DF3-8FD1-48CC-BBF3-B8AE1700A1C9}" srcOrd="0" destOrd="0" presId="urn:microsoft.com/office/officeart/2005/8/layout/hList7#1"/>
    <dgm:cxn modelId="{BEEDDC03-713A-49A1-A594-D6A16AB8E809}" type="presOf" srcId="{D655E4E7-A955-45A6-AF18-D91D8693B4DA}" destId="{561A78B9-ACE7-418F-9BD2-8D0150A71599}" srcOrd="1" destOrd="0" presId="urn:microsoft.com/office/officeart/2005/8/layout/hList7#1"/>
    <dgm:cxn modelId="{2CDBA29B-E340-4632-BC95-33C88E07E789}" type="presParOf" srcId="{A816CD05-B85F-49B0-9986-D6697AF5ABEA}" destId="{3EF90FED-2799-4B70-89A7-67FF78529983}" srcOrd="0" destOrd="0" presId="urn:microsoft.com/office/officeart/2005/8/layout/hList7#1"/>
    <dgm:cxn modelId="{8391D052-06CD-4242-8F73-B4A55F546D9E}" type="presParOf" srcId="{A816CD05-B85F-49B0-9986-D6697AF5ABEA}" destId="{E627D4C3-55F9-4A51-BD86-277B0151AF2E}" srcOrd="1" destOrd="0" presId="urn:microsoft.com/office/officeart/2005/8/layout/hList7#1"/>
    <dgm:cxn modelId="{06C32C93-0E51-41FC-8EA9-66B1AFD2CF35}" type="presParOf" srcId="{E627D4C3-55F9-4A51-BD86-277B0151AF2E}" destId="{5C279029-BB8B-4258-B697-4A3A1994F0B2}" srcOrd="0" destOrd="0" presId="urn:microsoft.com/office/officeart/2005/8/layout/hList7#1"/>
    <dgm:cxn modelId="{290E752F-4A0D-4050-A9ED-4A6C62AE1738}" type="presParOf" srcId="{5C279029-BB8B-4258-B697-4A3A1994F0B2}" destId="{DD684DA0-A45E-4D31-A1A1-2997BA4D0886}" srcOrd="0" destOrd="0" presId="urn:microsoft.com/office/officeart/2005/8/layout/hList7#1"/>
    <dgm:cxn modelId="{94B6B33E-11FE-420F-A66C-C8AB1B3CCD9D}" type="presParOf" srcId="{5C279029-BB8B-4258-B697-4A3A1994F0B2}" destId="{44CAC0C1-20B6-4EB4-A2A1-EE19410EEE66}" srcOrd="1" destOrd="0" presId="urn:microsoft.com/office/officeart/2005/8/layout/hList7#1"/>
    <dgm:cxn modelId="{83111626-4F59-494F-BE29-78566C35FFE8}" type="presParOf" srcId="{5C279029-BB8B-4258-B697-4A3A1994F0B2}" destId="{4D828F06-CD89-4633-BB8C-A88887A86B39}" srcOrd="2" destOrd="0" presId="urn:microsoft.com/office/officeart/2005/8/layout/hList7#1"/>
    <dgm:cxn modelId="{F4264968-8777-4E1F-B5E3-D53E460379CE}" type="presParOf" srcId="{5C279029-BB8B-4258-B697-4A3A1994F0B2}" destId="{B0717746-AF31-4C3A-A9A4-11F68BE22FDA}" srcOrd="3" destOrd="0" presId="urn:microsoft.com/office/officeart/2005/8/layout/hList7#1"/>
    <dgm:cxn modelId="{633F1119-EC69-42F0-91AA-BE9493764610}" type="presParOf" srcId="{E627D4C3-55F9-4A51-BD86-277B0151AF2E}" destId="{7A3669C2-C116-4B6E-ABA1-4F2BA9ECF648}" srcOrd="1" destOrd="0" presId="urn:microsoft.com/office/officeart/2005/8/layout/hList7#1"/>
    <dgm:cxn modelId="{2B698B60-8300-4C07-8A35-01E2034ABA04}" type="presParOf" srcId="{E627D4C3-55F9-4A51-BD86-277B0151AF2E}" destId="{488441E8-A8ED-4ECB-AFF8-945271CACD8E}" srcOrd="2" destOrd="0" presId="urn:microsoft.com/office/officeart/2005/8/layout/hList7#1"/>
    <dgm:cxn modelId="{D9271EF8-82BD-4740-A0BE-33AE114BB99D}" type="presParOf" srcId="{488441E8-A8ED-4ECB-AFF8-945271CACD8E}" destId="{BE392DF3-8FD1-48CC-BBF3-B8AE1700A1C9}" srcOrd="0" destOrd="0" presId="urn:microsoft.com/office/officeart/2005/8/layout/hList7#1"/>
    <dgm:cxn modelId="{3B475C68-4AA3-4324-88BC-C1B17633506A}" type="presParOf" srcId="{488441E8-A8ED-4ECB-AFF8-945271CACD8E}" destId="{561A78B9-ACE7-418F-9BD2-8D0150A71599}" srcOrd="1" destOrd="0" presId="urn:microsoft.com/office/officeart/2005/8/layout/hList7#1"/>
    <dgm:cxn modelId="{F8FBF6F5-2587-4A10-A9A5-491B9343B596}" type="presParOf" srcId="{488441E8-A8ED-4ECB-AFF8-945271CACD8E}" destId="{BFC4144D-EED7-402E-A54F-86BDD0692083}" srcOrd="2" destOrd="0" presId="urn:microsoft.com/office/officeart/2005/8/layout/hList7#1"/>
    <dgm:cxn modelId="{72BEADEC-3AFC-4377-AF80-FAD21DE51C79}" type="presParOf" srcId="{488441E8-A8ED-4ECB-AFF8-945271CACD8E}" destId="{B175CDA7-C705-4D91-868C-7DDC6E56620F}" srcOrd="3" destOrd="0" presId="urn:microsoft.com/office/officeart/2005/8/layout/hList7#1"/>
    <dgm:cxn modelId="{4E72C5B6-CCF3-40E1-8FB5-21365A5CA8A8}" type="presParOf" srcId="{E627D4C3-55F9-4A51-BD86-277B0151AF2E}" destId="{9019335A-99DA-4917-92A4-EE14E7422C2E}" srcOrd="3" destOrd="0" presId="urn:microsoft.com/office/officeart/2005/8/layout/hList7#1"/>
    <dgm:cxn modelId="{728192CF-A4CB-4BC2-BEC7-BC69D65C265C}" type="presParOf" srcId="{E627D4C3-55F9-4A51-BD86-277B0151AF2E}" destId="{FD4B2042-36A8-45A4-AD73-918021539A85}" srcOrd="4" destOrd="0" presId="urn:microsoft.com/office/officeart/2005/8/layout/hList7#1"/>
    <dgm:cxn modelId="{3F374483-8C08-4CCC-84BB-DC46D0FA23F0}" type="presParOf" srcId="{FD4B2042-36A8-45A4-AD73-918021539A85}" destId="{8F56E443-2F74-4253-B5BF-AD557A3CCAB2}" srcOrd="0" destOrd="0" presId="urn:microsoft.com/office/officeart/2005/8/layout/hList7#1"/>
    <dgm:cxn modelId="{F73AEB86-1A7B-4F8C-91AE-788BA5CE3C6D}" type="presParOf" srcId="{FD4B2042-36A8-45A4-AD73-918021539A85}" destId="{6C0D2EB1-8728-4140-9D38-2F4A1F4EC1E1}" srcOrd="1" destOrd="0" presId="urn:microsoft.com/office/officeart/2005/8/layout/hList7#1"/>
    <dgm:cxn modelId="{69FDC344-6683-47BB-84FB-31EE51BE8296}" type="presParOf" srcId="{FD4B2042-36A8-45A4-AD73-918021539A85}" destId="{47FAD6B6-6D34-44C9-8215-E7C488186448}" srcOrd="2" destOrd="0" presId="urn:microsoft.com/office/officeart/2005/8/layout/hList7#1"/>
    <dgm:cxn modelId="{33BB9CB6-9E11-4DBA-8980-A23F5315215C}" type="presParOf" srcId="{FD4B2042-36A8-45A4-AD73-918021539A85}" destId="{C35A8D60-A368-4374-B3F4-88BC2BC93ED9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xmlns="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DD684DA0-A45E-4D31-A1A1-2997BA4D0886}">
      <dsp:nvSpPr>
        <dsp:cNvPr id="0" name=""/>
        <dsp:cNvSpPr/>
      </dsp:nvSpPr>
      <dsp:spPr>
        <a:xfrm>
          <a:off x="1637" y="0"/>
          <a:ext cx="2547502" cy="54943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2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1200" kern="1200" baseline="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200" kern="1200" dirty="0" smtClean="0"/>
            <a:t>Contribución a la ICDE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200" kern="1200" dirty="0" smtClean="0"/>
            <a:t>Captura multiusuario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200" kern="1200" dirty="0" smtClean="0"/>
            <a:t>Generación masiva de metadatos 120.000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200" kern="1200" dirty="0" smtClean="0"/>
            <a:t>Facilidad de captura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200" kern="1200" dirty="0" smtClean="0"/>
            <a:t>Administración de usuarios básica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200" kern="1200" dirty="0" smtClean="0"/>
            <a:t>Dominios y  tablas de referencia heterogéneas</a:t>
          </a:r>
          <a:endParaRPr lang="es-ES_tradnl" sz="1200" kern="1200" dirty="0"/>
        </a:p>
      </dsp:txBody>
      <dsp:txXfrm>
        <a:off x="1637" y="2197747"/>
        <a:ext cx="2547502" cy="2197747"/>
      </dsp:txXfrm>
    </dsp:sp>
    <dsp:sp modelId="{B0717746-AF31-4C3A-A9A4-11F68BE22FDA}">
      <dsp:nvSpPr>
        <dsp:cNvPr id="0" name=""/>
        <dsp:cNvSpPr/>
      </dsp:nvSpPr>
      <dsp:spPr>
        <a:xfrm>
          <a:off x="23001" y="0"/>
          <a:ext cx="2504774" cy="2340455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BE392DF3-8FD1-48CC-BBF3-B8AE1700A1C9}">
      <dsp:nvSpPr>
        <dsp:cNvPr id="0" name=""/>
        <dsp:cNvSpPr/>
      </dsp:nvSpPr>
      <dsp:spPr>
        <a:xfrm>
          <a:off x="2625564" y="0"/>
          <a:ext cx="2547502" cy="54943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3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3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3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1200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1200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1200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1200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1200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200" kern="1200" dirty="0" smtClean="0"/>
            <a:t>Diseñado bajo Open </a:t>
          </a:r>
          <a:r>
            <a:rPr lang="es-ES_tradnl" sz="1200" kern="1200" dirty="0" err="1" smtClean="0"/>
            <a:t>Source</a:t>
          </a:r>
          <a:endParaRPr lang="es-ES_tradnl" sz="1200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200" kern="1200" dirty="0" smtClean="0"/>
            <a:t>No licenciamiento comercial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200" kern="1200" dirty="0" smtClean="0"/>
            <a:t>Adaptable a entidades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200" kern="1200" dirty="0" smtClean="0"/>
            <a:t>Convenios para funcionamiento de SWAMI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200" kern="1200" dirty="0" smtClean="0"/>
            <a:t>Compatibilidad con bases de datos comerciales y de código abierto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200" kern="1200" dirty="0" smtClean="0"/>
            <a:t>Optimización de consultas e índices de la base de datos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200" kern="1200" dirty="0" smtClean="0"/>
            <a:t>Uso de mapas dinámicos en </a:t>
          </a:r>
          <a:r>
            <a:rPr lang="es-ES_tradnl" sz="1200" kern="1200" dirty="0" err="1" smtClean="0"/>
            <a:t>2D</a:t>
          </a:r>
          <a:r>
            <a:rPr lang="es-ES_tradnl" sz="1200" kern="1200" dirty="0" smtClean="0"/>
            <a:t> 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1200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1200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1200" kern="1200" dirty="0"/>
        </a:p>
      </dsp:txBody>
      <dsp:txXfrm>
        <a:off x="2625564" y="2197747"/>
        <a:ext cx="2547502" cy="2197747"/>
      </dsp:txXfrm>
    </dsp:sp>
    <dsp:sp modelId="{B175CDA7-C705-4D91-868C-7DDC6E56620F}">
      <dsp:nvSpPr>
        <dsp:cNvPr id="0" name=""/>
        <dsp:cNvSpPr/>
      </dsp:nvSpPr>
      <dsp:spPr>
        <a:xfrm>
          <a:off x="2645209" y="22815"/>
          <a:ext cx="2508213" cy="2299581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8F56E443-2F74-4253-B5BF-AD557A3CCAB2}">
      <dsp:nvSpPr>
        <dsp:cNvPr id="0" name=""/>
        <dsp:cNvSpPr/>
      </dsp:nvSpPr>
      <dsp:spPr>
        <a:xfrm>
          <a:off x="5249492" y="0"/>
          <a:ext cx="2547502" cy="5494368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4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5344" tIns="85344" rIns="85344" bIns="85344" numCol="1" spcCol="1270" anchor="ctr" anchorCtr="0">
          <a:noAutofit/>
        </a:bodyPr>
        <a:lstStyle/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1200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1200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1200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1200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1200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200" kern="1200" dirty="0" smtClean="0"/>
            <a:t>Implementación XML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200" kern="1200" dirty="0" smtClean="0"/>
            <a:t>Catálogo de metadato OGC-CSW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200" kern="1200" dirty="0" smtClean="0"/>
            <a:t>Indexación de información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200" kern="1200" dirty="0" smtClean="0"/>
            <a:t>Visualización de servicios por medio de </a:t>
          </a:r>
          <a:r>
            <a:rPr lang="es-ES_tradnl" sz="1200" kern="1200" dirty="0" err="1" smtClean="0"/>
            <a:t>mapfish</a:t>
          </a:r>
          <a:endParaRPr lang="es-ES_tradnl" sz="1200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200" kern="1200" dirty="0" smtClean="0"/>
            <a:t>Documentación de </a:t>
          </a:r>
          <a:r>
            <a:rPr lang="es-ES_tradnl" sz="1200" kern="1200" dirty="0" err="1" smtClean="0"/>
            <a:t>Geoservicios</a:t>
          </a:r>
          <a:endParaRPr lang="es-ES_tradnl" sz="1200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200" kern="1200" dirty="0" smtClean="0"/>
            <a:t>Eliminar metadatos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200" kern="1200" dirty="0" smtClean="0"/>
            <a:t>Cambios de usuario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s-ES_tradnl" sz="1200" kern="1200" dirty="0" smtClean="0"/>
            <a:t>Interfaz de fácil uso e intuitiva</a:t>
          </a:r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1200" kern="1200" dirty="0" smtClean="0"/>
        </a:p>
        <a:p>
          <a:pPr lvl="0" algn="ctr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s-ES_tradnl" sz="1200" kern="1200" dirty="0" smtClean="0"/>
        </a:p>
      </dsp:txBody>
      <dsp:txXfrm>
        <a:off x="5249492" y="2197747"/>
        <a:ext cx="2547502" cy="2197747"/>
      </dsp:txXfrm>
    </dsp:sp>
    <dsp:sp modelId="{C35A8D60-A368-4374-B3F4-88BC2BC93ED9}">
      <dsp:nvSpPr>
        <dsp:cNvPr id="0" name=""/>
        <dsp:cNvSpPr/>
      </dsp:nvSpPr>
      <dsp:spPr>
        <a:xfrm>
          <a:off x="5313632" y="47973"/>
          <a:ext cx="2419221" cy="2393002"/>
        </a:xfrm>
        <a:prstGeom prst="ellipse">
          <a:avLst/>
        </a:prstGeom>
        <a:blipFill rotWithShape="0">
          <a:blip xmlns:r="http://schemas.openxmlformats.org/officeDocument/2006/relationships" r:embed="rId3"/>
          <a:stretch>
            <a:fillRect/>
          </a:stretch>
        </a:blip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27000" prstMaterial="plastic">
          <a:bevelT w="88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/>
      </dsp:style>
    </dsp:sp>
    <dsp:sp modelId="{3EF90FED-2799-4B70-89A7-67FF78529983}">
      <dsp:nvSpPr>
        <dsp:cNvPr id="0" name=""/>
        <dsp:cNvSpPr/>
      </dsp:nvSpPr>
      <dsp:spPr>
        <a:xfrm>
          <a:off x="311945" y="4670212"/>
          <a:ext cx="7174741" cy="824155"/>
        </a:xfrm>
        <a:prstGeom prst="rightArrow">
          <a:avLst/>
        </a:prstGeom>
        <a:solidFill>
          <a:schemeClr val="accent1">
            <a:lumMod val="75000"/>
          </a:schemeClr>
        </a:soli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flat" dir="t"/>
        </a:scene3d>
        <a:sp3d z="190500"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defTabSz="990600">
              <a:defRPr sz="1300"/>
            </a:lvl1pPr>
          </a:lstStyle>
          <a:p>
            <a:endParaRPr lang="es-E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4021138" y="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endParaRPr lang="es-ES"/>
          </a:p>
        </p:txBody>
      </p:sp>
      <p:sp>
        <p:nvSpPr>
          <p:cNvPr id="286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90600" y="768350"/>
            <a:ext cx="5118100" cy="383698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9613" y="4860925"/>
            <a:ext cx="5680075" cy="4605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noProof="0" smtClean="0"/>
              <a:t>Haga clic para modificar el estilo de texto del patrón</a:t>
            </a:r>
          </a:p>
          <a:p>
            <a:pPr lvl="1"/>
            <a:r>
              <a:rPr lang="es-ES" noProof="0" smtClean="0"/>
              <a:t>Segundo nivel</a:t>
            </a:r>
          </a:p>
          <a:p>
            <a:pPr lvl="2"/>
            <a:r>
              <a:rPr lang="es-ES" noProof="0" smtClean="0"/>
              <a:t>Tercer nivel</a:t>
            </a:r>
          </a:p>
          <a:p>
            <a:pPr lvl="3"/>
            <a:r>
              <a:rPr lang="es-ES" noProof="0" smtClean="0"/>
              <a:t>Cuarto nivel</a:t>
            </a:r>
          </a:p>
          <a:p>
            <a:pPr lvl="4"/>
            <a:r>
              <a:rPr lang="es-ES" noProof="0" smtClean="0"/>
              <a:t>Quinto nivel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defTabSz="990600">
              <a:defRPr sz="1300"/>
            </a:lvl1pPr>
          </a:lstStyle>
          <a:p>
            <a:endParaRPr lang="es-E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4021138" y="9721850"/>
            <a:ext cx="3076575" cy="51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9048" tIns="49524" rIns="99048" bIns="49524" numCol="1" anchor="b" anchorCtr="0" compatLnSpc="1">
            <a:prstTxWarp prst="textNoShape">
              <a:avLst/>
            </a:prstTxWarp>
          </a:bodyPr>
          <a:lstStyle>
            <a:lvl1pPr algn="r" defTabSz="990600">
              <a:defRPr sz="1300"/>
            </a:lvl1pPr>
          </a:lstStyle>
          <a:p>
            <a:fld id="{AF45260D-2A61-4EDB-BE2A-69C2FFC77173}" type="slidenum">
              <a:rPr lang="es-ES"/>
              <a:pPr/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CO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F45260D-2A61-4EDB-BE2A-69C2FFC77173}" type="slidenum">
              <a:rPr lang="es-ES" smtClean="0"/>
              <a:pPr/>
              <a:t>2</a:t>
            </a:fld>
            <a:endParaRPr lang="es-E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A7432EA6-BA54-469F-BBB0-4D82E3332B2E}" type="slidenum">
              <a:rPr lang="es-CO" smtClean="0">
                <a:solidFill>
                  <a:prstClr val="black"/>
                </a:solidFill>
              </a:rPr>
              <a:pPr>
                <a:defRPr/>
              </a:pPr>
              <a:t>3</a:t>
            </a:fld>
            <a:endParaRPr lang="es-CO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18CF16F-AA5A-4037-90AC-73D968FC000C}" type="slidenum">
              <a:rPr lang="es-CO" smtClean="0"/>
              <a:pPr/>
              <a:t>9</a:t>
            </a:fld>
            <a:endParaRPr lang="es-CO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992188" y="768350"/>
            <a:ext cx="5114925" cy="3836988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s-E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94C295B-DC9D-4C64-852E-DDDDAF5D7B1F}" type="slidenum">
              <a:rPr lang="es-ES" smtClean="0"/>
              <a:pPr/>
              <a:t>14</a:t>
            </a:fld>
            <a:endParaRPr lang="es-E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2C66C-F9C8-4B7A-928D-986C748964C4}" type="datetimeFigureOut">
              <a:rPr lang="es-ES"/>
              <a:pPr>
                <a:defRPr/>
              </a:pPr>
              <a:t>30/07/2012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71601-5B88-459F-A315-5A526B25304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6804D-415B-4897-9D85-67C809BD9228}" type="datetimeFigureOut">
              <a:rPr lang="es-ES"/>
              <a:pPr>
                <a:defRPr/>
              </a:pPr>
              <a:t>30/07/2012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DB16B-143D-4596-A989-873C0852280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022A18-9EBA-4A1D-88C5-C9B1DE37B1BA}" type="datetimeFigureOut">
              <a:rPr lang="es-ES"/>
              <a:pPr>
                <a:defRPr/>
              </a:pPr>
              <a:t>30/07/2012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77032-7B99-440F-B1A2-1DCF730B5415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2C66C-F9C8-4B7A-928D-986C748964C4}" type="datetimeFigureOut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30/07/2012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71601-5B88-459F-A315-5A526B253049}" type="slidenum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A0EBE5-1A1D-4E07-B94B-52469F6CF5D1}" type="datetimeFigureOut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30/07/2012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8D7C9-F7B9-496F-A65D-CCE9A040CA42}" type="slidenum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D7362-02CF-473A-B719-D6CD17FB7237}" type="datetimeFigureOut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30/07/2012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7B77B-0748-4680-967F-934569BBB0E7}" type="slidenum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C0EC0C-6386-43EB-8E4A-37D72FF07FFF}" type="datetimeFigureOut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30/07/2012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A03A31-2A5D-4827-A08B-9F7FFFB05949}" type="slidenum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645B59-EA6B-4EDF-BF3B-55FB34B36DB0}" type="datetimeFigureOut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30/07/2012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7CAE46-C29D-492A-A62D-102E701CD86A}" type="slidenum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4C6D5-D705-4E4E-9832-117284E2D1A7}" type="datetimeFigureOut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30/07/2012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C85E7-265F-45CF-B4D1-498AAF9A75CD}" type="slidenum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Rectángulo"/>
          <p:cNvSpPr/>
          <p:nvPr userDrawn="1"/>
        </p:nvSpPr>
        <p:spPr>
          <a:xfrm>
            <a:off x="6156176" y="5805264"/>
            <a:ext cx="1512168" cy="1052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 userDrawn="1"/>
        </p:nvSpPr>
        <p:spPr>
          <a:xfrm>
            <a:off x="6156176" y="5760640"/>
            <a:ext cx="1512168" cy="1052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FFFA27-C8F9-421F-8992-D7853E4B0066}" type="datetimeFigureOut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30/07/2012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82237-B744-4D68-AA9C-A8C6E52E8124}" type="slidenum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62EF55-06AD-4FD6-BB9B-815A63982B3B}" type="datetimeFigureOut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30/07/2012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ACE36-638C-421E-99F1-AD03B684D8B2}" type="slidenum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A0EBE5-1A1D-4E07-B94B-52469F6CF5D1}" type="datetimeFigureOut">
              <a:rPr lang="es-ES"/>
              <a:pPr>
                <a:defRPr/>
              </a:pPr>
              <a:t>30/07/2012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68D7C9-F7B9-496F-A65D-CCE9A040CA4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5434B-E1F8-4511-8A8C-B1D3433E2714}" type="datetimeFigureOut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30/07/2012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D305F-D11C-44D9-9A84-68061757B131}" type="slidenum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26804D-415B-4897-9D85-67C809BD9228}" type="datetimeFigureOut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30/07/2012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0DB16B-143D-4596-A989-873C08522807}" type="slidenum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022A18-9EBA-4A1D-88C5-C9B1DE37B1BA}" type="datetimeFigureOut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30/07/2012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577032-7B99-440F-B1A2-1DCF730B5415}" type="slidenum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Propuesta presentación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4213" y="2133600"/>
            <a:ext cx="7772400" cy="1470025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10244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es-ES" smtClean="0"/>
              <a:t>Haga clic para modificar el estilo de subtítulo del patrón</a:t>
            </a:r>
            <a:endParaRPr lang="es-CO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F2C66C-F9C8-4B7A-928D-986C748964C4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30/07/2012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7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671601-5B88-459F-A315-5A526B253049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</a:lstStyle>
          <a:p>
            <a:r>
              <a:rPr lang="es-ES" smtClean="0"/>
              <a:t>Haga clic para modificar el estilo de título del patrón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lvl2pPr>
              <a:defRPr>
                <a:solidFill>
                  <a:schemeClr val="tx1"/>
                </a:solidFill>
              </a:defRPr>
            </a:lvl2pPr>
            <a:lvl3pPr>
              <a:defRPr>
                <a:solidFill>
                  <a:schemeClr val="tx1"/>
                </a:solidFill>
              </a:defRPr>
            </a:lvl3pPr>
            <a:lvl4pPr>
              <a:defRPr>
                <a:solidFill>
                  <a:schemeClr val="tx1"/>
                </a:solidFill>
              </a:defRPr>
            </a:lvl4pPr>
            <a:lvl5pPr>
              <a:defRPr>
                <a:solidFill>
                  <a:schemeClr val="tx1"/>
                </a:solidFill>
              </a:defRPr>
            </a:lvl5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 dirty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AA0EBE5-1A1D-4E07-B94B-52469F6CF5D1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30/07/2012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668D7C9-F7B9-496F-A65D-CCE9A040CA42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CFD7362-02CF-473A-B719-D6CD17FB7237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30/07/2012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ED7B77B-0748-4680-967F-934569BBB0E7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68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59313" y="1628775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1C0EC0C-6386-43EB-8E4A-37D72FF07FFF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30/07/2012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1A03A31-2A5D-4827-A08B-9F7FFFB05949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B645B59-EA6B-4EDF-BF3B-55FB34B36DB0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30/07/2012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07CAE46-C29D-492A-A62D-102E701CD86A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9A4C6D5-D705-4E4E-9832-117284E2D1A7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30/07/2012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F9C85E7-265F-45CF-B4D1-498AAF9A75CD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Rectángulo"/>
          <p:cNvSpPr/>
          <p:nvPr userDrawn="1"/>
        </p:nvSpPr>
        <p:spPr>
          <a:xfrm>
            <a:off x="6156176" y="5805264"/>
            <a:ext cx="1512168" cy="1052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DFFFA27-C8F9-421F-8992-D7853E4B0066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30/07/2012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C682237-B744-4D68-AA9C-A8C6E52E8124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FD7362-02CF-473A-B719-D6CD17FB7237}" type="datetimeFigureOut">
              <a:rPr lang="es-ES"/>
              <a:pPr>
                <a:defRPr/>
              </a:pPr>
              <a:t>30/07/2012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D7B77B-0748-4680-967F-934569BBB0E7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962EF55-06AD-4FD6-BB9B-815A63982B3B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30/07/2012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82ACE36-638C-421E-99F1-AD03B684D8B2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s-ES" noProof="0" smtClean="0"/>
              <a:t>Haga clic en el icono para agregar una imagen</a:t>
            </a:r>
            <a:endParaRPr lang="es-CO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495434B-E1F8-4511-8A8C-B1D3433E2714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30/07/2012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BD305F-D11C-44D9-9A84-68061757B131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26804D-415B-4897-9D85-67C809BD9228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30/07/2012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90DB16B-143D-4596-A989-873C08522807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38925" y="274638"/>
            <a:ext cx="2058988" cy="58801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CO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29325" cy="58801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CO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4022A18-9EBA-4A1D-88C5-C9B1DE37B1BA}" type="datetimeFigureOut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30/07/2012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D577032-7B99-440F-B1A2-1DCF730B5415}" type="slidenum">
              <a:rPr lang="es-ES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1C0EC0C-6386-43EB-8E4A-37D72FF07FFF}" type="datetimeFigureOut">
              <a:rPr lang="es-ES"/>
              <a:pPr>
                <a:defRPr/>
              </a:pPr>
              <a:t>30/07/2012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A03A31-2A5D-4827-A08B-9F7FFFB05949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7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B645B59-EA6B-4EDF-BF3B-55FB34B36DB0}" type="datetimeFigureOut">
              <a:rPr lang="es-ES"/>
              <a:pPr>
                <a:defRPr/>
              </a:pPr>
              <a:t>30/07/2012</a:t>
            </a:fld>
            <a:endParaRPr lang="es-ES"/>
          </a:p>
        </p:txBody>
      </p:sp>
      <p:sp>
        <p:nvSpPr>
          <p:cNvPr id="8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9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7CAE46-C29D-492A-A62D-102E701CD86A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4C6D5-D705-4E4E-9832-117284E2D1A7}" type="datetimeFigureOut">
              <a:rPr lang="es-ES"/>
              <a:pPr>
                <a:defRPr/>
              </a:pPr>
              <a:t>30/07/2012</a:t>
            </a:fld>
            <a:endParaRPr lang="es-ES"/>
          </a:p>
        </p:txBody>
      </p:sp>
      <p:sp>
        <p:nvSpPr>
          <p:cNvPr id="4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5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9C85E7-265F-45CF-B4D1-498AAF9A75CD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FFFA27-C8F9-421F-8992-D7853E4B0066}" type="datetimeFigureOut">
              <a:rPr lang="es-ES"/>
              <a:pPr>
                <a:defRPr/>
              </a:pPr>
              <a:t>30/07/2012</a:t>
            </a:fld>
            <a:endParaRPr lang="es-ES"/>
          </a:p>
        </p:txBody>
      </p:sp>
      <p:sp>
        <p:nvSpPr>
          <p:cNvPr id="3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4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82237-B744-4D68-AA9C-A8C6E52E812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62EF55-06AD-4FD6-BB9B-815A63982B3B}" type="datetimeFigureOut">
              <a:rPr lang="es-ES"/>
              <a:pPr>
                <a:defRPr/>
              </a:pPr>
              <a:t>30/07/2012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2ACE36-638C-421E-99F1-AD03B684D8B2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ES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s-ES" noProof="0" smtClean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95434B-E1F8-4511-8A8C-B1D3433E2714}" type="datetimeFigureOut">
              <a:rPr lang="es-ES"/>
              <a:pPr>
                <a:defRPr/>
              </a:pPr>
              <a:t>30/07/2012</a:t>
            </a:fld>
            <a:endParaRPr lang="es-ES"/>
          </a:p>
        </p:txBody>
      </p:sp>
      <p:sp>
        <p:nvSpPr>
          <p:cNvPr id="6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7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BD305F-D11C-44D9-9A84-68061757B131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2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Relationship Id="rId14" Type="http://schemas.openxmlformats.org/officeDocument/2006/relationships/image" Target="../media/image3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2051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78CCF17A-5289-4DFE-BF78-0DCDCD22E953}" type="datetimeFigureOut">
              <a:rPr lang="es-ES"/>
              <a:pPr>
                <a:defRPr/>
              </a:pPr>
              <a:t>30/07/2012</a:t>
            </a:fld>
            <a:endParaRPr lang="es-E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72364477-7F5C-4A6B-98E4-6A70087CF54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4" r:id="rId1"/>
    <p:sldLayoutId id="2147483775" r:id="rId2"/>
    <p:sldLayoutId id="2147483776" r:id="rId3"/>
    <p:sldLayoutId id="2147483777" r:id="rId4"/>
    <p:sldLayoutId id="2147483778" r:id="rId5"/>
    <p:sldLayoutId id="2147483779" r:id="rId6"/>
    <p:sldLayoutId id="2147483780" r:id="rId7"/>
    <p:sldLayoutId id="2147483781" r:id="rId8"/>
    <p:sldLayoutId id="2147483782" r:id="rId9"/>
    <p:sldLayoutId id="2147483783" r:id="rId10"/>
    <p:sldLayoutId id="2147483784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1 Marcador de título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título del patrón</a:t>
            </a:r>
          </a:p>
        </p:txBody>
      </p:sp>
      <p:sp>
        <p:nvSpPr>
          <p:cNvPr id="2051" name="2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78CCF17A-5289-4DFE-BF78-0DCDCD22E953}" type="datetimeFigureOut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30/07/2012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charset="0"/>
              </a:defRPr>
            </a:lvl1pPr>
          </a:lstStyle>
          <a:p>
            <a:pPr>
              <a:defRPr/>
            </a:pPr>
            <a:fld id="{72364477-7F5C-4A6B-98E4-6A70087CF544}" type="slidenum">
              <a:rPr lang="es-E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‹Nº›</a:t>
            </a:fld>
            <a:endParaRPr lang="es-ES">
              <a:solidFill>
                <a:prstClr val="black">
                  <a:tint val="75000"/>
                </a:prstClr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89" r:id="rId1"/>
    <p:sldLayoutId id="2147483790" r:id="rId2"/>
    <p:sldLayoutId id="2147483791" r:id="rId3"/>
    <p:sldLayoutId id="2147483792" r:id="rId4"/>
    <p:sldLayoutId id="2147483793" r:id="rId5"/>
    <p:sldLayoutId id="2147483794" r:id="rId6"/>
    <p:sldLayoutId id="2147483795" r:id="rId7"/>
    <p:sldLayoutId id="2147483796" r:id="rId8"/>
    <p:sldLayoutId id="2147483797" r:id="rId9"/>
    <p:sldLayoutId id="2147483798" r:id="rId10"/>
    <p:sldLayoutId id="214748379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Propuesta presentación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s-CO" smtClean="0"/>
              <a:t>Haga clic para cambiar el estilo de título	</a:t>
            </a:r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68313" y="1628775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CO" smtClean="0"/>
              <a:t>Haga clic para modificar el estilo de texto del patrón</a:t>
            </a:r>
          </a:p>
          <a:p>
            <a:pPr lvl="1"/>
            <a:r>
              <a:rPr lang="es-CO" smtClean="0"/>
              <a:t>Segundo nivel</a:t>
            </a:r>
          </a:p>
          <a:p>
            <a:pPr lvl="2"/>
            <a:r>
              <a:rPr lang="es-CO" smtClean="0"/>
              <a:t>Tercer nivel</a:t>
            </a:r>
          </a:p>
          <a:p>
            <a:pPr lvl="3"/>
            <a:r>
              <a:rPr lang="es-CO" smtClean="0"/>
              <a:t>Cuarto nivel</a:t>
            </a:r>
          </a:p>
          <a:p>
            <a:pPr lvl="4"/>
            <a:r>
              <a:rPr lang="es-CO" smtClean="0"/>
              <a:t>Quinto nivel</a:t>
            </a:r>
          </a:p>
        </p:txBody>
      </p:sp>
      <p:sp>
        <p:nvSpPr>
          <p:cNvPr id="614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pPr>
              <a:defRPr/>
            </a:pPr>
            <a:fld id="{78CCF17A-5289-4DFE-BF78-0DCDCD22E953}" type="datetimeFigureOut">
              <a:rPr lang="es-ES" smtClean="0"/>
              <a:pPr>
                <a:defRPr/>
              </a:pPr>
              <a:t>30/07/2012</a:t>
            </a:fld>
            <a:endParaRPr lang="es-ES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pPr>
              <a:defRPr/>
            </a:pPr>
            <a:endParaRPr lang="es-ES"/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pPr>
              <a:defRPr/>
            </a:pPr>
            <a:fld id="{72364477-7F5C-4A6B-98E4-6A70087CF544}" type="slidenum">
              <a:rPr lang="es-ES" smtClean="0"/>
              <a:pPr>
                <a:defRPr/>
              </a:pPr>
              <a:t>‹Nº›</a:t>
            </a:fld>
            <a:endParaRPr lang="es-ES"/>
          </a:p>
        </p:txBody>
      </p:sp>
      <p:pic>
        <p:nvPicPr>
          <p:cNvPr id="1032" name="Picture 5" descr="LOGO IDESC2"/>
          <p:cNvPicPr>
            <a:picLocks noChangeAspect="1" noChangeArrowheads="1"/>
          </p:cNvPicPr>
          <p:nvPr/>
        </p:nvPicPr>
        <p:blipFill>
          <a:blip r:embed="rId1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8925" y="296863"/>
            <a:ext cx="1258888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801" r:id="rId1"/>
    <p:sldLayoutId id="2147483802" r:id="rId2"/>
    <p:sldLayoutId id="2147483803" r:id="rId3"/>
    <p:sldLayoutId id="2147483804" r:id="rId4"/>
    <p:sldLayoutId id="2147483805" r:id="rId5"/>
    <p:sldLayoutId id="2147483806" r:id="rId6"/>
    <p:sldLayoutId id="2147483807" r:id="rId7"/>
    <p:sldLayoutId id="2147483808" r:id="rId8"/>
    <p:sldLayoutId id="2147483809" r:id="rId9"/>
    <p:sldLayoutId id="2147483810" r:id="rId10"/>
    <p:sldLayoutId id="214748381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  <a:cs typeface="Arial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  <a:cs typeface="Arial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  <a:cs typeface="Arial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  <a:cs typeface="Arial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accent2"/>
          </a:solidFill>
          <a:latin typeface="Arial" charset="0"/>
          <a:cs typeface="Arial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accent2"/>
          </a:solidFill>
          <a:latin typeface="+mn-lt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mailto:Julian.londono@cali.gov.co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Ejercicio_No_1_TSG20011.doc" TargetMode="External"/><Relationship Id="rId1" Type="http://schemas.openxmlformats.org/officeDocument/2006/relationships/slideLayout" Target="../slideLayouts/slideLayout29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Ejercicio_No_3_TSG20011.doc" TargetMode="External"/><Relationship Id="rId1" Type="http://schemas.openxmlformats.org/officeDocument/2006/relationships/slideLayout" Target="../slideLayouts/slideLayout29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hyperlink" Target="Ejercicio_No_4_TSG20011.doc" TargetMode="External"/><Relationship Id="rId1" Type="http://schemas.openxmlformats.org/officeDocument/2006/relationships/slideLayout" Target="../slideLayouts/slideLayout29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Ejercicio_No_7_TSG20011.doc" TargetMode="External"/><Relationship Id="rId1" Type="http://schemas.openxmlformats.org/officeDocument/2006/relationships/slideLayout" Target="../slideLayouts/slideLayout29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commons.wikimedia.org/wiki/Image:Crystal_Clear_app_juk.png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9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pn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5" descr="LOGO IDESC2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44463" y="115888"/>
            <a:ext cx="1258887" cy="611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1 Título"/>
          <p:cNvSpPr txBox="1">
            <a:spLocks/>
          </p:cNvSpPr>
          <p:nvPr/>
        </p:nvSpPr>
        <p:spPr bwMode="auto">
          <a:xfrm>
            <a:off x="467544" y="1988840"/>
            <a:ext cx="8358182" cy="21602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anchor="ctr"/>
          <a:lstStyle/>
          <a:p>
            <a:pPr algn="ctr" eaLnBrk="0" hangingPunct="0">
              <a:defRPr/>
            </a:pPr>
            <a:r>
              <a:rPr lang="es-CO" sz="3200" b="1" dirty="0" smtClean="0">
                <a:solidFill>
                  <a:srgbClr val="255997"/>
                </a:solidFill>
                <a:latin typeface="Comic Sans MS" pitchFamily="66" charset="0"/>
              </a:rPr>
              <a:t>SWAMI 3</a:t>
            </a:r>
          </a:p>
          <a:p>
            <a:pPr algn="ctr" eaLnBrk="0" hangingPunct="0">
              <a:defRPr/>
            </a:pPr>
            <a:r>
              <a:rPr lang="es-CO" sz="3200" b="1" dirty="0" smtClean="0">
                <a:solidFill>
                  <a:srgbClr val="255997"/>
                </a:solidFill>
                <a:latin typeface="Comic Sans MS" pitchFamily="66" charset="0"/>
              </a:rPr>
              <a:t>Sistema Web de Administración de Metadatos Institucional- v3</a:t>
            </a:r>
          </a:p>
        </p:txBody>
      </p:sp>
      <p:sp>
        <p:nvSpPr>
          <p:cNvPr id="6" name="Text Box 6"/>
          <p:cNvSpPr txBox="1">
            <a:spLocks noChangeArrowheads="1"/>
          </p:cNvSpPr>
          <p:nvPr/>
        </p:nvSpPr>
        <p:spPr bwMode="auto">
          <a:xfrm>
            <a:off x="2714612" y="5517232"/>
            <a:ext cx="4167188" cy="7817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prstShdw prst="shdw17" dist="17961" dir="2700000">
              <a:srgbClr val="4F81BD">
                <a:gamma/>
                <a:shade val="60000"/>
                <a:invGamma/>
              </a:srgbClr>
            </a:prstShdw>
          </a:effectLst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6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mic Sans MS" pitchFamily="66" charset="0"/>
              </a:rPr>
              <a:t>Ing. </a:t>
            </a:r>
            <a:r>
              <a:rPr kumimoji="0" lang="es-ES" sz="16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mic Sans MS" pitchFamily="66" charset="0"/>
              </a:rPr>
              <a:t>Julián Esteban Londoño</a:t>
            </a:r>
            <a:r>
              <a:rPr kumimoji="0" lang="es-ES" sz="1600" b="0" i="0" u="none" strike="noStrike" kern="0" cap="none" spc="0" normalizeH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mic Sans MS" pitchFamily="66" charset="0"/>
              </a:rPr>
              <a:t> V.</a:t>
            </a:r>
            <a:endParaRPr kumimoji="0" lang="es-ES" sz="16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omic Sans MS" pitchFamily="66" charset="0"/>
            </a:endParaRPr>
          </a:p>
          <a:p>
            <a:pPr marL="0" marR="0" lvl="0" indent="0" algn="ctr" defTabSz="914400" eaLnBrk="1" fontAlgn="auto" latinLnBrk="0" hangingPunct="1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mic Sans MS" pitchFamily="66" charset="0"/>
                <a:hlinkClick r:id="rId3"/>
              </a:rPr>
              <a:t>Julian.londono@cali.gov.co</a:t>
            </a:r>
            <a:endParaRPr kumimoji="0" lang="es-ES" sz="1400" b="0" i="0" u="none" strike="noStrike" kern="0" cap="none" spc="0" normalizeH="0" baseline="0" noProof="0" dirty="0" smtClean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omic Sans MS" pitchFamily="66" charset="0"/>
            </a:endParaRPr>
          </a:p>
          <a:p>
            <a:pPr marL="0" marR="0" lvl="0" indent="0" algn="ctr" defTabSz="914400" eaLnBrk="1" fontAlgn="auto" latinLnBrk="0" hangingPunct="1">
              <a:lnSpc>
                <a:spcPct val="7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mic Sans MS" pitchFamily="66" charset="0"/>
              </a:rPr>
              <a:t>Julio </a:t>
            </a:r>
            <a:r>
              <a:rPr kumimoji="0" lang="es-ES" sz="1400" b="0" i="0" u="none" strike="noStrike" kern="0" cap="none" spc="0" normalizeH="0" baseline="0" noProof="0" dirty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mic Sans MS" pitchFamily="66" charset="0"/>
              </a:rPr>
              <a:t>de </a:t>
            </a:r>
            <a:r>
              <a:rPr kumimoji="0" lang="es-ES" sz="1400" b="0" i="0" u="none" strike="noStrike" kern="0" cap="none" spc="0" normalizeH="0" baseline="0" noProof="0" dirty="0" smtClean="0">
                <a:ln>
                  <a:noFill/>
                </a:ln>
                <a:solidFill>
                  <a:schemeClr val="tx2"/>
                </a:solidFill>
                <a:effectLst/>
                <a:uLnTx/>
                <a:uFillTx/>
                <a:latin typeface="Comic Sans MS" pitchFamily="66" charset="0"/>
              </a:rPr>
              <a:t>2012</a:t>
            </a:r>
            <a:endParaRPr kumimoji="0" lang="es-ES" sz="1600" b="0" i="0" u="none" strike="noStrike" kern="0" cap="none" spc="0" normalizeH="0" baseline="0" noProof="0" dirty="0">
              <a:ln>
                <a:noFill/>
              </a:ln>
              <a:solidFill>
                <a:schemeClr val="tx2"/>
              </a:solidFill>
              <a:effectLst/>
              <a:uLnTx/>
              <a:uFillTx/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395536" y="1988840"/>
            <a:ext cx="835292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800" dirty="0">
                <a:solidFill>
                  <a:srgbClr val="255997"/>
                </a:solidFill>
                <a:latin typeface="Comic Sans MS" pitchFamily="66" charset="0"/>
                <a:hlinkClick r:id="rId2" action="ppaction://hlinkfile"/>
              </a:rPr>
              <a:t>Ejercicio No 1</a:t>
            </a:r>
            <a:r>
              <a:rPr lang="es-ES" sz="2800" dirty="0" smtClean="0">
                <a:solidFill>
                  <a:srgbClr val="255997"/>
                </a:solidFill>
                <a:latin typeface="Comic Sans MS" pitchFamily="66" charset="0"/>
                <a:hlinkClick r:id="rId2" action="ppaction://hlinkfile"/>
              </a:rPr>
              <a:t>.</a:t>
            </a:r>
          </a:p>
          <a:p>
            <a:pPr algn="ctr"/>
            <a:r>
              <a:rPr lang="es-ES" sz="2800" dirty="0" smtClean="0">
                <a:solidFill>
                  <a:srgbClr val="255997"/>
                </a:solidFill>
                <a:latin typeface="Comic Sans MS" pitchFamily="66" charset="0"/>
                <a:hlinkClick r:id="rId2" action="ppaction://hlinkfile"/>
              </a:rPr>
              <a:t> </a:t>
            </a:r>
            <a:r>
              <a:rPr lang="es-ES" sz="2800" dirty="0">
                <a:solidFill>
                  <a:srgbClr val="255997"/>
                </a:solidFill>
                <a:latin typeface="Comic Sans MS" pitchFamily="66" charset="0"/>
                <a:hlinkClick r:id="rId2" action="ppaction://hlinkfile"/>
              </a:rPr>
              <a:t>Consulta usando búsqueda simple y avanzada.</a:t>
            </a:r>
            <a:endParaRPr lang="es-ES" sz="2800" dirty="0">
              <a:solidFill>
                <a:srgbClr val="255997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56307471"/>
      </p:ext>
    </p:extLst>
  </p:cSld>
  <p:clrMapOvr>
    <a:masterClrMapping/>
  </p:clrMapOvr>
  <p:transition advTm="15000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2536976" y="1556792"/>
            <a:ext cx="3708067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s-ES" sz="2800" dirty="0">
                <a:latin typeface="Comic Sans MS" pitchFamily="66" charset="0"/>
                <a:hlinkClick r:id="rId2" action="ppaction://hlinkfile"/>
              </a:rPr>
              <a:t>Ejercicio No </a:t>
            </a:r>
            <a:r>
              <a:rPr lang="es-ES" sz="2800" dirty="0" smtClean="0">
                <a:latin typeface="Comic Sans MS" pitchFamily="66" charset="0"/>
                <a:hlinkClick r:id="rId2" action="ppaction://hlinkfile"/>
              </a:rPr>
              <a:t>2. </a:t>
            </a:r>
          </a:p>
          <a:p>
            <a:pPr algn="ctr"/>
            <a:r>
              <a:rPr lang="es-ES" sz="2800" dirty="0" smtClean="0">
                <a:latin typeface="Comic Sans MS" pitchFamily="66" charset="0"/>
                <a:hlinkClick r:id="rId2" action="ppaction://hlinkfile"/>
              </a:rPr>
              <a:t>Creación </a:t>
            </a:r>
            <a:r>
              <a:rPr lang="es-ES" sz="2800" dirty="0">
                <a:latin typeface="Comic Sans MS" pitchFamily="66" charset="0"/>
                <a:hlinkClick r:id="rId2" action="ppaction://hlinkfile"/>
              </a:rPr>
              <a:t>de reportes</a:t>
            </a:r>
            <a:endParaRPr lang="es-ES" sz="28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39079808"/>
      </p:ext>
    </p:extLst>
  </p:cSld>
  <p:clrMapOvr>
    <a:masterClrMapping/>
  </p:clrMapOvr>
  <p:transition advTm="15000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740286" y="1260859"/>
            <a:ext cx="79928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400" dirty="0">
                <a:latin typeface="Comic Sans MS" pitchFamily="66" charset="0"/>
                <a:hlinkClick r:id="rId2" action="ppaction://hlinkfile"/>
              </a:rPr>
              <a:t>Ejercicio No </a:t>
            </a:r>
            <a:r>
              <a:rPr lang="es-ES" sz="2400" dirty="0" smtClean="0">
                <a:latin typeface="Comic Sans MS" pitchFamily="66" charset="0"/>
                <a:hlinkClick r:id="rId2" action="ppaction://hlinkfile"/>
              </a:rPr>
              <a:t>3. </a:t>
            </a:r>
          </a:p>
          <a:p>
            <a:pPr algn="ctr"/>
            <a:r>
              <a:rPr lang="es-ES" sz="2400" dirty="0" smtClean="0">
                <a:latin typeface="Comic Sans MS" pitchFamily="66" charset="0"/>
                <a:hlinkClick r:id="rId2" action="ppaction://hlinkfile"/>
              </a:rPr>
              <a:t>Exploración </a:t>
            </a:r>
            <a:r>
              <a:rPr lang="es-ES" sz="2400" dirty="0">
                <a:latin typeface="Comic Sans MS" pitchFamily="66" charset="0"/>
                <a:hlinkClick r:id="rId2" action="ppaction://hlinkfile"/>
              </a:rPr>
              <a:t>de </a:t>
            </a:r>
            <a:r>
              <a:rPr lang="es-ES" sz="2400" dirty="0" smtClean="0">
                <a:latin typeface="Comic Sans MS" pitchFamily="66" charset="0"/>
                <a:hlinkClick r:id="rId2" action="ppaction://hlinkfile"/>
              </a:rPr>
              <a:t>los menús básicos de la aplicación</a:t>
            </a:r>
            <a:endParaRPr lang="es-ES" sz="2400" dirty="0">
              <a:latin typeface="Comic Sans MS" pitchFamily="66" charset="0"/>
              <a:hlinkClick r:id="rId2" action="ppaction://hlinkfile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626032208"/>
      </p:ext>
    </p:extLst>
  </p:cSld>
  <p:clrMapOvr>
    <a:masterClrMapping/>
  </p:clrMapOvr>
  <p:transition advTm="15000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2411760" y="1556792"/>
            <a:ext cx="446449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s-ES" sz="2400" dirty="0">
                <a:latin typeface="Comic Sans MS" pitchFamily="66" charset="0"/>
                <a:hlinkClick r:id="rId2" action="ppaction://hlinkfile"/>
              </a:rPr>
              <a:t>Ejercicio No </a:t>
            </a:r>
            <a:r>
              <a:rPr lang="es-ES" sz="2400" dirty="0" smtClean="0">
                <a:latin typeface="Comic Sans MS" pitchFamily="66" charset="0"/>
                <a:hlinkClick r:id="rId2" action="ppaction://hlinkfile"/>
              </a:rPr>
              <a:t>4. </a:t>
            </a:r>
          </a:p>
          <a:p>
            <a:pPr algn="ctr"/>
            <a:r>
              <a:rPr lang="es-ES" sz="2400" dirty="0" smtClean="0">
                <a:latin typeface="Comic Sans MS" pitchFamily="66" charset="0"/>
                <a:hlinkClick r:id="rId2" action="ppaction://hlinkfile"/>
              </a:rPr>
              <a:t>Crear </a:t>
            </a:r>
            <a:r>
              <a:rPr lang="es-ES" sz="2400" dirty="0">
                <a:latin typeface="Comic Sans MS" pitchFamily="66" charset="0"/>
                <a:hlinkClick r:id="rId2" action="ppaction://hlinkfile"/>
              </a:rPr>
              <a:t>metadato mínimo</a:t>
            </a:r>
            <a:endParaRPr lang="es-ES" sz="2400" dirty="0"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72847485"/>
      </p:ext>
    </p:extLst>
  </p:cSld>
  <p:clrMapOvr>
    <a:masterClrMapping/>
  </p:clrMapOvr>
  <p:transition advTm="15000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CuadroTexto"/>
          <p:cNvSpPr txBox="1"/>
          <p:nvPr/>
        </p:nvSpPr>
        <p:spPr>
          <a:xfrm>
            <a:off x="1979712" y="2660719"/>
            <a:ext cx="504056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CO" sz="7200" dirty="0" smtClean="0">
                <a:solidFill>
                  <a:srgbClr val="255997"/>
                </a:solidFill>
                <a:latin typeface="Comic Sans MS" pitchFamily="66" charset="0"/>
              </a:rPr>
              <a:t>GRACIAS !</a:t>
            </a:r>
            <a:endParaRPr lang="es-CO" sz="7200" dirty="0">
              <a:solidFill>
                <a:srgbClr val="255997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>
            <a:spLocks noChangeArrowheads="1"/>
          </p:cNvSpPr>
          <p:nvPr/>
        </p:nvSpPr>
        <p:spPr bwMode="auto">
          <a:xfrm>
            <a:off x="1036913" y="1646225"/>
            <a:ext cx="3859218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 eaLnBrk="0" hangingPunct="0">
              <a:defRPr/>
            </a:pPr>
            <a:r>
              <a:rPr lang="es-ES" b="1" dirty="0" smtClean="0">
                <a:solidFill>
                  <a:srgbClr val="00B050"/>
                </a:solidFill>
                <a:latin typeface="Comic Sans MS" pitchFamily="66" charset="0"/>
              </a:rPr>
              <a:t>Aspectos Generales SWAMI</a:t>
            </a:r>
            <a:endParaRPr lang="es-ES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4" name="Rectangle 14"/>
          <p:cNvSpPr>
            <a:spLocks noChangeArrowheads="1"/>
          </p:cNvSpPr>
          <p:nvPr/>
        </p:nvSpPr>
        <p:spPr bwMode="auto">
          <a:xfrm>
            <a:off x="1235349" y="1988840"/>
            <a:ext cx="715307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44500" algn="just" eaLnBrk="0" hangingPunct="0">
              <a:buFontTx/>
              <a:buChar char="•"/>
              <a:defRPr/>
            </a:pPr>
            <a:r>
              <a:rPr lang="es-CO" dirty="0" smtClean="0">
                <a:latin typeface="Comic Sans MS" pitchFamily="66" charset="0"/>
              </a:rPr>
              <a:t>Antecedentes</a:t>
            </a:r>
          </a:p>
          <a:p>
            <a:pPr indent="444500" algn="just" eaLnBrk="0" hangingPunct="0">
              <a:buFontTx/>
              <a:buChar char="•"/>
              <a:defRPr/>
            </a:pPr>
            <a:r>
              <a:rPr lang="es-CO" dirty="0" smtClean="0">
                <a:latin typeface="Comic Sans MS" pitchFamily="66" charset="0"/>
              </a:rPr>
              <a:t>Beneficios de SWAMI</a:t>
            </a:r>
          </a:p>
          <a:p>
            <a:pPr indent="444500" algn="just" eaLnBrk="0" hangingPunct="0">
              <a:buFontTx/>
              <a:buChar char="•"/>
              <a:defRPr/>
            </a:pPr>
            <a:r>
              <a:rPr lang="es-CO" dirty="0" smtClean="0">
                <a:latin typeface="Comic Sans MS" pitchFamily="66" charset="0"/>
              </a:rPr>
              <a:t>Relación con NTC 4611</a:t>
            </a:r>
          </a:p>
          <a:p>
            <a:pPr indent="444500" algn="just" eaLnBrk="0" hangingPunct="0">
              <a:buFontTx/>
              <a:buChar char="•"/>
              <a:defRPr/>
            </a:pPr>
            <a:r>
              <a:rPr lang="es-CO" dirty="0" smtClean="0">
                <a:latin typeface="Comic Sans MS" pitchFamily="66" charset="0"/>
              </a:rPr>
              <a:t>Requerimientos técnicos para los usuarios de la aplicación</a:t>
            </a:r>
          </a:p>
          <a:p>
            <a:pPr indent="444500" algn="just" eaLnBrk="0" hangingPunct="0">
              <a:buFontTx/>
              <a:buChar char="•"/>
              <a:defRPr/>
            </a:pPr>
            <a:r>
              <a:rPr lang="es-CO" dirty="0" smtClean="0">
                <a:latin typeface="Comic Sans MS" pitchFamily="66" charset="0"/>
              </a:rPr>
              <a:t>Arquitectura</a:t>
            </a:r>
          </a:p>
          <a:p>
            <a:pPr indent="444500" algn="just" eaLnBrk="0" hangingPunct="0">
              <a:buFontTx/>
              <a:buChar char="•"/>
              <a:defRPr/>
            </a:pPr>
            <a:r>
              <a:rPr lang="es-CO" dirty="0" smtClean="0">
                <a:latin typeface="Comic Sans MS" pitchFamily="66" charset="0"/>
              </a:rPr>
              <a:t>Funcionamiento de un nodo IDE por medio de SWAMI</a:t>
            </a:r>
          </a:p>
        </p:txBody>
      </p:sp>
      <p:sp>
        <p:nvSpPr>
          <p:cNvPr id="5" name="Rectangle 15"/>
          <p:cNvSpPr>
            <a:spLocks noChangeArrowheads="1"/>
          </p:cNvSpPr>
          <p:nvPr/>
        </p:nvSpPr>
        <p:spPr bwMode="auto">
          <a:xfrm>
            <a:off x="1033737" y="3722667"/>
            <a:ext cx="4219583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 eaLnBrk="0" hangingPunct="0">
              <a:defRPr/>
            </a:pPr>
            <a:r>
              <a:rPr lang="es-ES" b="1" dirty="0" smtClean="0">
                <a:solidFill>
                  <a:srgbClr val="00B050"/>
                </a:solidFill>
                <a:latin typeface="Comic Sans MS" pitchFamily="66" charset="0"/>
              </a:rPr>
              <a:t>Ejercicios Prácticos</a:t>
            </a:r>
            <a:endParaRPr lang="es-ES" b="1" dirty="0">
              <a:solidFill>
                <a:srgbClr val="00B050"/>
              </a:solidFill>
              <a:latin typeface="Comic Sans MS" pitchFamily="66" charset="0"/>
            </a:endParaRPr>
          </a:p>
        </p:txBody>
      </p:sp>
      <p:sp>
        <p:nvSpPr>
          <p:cNvPr id="6" name="Rectangle 16"/>
          <p:cNvSpPr>
            <a:spLocks noChangeArrowheads="1"/>
          </p:cNvSpPr>
          <p:nvPr/>
        </p:nvSpPr>
        <p:spPr bwMode="auto">
          <a:xfrm>
            <a:off x="1222649" y="4266962"/>
            <a:ext cx="7136705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indent="444500" algn="just" eaLnBrk="0" hangingPunct="0">
              <a:buFontTx/>
              <a:buChar char="•"/>
              <a:defRPr/>
            </a:pPr>
            <a:r>
              <a:rPr lang="es-CO" dirty="0" smtClean="0">
                <a:latin typeface="Comic Sans MS" pitchFamily="66" charset="0"/>
              </a:rPr>
              <a:t>Ejercicio No 1. Consulta usando búsqueda simple y avanzada.</a:t>
            </a:r>
          </a:p>
          <a:p>
            <a:pPr indent="444500" algn="just" eaLnBrk="0" hangingPunct="0">
              <a:buFontTx/>
              <a:buChar char="•"/>
              <a:defRPr/>
            </a:pPr>
            <a:r>
              <a:rPr lang="es-CO" dirty="0" smtClean="0">
                <a:latin typeface="Comic Sans MS" pitchFamily="66" charset="0"/>
              </a:rPr>
              <a:t>Ejercicio No 2. Creación de reportes</a:t>
            </a:r>
          </a:p>
          <a:p>
            <a:pPr indent="444500" algn="just" eaLnBrk="0" hangingPunct="0">
              <a:buFontTx/>
              <a:buChar char="•"/>
              <a:defRPr/>
            </a:pPr>
            <a:r>
              <a:rPr lang="es-CO" dirty="0" smtClean="0">
                <a:latin typeface="Comic Sans MS" pitchFamily="66" charset="0"/>
              </a:rPr>
              <a:t>Módulo de administración </a:t>
            </a:r>
          </a:p>
          <a:p>
            <a:pPr indent="444500" algn="just" eaLnBrk="0" hangingPunct="0">
              <a:buFontTx/>
              <a:buChar char="•"/>
              <a:defRPr/>
            </a:pPr>
            <a:r>
              <a:rPr lang="es-CO" dirty="0" smtClean="0">
                <a:latin typeface="Comic Sans MS" pitchFamily="66" charset="0"/>
              </a:rPr>
              <a:t>Contenido</a:t>
            </a:r>
          </a:p>
          <a:p>
            <a:pPr marL="447675" indent="-447675" algn="just" eaLnBrk="0" hangingPunct="0">
              <a:buFontTx/>
              <a:buChar char="•"/>
              <a:defRPr/>
            </a:pPr>
            <a:r>
              <a:rPr lang="es-CO" dirty="0" smtClean="0">
                <a:latin typeface="Comic Sans MS" pitchFamily="66" charset="0"/>
              </a:rPr>
              <a:t>Ejercicio No 3. Exploración de los menús básicos de la     aplicación.</a:t>
            </a:r>
          </a:p>
        </p:txBody>
      </p:sp>
      <p:pic>
        <p:nvPicPr>
          <p:cNvPr id="11" name="Picture 27" descr="120px-Crystal_Clear_app_juk">
            <a:hlinkClick r:id="rId3" tooltip="Crystal Clear app juk.png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13049" y="1643050"/>
            <a:ext cx="395288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28" descr="120px-Crystal_Clear_app_juk">
            <a:hlinkClick r:id="rId3" tooltip="Crystal Clear app juk.png"/>
          </p:cNvPr>
          <p:cNvPicPr>
            <a:picLocks noChangeAspect="1" noChangeArrowheads="1"/>
          </p:cNvPicPr>
          <p:nvPr/>
        </p:nvPicPr>
        <p:blipFill>
          <a:blip r:embed="rId4" cstate="print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/>
          <a:stretch>
            <a:fillRect/>
          </a:stretch>
        </p:blipFill>
        <p:spPr bwMode="auto">
          <a:xfrm>
            <a:off x="624162" y="3643314"/>
            <a:ext cx="395287" cy="395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" name="1 Título"/>
          <p:cNvSpPr txBox="1">
            <a:spLocks/>
          </p:cNvSpPr>
          <p:nvPr/>
        </p:nvSpPr>
        <p:spPr bwMode="auto">
          <a:xfrm>
            <a:off x="3276600" y="44450"/>
            <a:ext cx="5795963" cy="42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 eaLnBrk="0" hangingPunct="0"/>
            <a:r>
              <a:rPr lang="es-ES" sz="1400" u="sng" dirty="0" smtClean="0">
                <a:solidFill>
                  <a:srgbClr val="953735"/>
                </a:solidFill>
                <a:latin typeface="Bauhaus 93" pitchFamily="82" charset="0"/>
              </a:rPr>
              <a:t>ESTÁNDARES INFORMACIÓN GEOGRÁFICA – METADATOS GEOGRÁFICOS</a:t>
            </a:r>
            <a:endParaRPr lang="es-ES" sz="1400" u="sng" dirty="0">
              <a:solidFill>
                <a:srgbClr val="953735"/>
              </a:solidFill>
              <a:latin typeface="Bauhaus 93" pitchFamily="82" charset="0"/>
            </a:endParaRPr>
          </a:p>
        </p:txBody>
      </p:sp>
      <p:sp>
        <p:nvSpPr>
          <p:cNvPr id="16" name="15 CuadroTexto"/>
          <p:cNvSpPr txBox="1"/>
          <p:nvPr/>
        </p:nvSpPr>
        <p:spPr>
          <a:xfrm>
            <a:off x="395536" y="1000108"/>
            <a:ext cx="2714644" cy="553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000" dirty="0" smtClean="0">
                <a:solidFill>
                  <a:srgbClr val="255997"/>
                </a:solidFill>
                <a:latin typeface="Comic Sans MS" pitchFamily="66" charset="0"/>
              </a:rPr>
              <a:t>CONTENIDO</a:t>
            </a:r>
            <a:endParaRPr lang="es-ES" sz="3000" dirty="0">
              <a:solidFill>
                <a:srgbClr val="255997"/>
              </a:solidFill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>
            <a:off x="6156176" y="5760640"/>
            <a:ext cx="1512168" cy="105273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dirty="0"/>
          </a:p>
        </p:txBody>
      </p:sp>
      <p:graphicFrame>
        <p:nvGraphicFramePr>
          <p:cNvPr id="18" name="17 Diagrama"/>
          <p:cNvGraphicFramePr/>
          <p:nvPr>
            <p:extLst>
              <p:ext uri="{D42A27DB-BD31-4B8C-83A1-F6EECF244321}">
                <p14:modId xmlns:p14="http://schemas.microsoft.com/office/powerpoint/2010/main" xmlns="" val="1143718963"/>
              </p:ext>
            </p:extLst>
          </p:nvPr>
        </p:nvGraphicFramePr>
        <p:xfrm>
          <a:off x="467544" y="1247000"/>
          <a:ext cx="7798632" cy="549436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3" name="2 CuadroTexto"/>
          <p:cNvSpPr txBox="1"/>
          <p:nvPr/>
        </p:nvSpPr>
        <p:spPr>
          <a:xfrm>
            <a:off x="2411760" y="260648"/>
            <a:ext cx="381642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solidFill>
                  <a:srgbClr val="255997"/>
                </a:solidFill>
                <a:latin typeface="Comic Sans MS" pitchFamily="66" charset="0"/>
              </a:rPr>
              <a:t>ANTECEDENTES</a:t>
            </a:r>
            <a:endParaRPr lang="es-ES" sz="3200" b="1" dirty="0">
              <a:solidFill>
                <a:srgbClr val="255997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8469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Marcador de contenido"/>
          <p:cNvSpPr>
            <a:spLocks noGrp="1"/>
          </p:cNvSpPr>
          <p:nvPr>
            <p:ph idx="4294967295"/>
          </p:nvPr>
        </p:nvSpPr>
        <p:spPr>
          <a:xfrm>
            <a:off x="374848" y="1124744"/>
            <a:ext cx="8229600" cy="5400600"/>
          </a:xfrm>
        </p:spPr>
        <p:txBody>
          <a:bodyPr>
            <a:noAutofit/>
          </a:bodyPr>
          <a:lstStyle/>
          <a:p>
            <a:pPr>
              <a:lnSpc>
                <a:spcPct val="150000"/>
              </a:lnSpc>
            </a:pPr>
            <a:r>
              <a:rPr lang="es-ES_tradnl" sz="1700" dirty="0" smtClean="0">
                <a:latin typeface="Comic Sans MS" pitchFamily="66" charset="0"/>
              </a:rPr>
              <a:t>Catálogo de metadatos conforme a NTC 4611</a:t>
            </a:r>
          </a:p>
          <a:p>
            <a:pPr>
              <a:lnSpc>
                <a:spcPct val="150000"/>
              </a:lnSpc>
            </a:pPr>
            <a:r>
              <a:rPr lang="es-ES_tradnl" sz="1700" dirty="0" smtClean="0">
                <a:latin typeface="Comic Sans MS" pitchFamily="66" charset="0"/>
              </a:rPr>
              <a:t>Interoperabilidad. Cumple con los requisitos de estándares OGC Catalogue </a:t>
            </a:r>
            <a:r>
              <a:rPr lang="es-ES_tradnl" sz="1700" dirty="0" err="1" smtClean="0">
                <a:latin typeface="Comic Sans MS" pitchFamily="66" charset="0"/>
              </a:rPr>
              <a:t>Service</a:t>
            </a:r>
            <a:r>
              <a:rPr lang="es-ES_tradnl" sz="1700" dirty="0" smtClean="0">
                <a:latin typeface="Comic Sans MS" pitchFamily="66" charset="0"/>
              </a:rPr>
              <a:t> Web – CSW: </a:t>
            </a:r>
            <a:r>
              <a:rPr lang="es-ES" sz="1700" dirty="0" smtClean="0">
                <a:latin typeface="Comic Sans MS" pitchFamily="66" charset="0"/>
              </a:rPr>
              <a:t>permite la publicación y el acceso a catálogos digitales de metadatos para datos y servicios geoespaciales.</a:t>
            </a:r>
          </a:p>
          <a:p>
            <a:pPr>
              <a:lnSpc>
                <a:spcPct val="150000"/>
              </a:lnSpc>
            </a:pPr>
            <a:r>
              <a:rPr lang="es-ES" sz="1700" dirty="0" smtClean="0">
                <a:latin typeface="Comic Sans MS" pitchFamily="66" charset="0"/>
              </a:rPr>
              <a:t>Visualización del servicio WMS por medio de </a:t>
            </a:r>
            <a:r>
              <a:rPr lang="es-ES" sz="1700" dirty="0" err="1" smtClean="0">
                <a:latin typeface="Comic Sans MS" pitchFamily="66" charset="0"/>
              </a:rPr>
              <a:t>mapfish</a:t>
            </a:r>
            <a:endParaRPr lang="es-ES" sz="1700" dirty="0" smtClean="0">
              <a:latin typeface="Comic Sans MS" pitchFamily="66" charset="0"/>
            </a:endParaRPr>
          </a:p>
          <a:p>
            <a:pPr>
              <a:lnSpc>
                <a:spcPct val="150000"/>
              </a:lnSpc>
            </a:pPr>
            <a:r>
              <a:rPr lang="es-ES" sz="1700" dirty="0" smtClean="0">
                <a:latin typeface="Comic Sans MS" pitchFamily="66" charset="0"/>
              </a:rPr>
              <a:t>Mayor estabilidad de la aplicación</a:t>
            </a:r>
          </a:p>
          <a:p>
            <a:pPr>
              <a:lnSpc>
                <a:spcPct val="150000"/>
              </a:lnSpc>
            </a:pPr>
            <a:r>
              <a:rPr lang="es-ES" sz="1700" dirty="0" smtClean="0">
                <a:latin typeface="Comic Sans MS" pitchFamily="66" charset="0"/>
              </a:rPr>
              <a:t>Mejoras de los componentes de </a:t>
            </a:r>
            <a:r>
              <a:rPr lang="es-ES" sz="1700" dirty="0" err="1" smtClean="0">
                <a:latin typeface="Comic Sans MS" pitchFamily="66" charset="0"/>
              </a:rPr>
              <a:t>Geonetwork</a:t>
            </a:r>
            <a:endParaRPr lang="es-ES" sz="1700" dirty="0" smtClean="0">
              <a:latin typeface="Comic Sans MS" pitchFamily="66" charset="0"/>
            </a:endParaRPr>
          </a:p>
          <a:p>
            <a:pPr>
              <a:lnSpc>
                <a:spcPct val="150000"/>
              </a:lnSpc>
            </a:pPr>
            <a:r>
              <a:rPr lang="es-ES" sz="1700" dirty="0" smtClean="0">
                <a:latin typeface="Comic Sans MS" pitchFamily="66" charset="0"/>
              </a:rPr>
              <a:t>Permite realizar </a:t>
            </a:r>
            <a:r>
              <a:rPr lang="es-ES" sz="1700" dirty="0" err="1" smtClean="0">
                <a:latin typeface="Comic Sans MS" pitchFamily="66" charset="0"/>
              </a:rPr>
              <a:t>harvesting</a:t>
            </a:r>
            <a:r>
              <a:rPr lang="es-ES" sz="1700" dirty="0" smtClean="0">
                <a:latin typeface="Comic Sans MS" pitchFamily="66" charset="0"/>
              </a:rPr>
              <a:t> de los nodos</a:t>
            </a:r>
          </a:p>
          <a:p>
            <a:pPr>
              <a:lnSpc>
                <a:spcPct val="150000"/>
              </a:lnSpc>
            </a:pPr>
            <a:r>
              <a:rPr lang="es-ES" sz="1700" dirty="0" smtClean="0">
                <a:latin typeface="Comic Sans MS" pitchFamily="66" charset="0"/>
              </a:rPr>
              <a:t>Un catálogo que permite la documentación de los productos de manera intuitiva.</a:t>
            </a:r>
          </a:p>
          <a:p>
            <a:pPr>
              <a:lnSpc>
                <a:spcPct val="150000"/>
              </a:lnSpc>
            </a:pPr>
            <a:r>
              <a:rPr lang="es-ES" sz="1700" dirty="0" smtClean="0">
                <a:latin typeface="Comic Sans MS" pitchFamily="66" charset="0"/>
              </a:rPr>
              <a:t>Se proyecta como la aplicación que soportará la producción de metadatos geográficos en la ICDE.</a:t>
            </a:r>
            <a:endParaRPr lang="es-ES" sz="1700" dirty="0">
              <a:latin typeface="Comic Sans MS" pitchFamily="66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2051720" y="323945"/>
            <a:ext cx="4752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solidFill>
                  <a:srgbClr val="255997"/>
                </a:solidFill>
                <a:latin typeface="Comic Sans MS" pitchFamily="66" charset="0"/>
              </a:rPr>
              <a:t>BENEFICIOS SWAMI</a:t>
            </a:r>
            <a:endParaRPr lang="es-ES" sz="3200" b="1" dirty="0">
              <a:solidFill>
                <a:srgbClr val="255997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132708293"/>
      </p:ext>
    </p:extLst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2 Marcador de contenido"/>
          <p:cNvSpPr>
            <a:spLocks noGrp="1"/>
          </p:cNvSpPr>
          <p:nvPr>
            <p:ph idx="4294967295"/>
          </p:nvPr>
        </p:nvSpPr>
        <p:spPr>
          <a:xfrm>
            <a:off x="539552" y="1600201"/>
            <a:ext cx="8229600" cy="3196952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es-ES" sz="1800" dirty="0" smtClean="0">
                <a:latin typeface="Comic Sans MS" pitchFamily="66" charset="0"/>
              </a:rPr>
              <a:t>Generación de plantillas y generación de metadatos a partir de estas.</a:t>
            </a:r>
          </a:p>
          <a:p>
            <a:pPr>
              <a:lnSpc>
                <a:spcPct val="150000"/>
              </a:lnSpc>
            </a:pPr>
            <a:r>
              <a:rPr lang="es-ES" sz="1800" dirty="0" smtClean="0">
                <a:latin typeface="Comic Sans MS" pitchFamily="66" charset="0"/>
              </a:rPr>
              <a:t>Permite generar extensiones de metadato</a:t>
            </a:r>
          </a:p>
          <a:p>
            <a:pPr>
              <a:lnSpc>
                <a:spcPct val="150000"/>
              </a:lnSpc>
            </a:pPr>
            <a:r>
              <a:rPr lang="es-ES" sz="1800" dirty="0" smtClean="0">
                <a:latin typeface="Comic Sans MS" pitchFamily="66" charset="0"/>
              </a:rPr>
              <a:t>Facilita la documentación por la administración de contenido de la aplicación</a:t>
            </a:r>
          </a:p>
          <a:p>
            <a:pPr>
              <a:lnSpc>
                <a:spcPct val="150000"/>
              </a:lnSpc>
            </a:pPr>
            <a:r>
              <a:rPr lang="es-ES" sz="1800" dirty="0" smtClean="0">
                <a:latin typeface="Comic Sans MS" pitchFamily="66" charset="0"/>
              </a:rPr>
              <a:t>Facilita el control de calidad de los metadatos generados.</a:t>
            </a:r>
          </a:p>
          <a:p>
            <a:pPr>
              <a:lnSpc>
                <a:spcPct val="150000"/>
              </a:lnSpc>
            </a:pPr>
            <a:r>
              <a:rPr lang="es-ES" sz="1800" dirty="0" smtClean="0">
                <a:latin typeface="Comic Sans MS" pitchFamily="66" charset="0"/>
              </a:rPr>
              <a:t>Generación de reportes</a:t>
            </a:r>
          </a:p>
          <a:p>
            <a:pPr>
              <a:lnSpc>
                <a:spcPct val="150000"/>
              </a:lnSpc>
            </a:pPr>
            <a:r>
              <a:rPr lang="es-ES" sz="1800" dirty="0" smtClean="0">
                <a:latin typeface="Comic Sans MS" pitchFamily="66" charset="0"/>
              </a:rPr>
              <a:t>Duplicar metadatos y plantillas</a:t>
            </a:r>
          </a:p>
          <a:p>
            <a:pPr>
              <a:lnSpc>
                <a:spcPct val="150000"/>
              </a:lnSpc>
            </a:pPr>
            <a:r>
              <a:rPr lang="es-ES" sz="1800" dirty="0" smtClean="0">
                <a:latin typeface="Comic Sans MS" pitchFamily="66" charset="0"/>
              </a:rPr>
              <a:t>Restringe el acceso de acuerdo al perfil de usuario creado</a:t>
            </a:r>
          </a:p>
          <a:p>
            <a:pPr>
              <a:lnSpc>
                <a:spcPct val="150000"/>
              </a:lnSpc>
            </a:pPr>
            <a:endParaRPr lang="es-ES" sz="1800" dirty="0">
              <a:latin typeface="Comic Sans MS" pitchFamily="66" charset="0"/>
            </a:endParaRPr>
          </a:p>
        </p:txBody>
      </p:sp>
      <p:sp>
        <p:nvSpPr>
          <p:cNvPr id="7" name="6 CuadroTexto"/>
          <p:cNvSpPr txBox="1"/>
          <p:nvPr/>
        </p:nvSpPr>
        <p:spPr>
          <a:xfrm>
            <a:off x="2051720" y="323945"/>
            <a:ext cx="47525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solidFill>
                  <a:srgbClr val="255997"/>
                </a:solidFill>
                <a:latin typeface="Comic Sans MS" pitchFamily="66" charset="0"/>
              </a:rPr>
              <a:t>BENEFICIOS SWAMI</a:t>
            </a:r>
            <a:endParaRPr lang="es-ES" sz="3200" b="1" dirty="0">
              <a:solidFill>
                <a:srgbClr val="255997"/>
              </a:solidFill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39747665"/>
      </p:ext>
    </p:extLst>
  </p:cSld>
  <p:clrMapOvr>
    <a:masterClrMapping/>
  </p:clrMapOvr>
  <p:transition advTm="15000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4294967295"/>
          </p:nvPr>
        </p:nvSpPr>
        <p:spPr>
          <a:xfrm>
            <a:off x="374848" y="1600200"/>
            <a:ext cx="8229600" cy="3989040"/>
          </a:xfrm>
        </p:spPr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es-ES" sz="1700" dirty="0" smtClean="0">
                <a:latin typeface="Comic Sans MS" pitchFamily="66" charset="0"/>
              </a:rPr>
              <a:t>Dos niveles de conformidad: detallado y mínimo</a:t>
            </a:r>
          </a:p>
          <a:p>
            <a:pPr>
              <a:lnSpc>
                <a:spcPct val="150000"/>
              </a:lnSpc>
            </a:pPr>
            <a:r>
              <a:rPr lang="es-ES" sz="1700" dirty="0" smtClean="0">
                <a:latin typeface="Comic Sans MS" pitchFamily="66" charset="0"/>
              </a:rPr>
              <a:t>Nivel detallado compuesto por: 12 secciones, 6 obligatorias, 5 condicionales y 1 opcional.</a:t>
            </a:r>
          </a:p>
          <a:p>
            <a:pPr>
              <a:lnSpc>
                <a:spcPct val="150000"/>
              </a:lnSpc>
            </a:pPr>
            <a:r>
              <a:rPr lang="es-ES" sz="1700" dirty="0" smtClean="0">
                <a:latin typeface="Comic Sans MS" pitchFamily="66" charset="0"/>
              </a:rPr>
              <a:t>Detallado conformado por 353 elementos de dato, 270 obligatorios, 27 condicionales, 56 opcionales.</a:t>
            </a:r>
            <a:endParaRPr lang="es-ES" sz="1700" dirty="0">
              <a:latin typeface="Comic Sans MS" pitchFamily="66" charset="0"/>
            </a:endParaRPr>
          </a:p>
          <a:p>
            <a:pPr>
              <a:lnSpc>
                <a:spcPct val="150000"/>
              </a:lnSpc>
            </a:pPr>
            <a:r>
              <a:rPr lang="es-ES" sz="1700" dirty="0" smtClean="0">
                <a:latin typeface="Comic Sans MS" pitchFamily="66" charset="0"/>
              </a:rPr>
              <a:t>Nivel mínimo compuesto por 5 secciones: 3 obligatorias y 2 condicionales.</a:t>
            </a:r>
          </a:p>
          <a:p>
            <a:pPr>
              <a:lnSpc>
                <a:spcPct val="150000"/>
              </a:lnSpc>
            </a:pPr>
            <a:r>
              <a:rPr lang="es-ES" sz="1700" dirty="0" smtClean="0">
                <a:latin typeface="Comic Sans MS" pitchFamily="66" charset="0"/>
              </a:rPr>
              <a:t>Mínimo conformado por 44 elementos de dato: 30 obligatorios, 13 condicionales y 1 opcional.</a:t>
            </a:r>
          </a:p>
          <a:p>
            <a:pPr>
              <a:lnSpc>
                <a:spcPct val="150000"/>
              </a:lnSpc>
            </a:pPr>
            <a:r>
              <a:rPr lang="es-ES" sz="1700" dirty="0" smtClean="0">
                <a:latin typeface="Comic Sans MS" pitchFamily="66" charset="0"/>
              </a:rPr>
              <a:t>Elementos extendidos</a:t>
            </a:r>
            <a:r>
              <a:rPr lang="es-ES" sz="1700" dirty="0">
                <a:latin typeface="Comic Sans MS" pitchFamily="66" charset="0"/>
              </a:rPr>
              <a:t>: </a:t>
            </a:r>
            <a:r>
              <a:rPr lang="es-ES" sz="1700" dirty="0" smtClean="0">
                <a:latin typeface="Comic Sans MS" pitchFamily="66" charset="0"/>
              </a:rPr>
              <a:t>Descripción </a:t>
            </a:r>
            <a:r>
              <a:rPr lang="es-ES" sz="1700" dirty="0">
                <a:latin typeface="Comic Sans MS" pitchFamily="66" charset="0"/>
              </a:rPr>
              <a:t>del </a:t>
            </a:r>
            <a:r>
              <a:rPr lang="es-ES" sz="1700" dirty="0" smtClean="0">
                <a:latin typeface="Comic Sans MS" pitchFamily="66" charset="0"/>
              </a:rPr>
              <a:t>sistema </a:t>
            </a:r>
            <a:r>
              <a:rPr lang="es-ES" sz="1700" dirty="0">
                <a:latin typeface="Comic Sans MS" pitchFamily="66" charset="0"/>
              </a:rPr>
              <a:t>de referencia, Porcentaje de afectación de la </a:t>
            </a:r>
            <a:r>
              <a:rPr lang="es-ES" sz="1700" dirty="0" smtClean="0">
                <a:latin typeface="Comic Sans MS" pitchFamily="66" charset="0"/>
              </a:rPr>
              <a:t>imagen</a:t>
            </a:r>
            <a:r>
              <a:rPr lang="es-ES" sz="1700" dirty="0">
                <a:latin typeface="Comic Sans MS" pitchFamily="66" charset="0"/>
              </a:rPr>
              <a:t>, Productos impresos, </a:t>
            </a:r>
            <a:r>
              <a:rPr lang="es-ES" sz="1700" dirty="0" smtClean="0">
                <a:latin typeface="Comic Sans MS" pitchFamily="66" charset="0"/>
              </a:rPr>
              <a:t>Protocolo y convenio.</a:t>
            </a:r>
            <a:endParaRPr lang="es-ES" sz="1700" dirty="0">
              <a:latin typeface="Comic Sans MS" pitchFamily="66" charset="0"/>
            </a:endParaRPr>
          </a:p>
        </p:txBody>
      </p:sp>
      <p:sp>
        <p:nvSpPr>
          <p:cNvPr id="8" name="7 CuadroTexto"/>
          <p:cNvSpPr txBox="1"/>
          <p:nvPr/>
        </p:nvSpPr>
        <p:spPr>
          <a:xfrm>
            <a:off x="2051720" y="332656"/>
            <a:ext cx="5472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solidFill>
                  <a:srgbClr val="255997"/>
                </a:solidFill>
                <a:latin typeface="Comic Sans MS" pitchFamily="66" charset="0"/>
              </a:rPr>
              <a:t>Relación con NTC 4611</a:t>
            </a:r>
          </a:p>
        </p:txBody>
      </p:sp>
    </p:spTree>
    <p:extLst>
      <p:ext uri="{BB962C8B-B14F-4D97-AF65-F5344CB8AC3E}">
        <p14:creationId xmlns:p14="http://schemas.microsoft.com/office/powerpoint/2010/main" xmlns="" val="4226737431"/>
      </p:ext>
    </p:extLst>
  </p:cSld>
  <p:clrMapOvr>
    <a:masterClrMapping/>
  </p:clrMapOvr>
  <p:transition advTm="15000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4294967295"/>
          </p:nvPr>
        </p:nvSpPr>
        <p:spPr>
          <a:xfrm>
            <a:off x="302840" y="1600200"/>
            <a:ext cx="8229600" cy="4349080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s-ES" sz="2400" b="1" dirty="0">
                <a:latin typeface="Comic Sans MS" pitchFamily="66" charset="0"/>
              </a:rPr>
              <a:t>Secciones nuevas: </a:t>
            </a:r>
            <a:endParaRPr lang="es-ES" sz="2400" b="1" dirty="0" smtClean="0">
              <a:latin typeface="Comic Sans MS" pitchFamily="66" charset="0"/>
            </a:endParaRPr>
          </a:p>
          <a:p>
            <a:pPr marL="0" indent="180975">
              <a:lnSpc>
                <a:spcPct val="150000"/>
              </a:lnSpc>
            </a:pPr>
            <a:r>
              <a:rPr lang="es-ES" sz="2000" dirty="0" smtClean="0">
                <a:latin typeface="Comic Sans MS" pitchFamily="66" charset="0"/>
              </a:rPr>
              <a:t>Información </a:t>
            </a:r>
            <a:r>
              <a:rPr lang="es-ES" sz="2000" dirty="0">
                <a:latin typeface="Comic Sans MS" pitchFamily="66" charset="0"/>
              </a:rPr>
              <a:t>del Contenido</a:t>
            </a:r>
          </a:p>
          <a:p>
            <a:pPr marL="180975" indent="0" algn="just">
              <a:lnSpc>
                <a:spcPct val="150000"/>
              </a:lnSpc>
              <a:buNone/>
            </a:pPr>
            <a:r>
              <a:rPr lang="es-ES" sz="1800" dirty="0">
                <a:latin typeface="Comic Sans MS" pitchFamily="66" charset="0"/>
              </a:rPr>
              <a:t>Esta sección permite conocer la descripción de las entidades y atributos, la </a:t>
            </a:r>
            <a:r>
              <a:rPr lang="es-ES" sz="1800" dirty="0" smtClean="0">
                <a:latin typeface="Comic Sans MS" pitchFamily="66" charset="0"/>
              </a:rPr>
              <a:t>descripción de </a:t>
            </a:r>
            <a:r>
              <a:rPr lang="es-ES" sz="1800" dirty="0">
                <a:latin typeface="Comic Sans MS" pitchFamily="66" charset="0"/>
              </a:rPr>
              <a:t>las imágenes y descripción de la información raster utilizada en el producto. </a:t>
            </a:r>
            <a:r>
              <a:rPr lang="es-ES" sz="1800" dirty="0" smtClean="0">
                <a:latin typeface="Comic Sans MS" pitchFamily="66" charset="0"/>
              </a:rPr>
              <a:t>Esta sección </a:t>
            </a:r>
            <a:r>
              <a:rPr lang="es-ES" sz="1800" dirty="0">
                <a:latin typeface="Comic Sans MS" pitchFamily="66" charset="0"/>
              </a:rPr>
              <a:t>es condicional</a:t>
            </a:r>
            <a:r>
              <a:rPr lang="es-ES" sz="1800" dirty="0" smtClean="0">
                <a:latin typeface="Comic Sans MS" pitchFamily="66" charset="0"/>
              </a:rPr>
              <a:t>.</a:t>
            </a:r>
          </a:p>
          <a:p>
            <a:pPr marL="0" indent="0">
              <a:lnSpc>
                <a:spcPct val="150000"/>
              </a:lnSpc>
              <a:buNone/>
            </a:pPr>
            <a:endParaRPr lang="es-ES" sz="2000" dirty="0" smtClean="0">
              <a:latin typeface="Comic Sans MS" pitchFamily="66" charset="0"/>
            </a:endParaRPr>
          </a:p>
          <a:p>
            <a:pPr marL="0" indent="180975">
              <a:lnSpc>
                <a:spcPct val="150000"/>
              </a:lnSpc>
            </a:pPr>
            <a:r>
              <a:rPr lang="es-ES" sz="2000" dirty="0" smtClean="0">
                <a:latin typeface="Comic Sans MS" pitchFamily="66" charset="0"/>
              </a:rPr>
              <a:t>Catálogo </a:t>
            </a:r>
            <a:r>
              <a:rPr lang="es-ES" sz="2000" dirty="0">
                <a:latin typeface="Comic Sans MS" pitchFamily="66" charset="0"/>
              </a:rPr>
              <a:t>de símbolos</a:t>
            </a:r>
          </a:p>
          <a:p>
            <a:pPr marL="180975" indent="0" algn="just">
              <a:lnSpc>
                <a:spcPct val="150000"/>
              </a:lnSpc>
              <a:buNone/>
            </a:pPr>
            <a:r>
              <a:rPr lang="es-ES" sz="1800" dirty="0">
                <a:latin typeface="Comic Sans MS" pitchFamily="66" charset="0"/>
              </a:rPr>
              <a:t>Contiene las referencias bibliográficas del catalogo de símbolos utilizado en </a:t>
            </a:r>
            <a:r>
              <a:rPr lang="es-ES" sz="1800" dirty="0" smtClean="0">
                <a:latin typeface="Comic Sans MS" pitchFamily="66" charset="0"/>
              </a:rPr>
              <a:t>el generación </a:t>
            </a:r>
            <a:r>
              <a:rPr lang="es-ES" sz="1800" dirty="0">
                <a:latin typeface="Comic Sans MS" pitchFamily="66" charset="0"/>
              </a:rPr>
              <a:t>del producto. Esta sección es opcional.</a:t>
            </a:r>
          </a:p>
        </p:txBody>
      </p:sp>
      <p:sp>
        <p:nvSpPr>
          <p:cNvPr id="9" name="8 CuadroTexto"/>
          <p:cNvSpPr txBox="1"/>
          <p:nvPr/>
        </p:nvSpPr>
        <p:spPr>
          <a:xfrm>
            <a:off x="2051720" y="332656"/>
            <a:ext cx="5472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solidFill>
                  <a:srgbClr val="255997"/>
                </a:solidFill>
                <a:latin typeface="Comic Sans MS" pitchFamily="66" charset="0"/>
              </a:rPr>
              <a:t>Relación con NTC 4611</a:t>
            </a:r>
          </a:p>
        </p:txBody>
      </p:sp>
    </p:spTree>
    <p:extLst>
      <p:ext uri="{BB962C8B-B14F-4D97-AF65-F5344CB8AC3E}">
        <p14:creationId xmlns:p14="http://schemas.microsoft.com/office/powerpoint/2010/main" xmlns="" val="2510165676"/>
      </p:ext>
    </p:extLst>
  </p:cSld>
  <p:clrMapOvr>
    <a:masterClrMapping/>
  </p:clrMapOvr>
  <p:transition advTm="15000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Marcador de contenido"/>
          <p:cNvSpPr>
            <a:spLocks noGrp="1"/>
          </p:cNvSpPr>
          <p:nvPr>
            <p:ph idx="4294967295"/>
          </p:nvPr>
        </p:nvSpPr>
        <p:spPr>
          <a:xfrm>
            <a:off x="539552" y="1700808"/>
            <a:ext cx="8229600" cy="452596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s-ES" sz="2400" b="1" dirty="0">
                <a:latin typeface="Comic Sans MS" pitchFamily="66" charset="0"/>
              </a:rPr>
              <a:t>Extensión del Metadato</a:t>
            </a:r>
          </a:p>
          <a:p>
            <a:pPr marL="0" indent="0">
              <a:buNone/>
            </a:pPr>
            <a:r>
              <a:rPr lang="es-ES" sz="2400" dirty="0">
                <a:latin typeface="Comic Sans MS" pitchFamily="66" charset="0"/>
              </a:rPr>
              <a:t>Información descriptiva de las extensiones de los metadatos. Esta </a:t>
            </a:r>
            <a:r>
              <a:rPr lang="es-ES" sz="2400" dirty="0" smtClean="0">
                <a:latin typeface="Comic Sans MS" pitchFamily="66" charset="0"/>
              </a:rPr>
              <a:t>sección es condicional.</a:t>
            </a:r>
            <a:endParaRPr lang="es-ES" sz="2400" dirty="0">
              <a:latin typeface="Comic Sans MS" pitchFamily="66" charset="0"/>
            </a:endParaRPr>
          </a:p>
          <a:p>
            <a:pPr marL="0" indent="0">
              <a:buNone/>
            </a:pPr>
            <a:endParaRPr lang="es-ES" sz="2400" dirty="0" smtClean="0">
              <a:latin typeface="Comic Sans MS" pitchFamily="66" charset="0"/>
            </a:endParaRPr>
          </a:p>
          <a:p>
            <a:pPr marL="0" indent="0">
              <a:buNone/>
            </a:pPr>
            <a:r>
              <a:rPr lang="es-ES" sz="2400" b="1" dirty="0">
                <a:latin typeface="Comic Sans MS" pitchFamily="66" charset="0"/>
              </a:rPr>
              <a:t>Información de la Fecha</a:t>
            </a:r>
          </a:p>
          <a:p>
            <a:pPr marL="0" indent="0">
              <a:buNone/>
            </a:pPr>
            <a:r>
              <a:rPr lang="es-ES" sz="2400" dirty="0">
                <a:latin typeface="Comic Sans MS" pitchFamily="66" charset="0"/>
              </a:rPr>
              <a:t>Contiene información acerca de las fechas de referencia y de los eventos usados </a:t>
            </a:r>
            <a:r>
              <a:rPr lang="es-ES" sz="2400" dirty="0" smtClean="0">
                <a:latin typeface="Comic Sans MS" pitchFamily="66" charset="0"/>
              </a:rPr>
              <a:t>para describirlas</a:t>
            </a:r>
            <a:r>
              <a:rPr lang="es-ES" sz="2400" dirty="0">
                <a:latin typeface="Comic Sans MS" pitchFamily="66" charset="0"/>
              </a:rPr>
              <a:t>. Esta sección no se usa sola, y es obligatoria.</a:t>
            </a:r>
          </a:p>
        </p:txBody>
      </p:sp>
      <p:sp>
        <p:nvSpPr>
          <p:cNvPr id="8" name="7 CuadroTexto"/>
          <p:cNvSpPr txBox="1"/>
          <p:nvPr/>
        </p:nvSpPr>
        <p:spPr>
          <a:xfrm>
            <a:off x="2051720" y="332656"/>
            <a:ext cx="54726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s-ES" sz="3200" b="1" dirty="0" smtClean="0">
                <a:solidFill>
                  <a:srgbClr val="255997"/>
                </a:solidFill>
                <a:latin typeface="Comic Sans MS" pitchFamily="66" charset="0"/>
              </a:rPr>
              <a:t>Relación con NTC 4611</a:t>
            </a:r>
          </a:p>
        </p:txBody>
      </p:sp>
    </p:spTree>
    <p:extLst>
      <p:ext uri="{BB962C8B-B14F-4D97-AF65-F5344CB8AC3E}">
        <p14:creationId xmlns:p14="http://schemas.microsoft.com/office/powerpoint/2010/main" xmlns="" val="2917753365"/>
      </p:ext>
    </p:extLst>
  </p:cSld>
  <p:clrMapOvr>
    <a:masterClrMapping/>
  </p:clrMapOvr>
  <p:transition advTm="15000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CustomShape 1"/>
          <p:cNvSpPr>
            <a:spLocks noChangeArrowheads="1"/>
          </p:cNvSpPr>
          <p:nvPr/>
        </p:nvSpPr>
        <p:spPr bwMode="auto">
          <a:xfrm>
            <a:off x="285720" y="1700808"/>
            <a:ext cx="8138220" cy="22244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>
              <a:lnSpc>
                <a:spcPct val="150000"/>
              </a:lnSpc>
            </a:pPr>
            <a:r>
              <a:rPr lang="es-ES" sz="2600" b="1" dirty="0">
                <a:solidFill>
                  <a:schemeClr val="tx1"/>
                </a:solidFill>
                <a:latin typeface="Comic Sans MS" pitchFamily="66" charset="0"/>
              </a:rPr>
              <a:t>Navegador</a:t>
            </a:r>
            <a:endParaRPr lang="es-ES" sz="2600" dirty="0">
              <a:solidFill>
                <a:schemeClr val="tx1"/>
              </a:solidFill>
              <a:latin typeface="Comic Sans MS" pitchFamily="66" charset="0"/>
            </a:endParaRPr>
          </a:p>
          <a:p>
            <a:pPr>
              <a:lnSpc>
                <a:spcPct val="150000"/>
              </a:lnSpc>
              <a:buSzPct val="100000"/>
              <a:buFont typeface="Wingdings" pitchFamily="2" charset="2"/>
              <a:buChar char="§"/>
            </a:pPr>
            <a:r>
              <a:rPr lang="es-ES" sz="2200" dirty="0" smtClean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es-ES" sz="2200" dirty="0" err="1">
                <a:solidFill>
                  <a:schemeClr val="tx1"/>
                </a:solidFill>
                <a:latin typeface="Comic Sans MS" pitchFamily="66" charset="0"/>
              </a:rPr>
              <a:t>Firefox</a:t>
            </a:r>
            <a:r>
              <a:rPr lang="es-ES" sz="2200" dirty="0">
                <a:solidFill>
                  <a:schemeClr val="tx1"/>
                </a:solidFill>
                <a:latin typeface="Comic Sans MS" pitchFamily="66" charset="0"/>
              </a:rPr>
              <a:t> 3, Google </a:t>
            </a:r>
            <a:r>
              <a:rPr lang="es-ES" sz="2200" dirty="0" err="1">
                <a:solidFill>
                  <a:schemeClr val="tx1"/>
                </a:solidFill>
                <a:latin typeface="Comic Sans MS" pitchFamily="66" charset="0"/>
              </a:rPr>
              <a:t>Chrome</a:t>
            </a:r>
            <a:r>
              <a:rPr lang="es-ES" sz="2200" dirty="0">
                <a:solidFill>
                  <a:schemeClr val="tx1"/>
                </a:solidFill>
                <a:latin typeface="Comic Sans MS" pitchFamily="66" charset="0"/>
              </a:rPr>
              <a:t> 5 o Internet Explorer 7 como </a:t>
            </a:r>
            <a:r>
              <a:rPr lang="es-ES" sz="2200" dirty="0" smtClean="0">
                <a:solidFill>
                  <a:schemeClr val="tx1"/>
                </a:solidFill>
                <a:latin typeface="Comic Sans MS" pitchFamily="66" charset="0"/>
              </a:rPr>
              <a:t>mínimo y otros.</a:t>
            </a:r>
            <a:endParaRPr lang="es-ES" sz="2200" dirty="0">
              <a:solidFill>
                <a:schemeClr val="tx1"/>
              </a:solidFill>
              <a:latin typeface="Comic Sans MS" pitchFamily="66" charset="0"/>
            </a:endParaRPr>
          </a:p>
          <a:p>
            <a:pPr>
              <a:buSzPct val="100000"/>
              <a:buFont typeface="Wingdings" pitchFamily="2" charset="2"/>
              <a:buChar char="§"/>
            </a:pPr>
            <a:r>
              <a:rPr lang="es-ES" sz="2200" dirty="0">
                <a:solidFill>
                  <a:schemeClr val="tx1"/>
                </a:solidFill>
                <a:latin typeface="Comic Sans MS" pitchFamily="66" charset="0"/>
              </a:rPr>
              <a:t> </a:t>
            </a:r>
            <a:r>
              <a:rPr lang="es-ES" sz="2200" dirty="0" smtClean="0">
                <a:solidFill>
                  <a:schemeClr val="tx1"/>
                </a:solidFill>
                <a:latin typeface="Comic Sans MS" pitchFamily="66" charset="0"/>
              </a:rPr>
              <a:t>Flash </a:t>
            </a:r>
            <a:r>
              <a:rPr lang="es-ES" sz="2200" dirty="0" err="1">
                <a:solidFill>
                  <a:schemeClr val="tx1"/>
                </a:solidFill>
                <a:latin typeface="Comic Sans MS" pitchFamily="66" charset="0"/>
              </a:rPr>
              <a:t>player</a:t>
            </a:r>
            <a:r>
              <a:rPr lang="es-ES" sz="2200" dirty="0">
                <a:solidFill>
                  <a:schemeClr val="tx1"/>
                </a:solidFill>
                <a:latin typeface="Comic Sans MS" pitchFamily="66" charset="0"/>
              </a:rPr>
              <a:t> 10 como mínimo</a:t>
            </a:r>
            <a:r>
              <a:rPr lang="es-ES" sz="2200" dirty="0" smtClean="0">
                <a:solidFill>
                  <a:schemeClr val="tx1"/>
                </a:solidFill>
                <a:latin typeface="Comic Sans MS" pitchFamily="66" charset="0"/>
              </a:rPr>
              <a:t>.</a:t>
            </a:r>
            <a:endParaRPr lang="es-ES" sz="2600" dirty="0">
              <a:solidFill>
                <a:schemeClr val="tx1"/>
              </a:solidFill>
              <a:latin typeface="Comic Sans MS" pitchFamily="66" charset="0"/>
            </a:endParaRPr>
          </a:p>
        </p:txBody>
      </p:sp>
      <p:sp>
        <p:nvSpPr>
          <p:cNvPr id="24579" name="CustomShape 2"/>
          <p:cNvSpPr>
            <a:spLocks noChangeArrowheads="1"/>
          </p:cNvSpPr>
          <p:nvPr/>
        </p:nvSpPr>
        <p:spPr bwMode="auto">
          <a:xfrm>
            <a:off x="1363414" y="404664"/>
            <a:ext cx="7385050" cy="94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90000" tIns="45000" rIns="90000" bIns="45000"/>
          <a:lstStyle/>
          <a:p>
            <a:pPr algn="ctr"/>
            <a:r>
              <a:rPr lang="es-ES" sz="2800" b="1" dirty="0">
                <a:solidFill>
                  <a:srgbClr val="255997"/>
                </a:solidFill>
                <a:latin typeface="Comic Sans MS" pitchFamily="66" charset="0"/>
              </a:rPr>
              <a:t>REQUERIMIENTOS TÉCNICOS PARA LOS CLIENTES</a:t>
            </a:r>
          </a:p>
        </p:txBody>
      </p:sp>
      <p:pic>
        <p:nvPicPr>
          <p:cNvPr id="24580" name="Picture 7"/>
          <p:cNvPicPr>
            <a:picLocks noChangeAspect="1" noChangeArrowheads="1"/>
          </p:cNvPicPr>
          <p:nvPr/>
        </p:nvPicPr>
        <p:blipFill>
          <a:blip r:embed="rId3" cstate="print">
            <a:lum contrast="-30000"/>
          </a:blip>
          <a:srcRect/>
          <a:stretch>
            <a:fillRect/>
          </a:stretch>
        </p:blipFill>
        <p:spPr bwMode="auto">
          <a:xfrm>
            <a:off x="4283968" y="3667254"/>
            <a:ext cx="4389223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16822" y="3770850"/>
            <a:ext cx="1071602" cy="1026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4"/>
          <p:cNvSpPr>
            <a:spLocks noChangeArrowheads="1"/>
          </p:cNvSpPr>
          <p:nvPr/>
        </p:nvSpPr>
        <p:spPr bwMode="auto">
          <a:xfrm>
            <a:off x="1188294" y="4797697"/>
            <a:ext cx="2087562" cy="1871663"/>
          </a:xfrm>
          <a:prstGeom prst="rect">
            <a:avLst/>
          </a:prstGeom>
          <a:noFill/>
          <a:ln w="38100" cmpd="dbl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s-ES"/>
          </a:p>
        </p:txBody>
      </p:sp>
      <p:pic>
        <p:nvPicPr>
          <p:cNvPr id="7" name="Picture 5" descr="explorer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350219" y="4851672"/>
            <a:ext cx="857250" cy="85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7" descr="oper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396395" y="4953278"/>
            <a:ext cx="720725" cy="630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8" descr="mozilla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358281" y="5716860"/>
            <a:ext cx="731838" cy="77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Text Box 9"/>
          <p:cNvSpPr txBox="1">
            <a:spLocks noChangeArrowheads="1"/>
          </p:cNvSpPr>
          <p:nvPr/>
        </p:nvSpPr>
        <p:spPr bwMode="auto">
          <a:xfrm>
            <a:off x="1172434" y="4440507"/>
            <a:ext cx="2016125" cy="366712"/>
          </a:xfrm>
          <a:prstGeom prst="rect">
            <a:avLst/>
          </a:prstGeom>
          <a:solidFill>
            <a:srgbClr val="686868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s-ES_tradnl" sz="1800" b="1" dirty="0" smtClean="0">
                <a:solidFill>
                  <a:schemeClr val="bg1"/>
                </a:solidFill>
              </a:rPr>
              <a:t>Navegador WEB:</a:t>
            </a:r>
            <a:endParaRPr lang="es-ES" sz="1800" b="1" dirty="0">
              <a:solidFill>
                <a:schemeClr val="bg1"/>
              </a:solidFill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331170" y="5797829"/>
            <a:ext cx="785818" cy="7016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Diseño personalizado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Presentación">
  <a:themeElements>
    <a:clrScheme name="Presentació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Presentación">
      <a:majorFont>
        <a:latin typeface="Arial"/>
        <a:ea typeface=""/>
        <a:cs typeface="Arial"/>
      </a:majorFont>
      <a:minorFont>
        <a:latin typeface="Arial"/>
        <a:ea typeface="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Presentació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Presentació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Presentació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Tema de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2622</TotalTime>
  <Words>635</Words>
  <Application>Microsoft Office PowerPoint</Application>
  <PresentationFormat>Presentación en pantalla (4:3)</PresentationFormat>
  <Paragraphs>109</Paragraphs>
  <Slides>14</Slides>
  <Notes>4</Notes>
  <HiddenSlides>0</HiddenSlides>
  <MMClips>0</MMClips>
  <ScaleCrop>false</ScaleCrop>
  <HeadingPairs>
    <vt:vector size="4" baseType="variant">
      <vt:variant>
        <vt:lpstr>Tema</vt:lpstr>
      </vt:variant>
      <vt:variant>
        <vt:i4>3</vt:i4>
      </vt:variant>
      <vt:variant>
        <vt:lpstr>Títulos de diapositiva</vt:lpstr>
      </vt:variant>
      <vt:variant>
        <vt:i4>14</vt:i4>
      </vt:variant>
    </vt:vector>
  </HeadingPairs>
  <TitlesOfParts>
    <vt:vector size="17" baseType="lpstr">
      <vt:lpstr>Diseño personalizado</vt:lpstr>
      <vt:lpstr>1_Diseño personalizado</vt:lpstr>
      <vt:lpstr>Presentación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  <vt:lpstr>Diapositiva 12</vt:lpstr>
      <vt:lpstr>Diapositiva 13</vt:lpstr>
      <vt:lpstr>Diapositiva 14</vt:lpstr>
    </vt:vector>
  </TitlesOfParts>
  <Company>Windows uE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usuario</dc:creator>
  <cp:lastModifiedBy>IDESC_JL</cp:lastModifiedBy>
  <cp:revision>293</cp:revision>
  <dcterms:created xsi:type="dcterms:W3CDTF">2009-04-15T17:08:47Z</dcterms:created>
  <dcterms:modified xsi:type="dcterms:W3CDTF">2012-07-30T22:12:52Z</dcterms:modified>
</cp:coreProperties>
</file>