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10.xml" ContentType="application/vnd.openxmlformats-officedocument.presentationml.slideLayout+xml"/>
  <Default Extension="gif" ContentType="image/gif"/>
  <Default Extension="vml" ContentType="application/vnd.openxmlformats-officedocument.vmlDrawing"/>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5" r:id="rId2"/>
    <p:sldMasterId id="2147483788" r:id="rId3"/>
  </p:sldMasterIdLst>
  <p:notesMasterIdLst>
    <p:notesMasterId r:id="rId73"/>
  </p:notesMasterIdLst>
  <p:sldIdLst>
    <p:sldId id="259" r:id="rId4"/>
    <p:sldId id="346" r:id="rId5"/>
    <p:sldId id="342" r:id="rId6"/>
    <p:sldId id="410" r:id="rId7"/>
    <p:sldId id="411" r:id="rId8"/>
    <p:sldId id="413" r:id="rId9"/>
    <p:sldId id="343" r:id="rId10"/>
    <p:sldId id="344" r:id="rId11"/>
    <p:sldId id="347" r:id="rId12"/>
    <p:sldId id="348" r:id="rId13"/>
    <p:sldId id="349" r:id="rId14"/>
    <p:sldId id="350" r:id="rId15"/>
    <p:sldId id="351" r:id="rId16"/>
    <p:sldId id="352" r:id="rId17"/>
    <p:sldId id="353" r:id="rId18"/>
    <p:sldId id="354" r:id="rId19"/>
    <p:sldId id="356" r:id="rId20"/>
    <p:sldId id="357" r:id="rId21"/>
    <p:sldId id="358" r:id="rId22"/>
    <p:sldId id="359" r:id="rId23"/>
    <p:sldId id="416" r:id="rId24"/>
    <p:sldId id="360" r:id="rId25"/>
    <p:sldId id="361" r:id="rId26"/>
    <p:sldId id="362" r:id="rId27"/>
    <p:sldId id="364" r:id="rId28"/>
    <p:sldId id="365" r:id="rId29"/>
    <p:sldId id="366" r:id="rId30"/>
    <p:sldId id="367" r:id="rId31"/>
    <p:sldId id="368" r:id="rId32"/>
    <p:sldId id="369" r:id="rId33"/>
    <p:sldId id="372" r:id="rId34"/>
    <p:sldId id="373" r:id="rId35"/>
    <p:sldId id="374" r:id="rId36"/>
    <p:sldId id="375" r:id="rId37"/>
    <p:sldId id="376" r:id="rId38"/>
    <p:sldId id="377" r:id="rId39"/>
    <p:sldId id="378" r:id="rId40"/>
    <p:sldId id="379" r:id="rId41"/>
    <p:sldId id="380" r:id="rId42"/>
    <p:sldId id="381" r:id="rId43"/>
    <p:sldId id="382" r:id="rId44"/>
    <p:sldId id="383" r:id="rId45"/>
    <p:sldId id="341" r:id="rId46"/>
    <p:sldId id="384" r:id="rId47"/>
    <p:sldId id="386" r:id="rId48"/>
    <p:sldId id="387" r:id="rId49"/>
    <p:sldId id="388" r:id="rId50"/>
    <p:sldId id="389" r:id="rId51"/>
    <p:sldId id="392" r:id="rId52"/>
    <p:sldId id="393" r:id="rId53"/>
    <p:sldId id="394" r:id="rId54"/>
    <p:sldId id="395" r:id="rId55"/>
    <p:sldId id="396" r:id="rId56"/>
    <p:sldId id="397" r:id="rId57"/>
    <p:sldId id="398" r:id="rId58"/>
    <p:sldId id="417" r:id="rId59"/>
    <p:sldId id="399" r:id="rId60"/>
    <p:sldId id="418" r:id="rId61"/>
    <p:sldId id="400" r:id="rId62"/>
    <p:sldId id="401" r:id="rId63"/>
    <p:sldId id="402" r:id="rId64"/>
    <p:sldId id="403" r:id="rId65"/>
    <p:sldId id="404" r:id="rId66"/>
    <p:sldId id="405" r:id="rId67"/>
    <p:sldId id="406" r:id="rId68"/>
    <p:sldId id="407" r:id="rId69"/>
    <p:sldId id="408" r:id="rId70"/>
    <p:sldId id="409" r:id="rId71"/>
    <p:sldId id="385" r:id="rId72"/>
  </p:sldIdLst>
  <p:sldSz cx="9144000" cy="6858000" type="screen4x3"/>
  <p:notesSz cx="7099300" cy="10234613"/>
  <p:defaultTextStyle>
    <a:defPPr>
      <a:defRPr lang="es-ES"/>
    </a:defPPr>
    <a:lvl1pPr algn="l" rtl="0" fontAlgn="base">
      <a:spcBef>
        <a:spcPct val="0"/>
      </a:spcBef>
      <a:spcAft>
        <a:spcPct val="0"/>
      </a:spcAft>
      <a:defRPr kern="1200">
        <a:solidFill>
          <a:schemeClr val="tx1"/>
        </a:solidFill>
        <a:latin typeface="Arial" pitchFamily="34" charset="0"/>
        <a:ea typeface="+mn-ea"/>
        <a:cs typeface="+mn-cs"/>
      </a:defRPr>
    </a:lvl1pPr>
    <a:lvl2pPr marL="457200" algn="l" rtl="0" fontAlgn="base">
      <a:spcBef>
        <a:spcPct val="0"/>
      </a:spcBef>
      <a:spcAft>
        <a:spcPct val="0"/>
      </a:spcAft>
      <a:defRPr kern="1200">
        <a:solidFill>
          <a:schemeClr val="tx1"/>
        </a:solidFill>
        <a:latin typeface="Arial" pitchFamily="34" charset="0"/>
        <a:ea typeface="+mn-ea"/>
        <a:cs typeface="+mn-cs"/>
      </a:defRPr>
    </a:lvl2pPr>
    <a:lvl3pPr marL="914400" algn="l" rtl="0" fontAlgn="base">
      <a:spcBef>
        <a:spcPct val="0"/>
      </a:spcBef>
      <a:spcAft>
        <a:spcPct val="0"/>
      </a:spcAft>
      <a:defRPr kern="1200">
        <a:solidFill>
          <a:schemeClr val="tx1"/>
        </a:solidFill>
        <a:latin typeface="Arial" pitchFamily="34" charset="0"/>
        <a:ea typeface="+mn-ea"/>
        <a:cs typeface="+mn-cs"/>
      </a:defRPr>
    </a:lvl3pPr>
    <a:lvl4pPr marL="1371600" algn="l" rtl="0" fontAlgn="base">
      <a:spcBef>
        <a:spcPct val="0"/>
      </a:spcBef>
      <a:spcAft>
        <a:spcPct val="0"/>
      </a:spcAft>
      <a:defRPr kern="1200">
        <a:solidFill>
          <a:schemeClr val="tx1"/>
        </a:solidFill>
        <a:latin typeface="Arial" pitchFamily="34" charset="0"/>
        <a:ea typeface="+mn-ea"/>
        <a:cs typeface="+mn-cs"/>
      </a:defRPr>
    </a:lvl4pPr>
    <a:lvl5pPr marL="1828800" algn="l" rtl="0" fontAlgn="base">
      <a:spcBef>
        <a:spcPct val="0"/>
      </a:spcBef>
      <a:spcAft>
        <a:spcPct val="0"/>
      </a:spcAft>
      <a:defRPr kern="1200">
        <a:solidFill>
          <a:schemeClr val="tx1"/>
        </a:solidFill>
        <a:latin typeface="Arial" pitchFamily="34" charset="0"/>
        <a:ea typeface="+mn-ea"/>
        <a:cs typeface="+mn-cs"/>
      </a:defRPr>
    </a:lvl5pPr>
    <a:lvl6pPr marL="2286000" algn="l" defTabSz="914400" rtl="0" eaLnBrk="1" latinLnBrk="0" hangingPunct="1">
      <a:defRPr kern="1200">
        <a:solidFill>
          <a:schemeClr val="tx1"/>
        </a:solidFill>
        <a:latin typeface="Arial" pitchFamily="34" charset="0"/>
        <a:ea typeface="+mn-ea"/>
        <a:cs typeface="+mn-cs"/>
      </a:defRPr>
    </a:lvl6pPr>
    <a:lvl7pPr marL="2743200" algn="l" defTabSz="914400" rtl="0" eaLnBrk="1" latinLnBrk="0" hangingPunct="1">
      <a:defRPr kern="1200">
        <a:solidFill>
          <a:schemeClr val="tx1"/>
        </a:solidFill>
        <a:latin typeface="Arial" pitchFamily="34" charset="0"/>
        <a:ea typeface="+mn-ea"/>
        <a:cs typeface="+mn-cs"/>
      </a:defRPr>
    </a:lvl7pPr>
    <a:lvl8pPr marL="3200400" algn="l" defTabSz="914400" rtl="0" eaLnBrk="1" latinLnBrk="0" hangingPunct="1">
      <a:defRPr kern="1200">
        <a:solidFill>
          <a:schemeClr val="tx1"/>
        </a:solidFill>
        <a:latin typeface="Arial" pitchFamily="34" charset="0"/>
        <a:ea typeface="+mn-ea"/>
        <a:cs typeface="+mn-cs"/>
      </a:defRPr>
    </a:lvl8pPr>
    <a:lvl9pPr marL="3657600" algn="l" defTabSz="914400" rtl="0" eaLnBrk="1" latinLnBrk="0" hangingPunct="1">
      <a:defRPr kern="1200">
        <a:solidFill>
          <a:schemeClr val="tx1"/>
        </a:solidFill>
        <a:latin typeface="Arial"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EB0B"/>
    <a:srgbClr val="016F01"/>
    <a:srgbClr val="19840A"/>
    <a:srgbClr val="D99795"/>
    <a:srgbClr val="FDE9D9"/>
    <a:srgbClr val="FF6600"/>
    <a:srgbClr val="AFD7FF"/>
    <a:srgbClr val="FFFFFF"/>
    <a:srgbClr val="1B3149"/>
    <a:srgbClr val="12203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15" autoAdjust="0"/>
    <p:restoredTop sz="94656" autoAdjust="0"/>
  </p:normalViewPr>
  <p:slideViewPr>
    <p:cSldViewPr>
      <p:cViewPr varScale="1">
        <p:scale>
          <a:sx n="104" d="100"/>
          <a:sy n="104" d="100"/>
        </p:scale>
        <p:origin x="-222" y="-84"/>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61" d="100"/>
          <a:sy n="61" d="100"/>
        </p:scale>
        <p:origin x="-1632" y="-72"/>
      </p:cViewPr>
      <p:guideLst>
        <p:guide orient="horz" pos="3224"/>
        <p:guide pos="2236"/>
      </p:guideLst>
    </p:cSldViewPr>
  </p:notes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theme" Target="theme/theme1.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 Id="rId61" Type="http://schemas.openxmlformats.org/officeDocument/2006/relationships/slide" Target="slides/slide58.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tableStyles" Target="tableStyles.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77.emf"/><Relationship Id="rId2" Type="http://schemas.openxmlformats.org/officeDocument/2006/relationships/image" Target="../media/image76.emf"/><Relationship Id="rId1" Type="http://schemas.openxmlformats.org/officeDocument/2006/relationships/image" Target="../media/image75.emf"/><Relationship Id="rId4" Type="http://schemas.openxmlformats.org/officeDocument/2006/relationships/image" Target="../media/image78.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87.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88.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89.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90.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0.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2.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83.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8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8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8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defTabSz="990600">
              <a:defRPr sz="1300"/>
            </a:lvl1pPr>
          </a:lstStyle>
          <a:p>
            <a:endParaRPr lang="es-ES"/>
          </a:p>
        </p:txBody>
      </p:sp>
      <p:sp>
        <p:nvSpPr>
          <p:cNvPr id="3075" name="Rectangle 3"/>
          <p:cNvSpPr>
            <a:spLocks noGrp="1" noChangeArrowheads="1"/>
          </p:cNvSpPr>
          <p:nvPr>
            <p:ph type="dt" idx="1"/>
          </p:nvPr>
        </p:nvSpPr>
        <p:spPr bwMode="auto">
          <a:xfrm>
            <a:off x="4021138" y="0"/>
            <a:ext cx="3076575" cy="511175"/>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lvl1pPr algn="r" defTabSz="990600">
              <a:defRPr sz="1300"/>
            </a:lvl1pPr>
          </a:lstStyle>
          <a:p>
            <a:endParaRPr lang="es-ES"/>
          </a:p>
        </p:txBody>
      </p:sp>
      <p:sp>
        <p:nvSpPr>
          <p:cNvPr id="28676" name="Rectangle 4"/>
          <p:cNvSpPr>
            <a:spLocks noGrp="1" noRot="1" noChangeAspect="1" noChangeArrowheads="1" noTextEdit="1"/>
          </p:cNvSpPr>
          <p:nvPr>
            <p:ph type="sldImg" idx="2"/>
          </p:nvPr>
        </p:nvSpPr>
        <p:spPr bwMode="auto">
          <a:xfrm>
            <a:off x="990600" y="768350"/>
            <a:ext cx="5118100" cy="3836988"/>
          </a:xfrm>
          <a:prstGeom prst="rect">
            <a:avLst/>
          </a:prstGeom>
          <a:noFill/>
          <a:ln w="9525">
            <a:solidFill>
              <a:srgbClr val="000000"/>
            </a:solidFill>
            <a:miter lim="800000"/>
            <a:headEnd/>
            <a:tailEnd/>
          </a:ln>
        </p:spPr>
      </p:sp>
      <p:sp>
        <p:nvSpPr>
          <p:cNvPr id="3077" name="Rectangle 5"/>
          <p:cNvSpPr>
            <a:spLocks noGrp="1" noChangeArrowheads="1"/>
          </p:cNvSpPr>
          <p:nvPr>
            <p:ph type="body" sz="quarter" idx="3"/>
          </p:nvPr>
        </p:nvSpPr>
        <p:spPr bwMode="auto">
          <a:xfrm>
            <a:off x="709613" y="4860925"/>
            <a:ext cx="5680075" cy="4605338"/>
          </a:xfrm>
          <a:prstGeom prst="rect">
            <a:avLst/>
          </a:prstGeom>
          <a:noFill/>
          <a:ln w="9525">
            <a:noFill/>
            <a:miter lim="800000"/>
            <a:headEnd/>
            <a:tailEnd/>
          </a:ln>
        </p:spPr>
        <p:txBody>
          <a:bodyPr vert="horz" wrap="square" lIns="99048" tIns="49524" rIns="99048" bIns="49524" numCol="1" anchor="t" anchorCtr="0" compatLnSpc="1">
            <a:prstTxWarp prst="textNoShape">
              <a:avLst/>
            </a:prstTxWarp>
          </a:bodyPr>
          <a:lstStyle/>
          <a:p>
            <a:pPr lvl="0"/>
            <a:r>
              <a:rPr lang="es-ES" noProof="0" smtClean="0"/>
              <a:t>Haga clic para modificar el estilo de texto del patrón</a:t>
            </a:r>
          </a:p>
          <a:p>
            <a:pPr lvl="1"/>
            <a:r>
              <a:rPr lang="es-ES" noProof="0" smtClean="0"/>
              <a:t>Segundo nivel</a:t>
            </a:r>
          </a:p>
          <a:p>
            <a:pPr lvl="2"/>
            <a:r>
              <a:rPr lang="es-ES" noProof="0" smtClean="0"/>
              <a:t>Tercer nivel</a:t>
            </a:r>
          </a:p>
          <a:p>
            <a:pPr lvl="3"/>
            <a:r>
              <a:rPr lang="es-ES" noProof="0" smtClean="0"/>
              <a:t>Cuarto nivel</a:t>
            </a:r>
          </a:p>
          <a:p>
            <a:pPr lvl="4"/>
            <a:r>
              <a:rPr lang="es-ES" noProof="0" smtClean="0"/>
              <a:t>Quinto nivel</a:t>
            </a:r>
          </a:p>
        </p:txBody>
      </p:sp>
      <p:sp>
        <p:nvSpPr>
          <p:cNvPr id="3078" name="Rectangle 6"/>
          <p:cNvSpPr>
            <a:spLocks noGrp="1" noChangeArrowheads="1"/>
          </p:cNvSpPr>
          <p:nvPr>
            <p:ph type="ftr" sz="quarter" idx="4"/>
          </p:nvPr>
        </p:nvSpPr>
        <p:spPr bwMode="auto">
          <a:xfrm>
            <a:off x="0"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defTabSz="990600">
              <a:defRPr sz="1300"/>
            </a:lvl1pPr>
          </a:lstStyle>
          <a:p>
            <a:endParaRPr lang="es-ES"/>
          </a:p>
        </p:txBody>
      </p:sp>
      <p:sp>
        <p:nvSpPr>
          <p:cNvPr id="3079" name="Rectangle 7"/>
          <p:cNvSpPr>
            <a:spLocks noGrp="1" noChangeArrowheads="1"/>
          </p:cNvSpPr>
          <p:nvPr>
            <p:ph type="sldNum" sz="quarter" idx="5"/>
          </p:nvPr>
        </p:nvSpPr>
        <p:spPr bwMode="auto">
          <a:xfrm>
            <a:off x="4021138" y="9721850"/>
            <a:ext cx="3076575" cy="511175"/>
          </a:xfrm>
          <a:prstGeom prst="rect">
            <a:avLst/>
          </a:prstGeom>
          <a:noFill/>
          <a:ln w="9525">
            <a:noFill/>
            <a:miter lim="800000"/>
            <a:headEnd/>
            <a:tailEnd/>
          </a:ln>
        </p:spPr>
        <p:txBody>
          <a:bodyPr vert="horz" wrap="square" lIns="99048" tIns="49524" rIns="99048" bIns="49524" numCol="1" anchor="b" anchorCtr="0" compatLnSpc="1">
            <a:prstTxWarp prst="textNoShape">
              <a:avLst/>
            </a:prstTxWarp>
          </a:bodyPr>
          <a:lstStyle>
            <a:lvl1pPr algn="r" defTabSz="990600">
              <a:defRPr sz="1300"/>
            </a:lvl1pPr>
          </a:lstStyle>
          <a:p>
            <a:fld id="{AF45260D-2A61-4EDB-BE2A-69C2FFC77173}" type="slidenum">
              <a:rPr lang="es-ES"/>
              <a:pPr/>
              <a:t>‹Nº›</a:t>
            </a:fld>
            <a:endParaRPr lang="es-E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1 Marcador de imagen de diapositiva"/>
          <p:cNvSpPr>
            <a:spLocks noGrp="1" noRot="1" noChangeAspect="1" noTextEdit="1"/>
          </p:cNvSpPr>
          <p:nvPr>
            <p:ph type="sldImg"/>
          </p:nvPr>
        </p:nvSpPr>
        <p:spPr>
          <a:xfrm>
            <a:off x="992188" y="768350"/>
            <a:ext cx="5114925" cy="3836988"/>
          </a:xfrm>
          <a:ln/>
        </p:spPr>
      </p:sp>
      <p:sp>
        <p:nvSpPr>
          <p:cNvPr id="34819" name="2 Marcador de notas"/>
          <p:cNvSpPr>
            <a:spLocks noGrp="1"/>
          </p:cNvSpPr>
          <p:nvPr>
            <p:ph type="body" idx="1"/>
          </p:nvPr>
        </p:nvSpPr>
        <p:spPr/>
        <p:txBody>
          <a:bodyPr/>
          <a:lstStyle/>
          <a:p>
            <a:endParaRPr lang="es-ES" smtClean="0"/>
          </a:p>
        </p:txBody>
      </p:sp>
      <p:sp>
        <p:nvSpPr>
          <p:cNvPr id="34820" name="3 Marcador de número de diapositiva"/>
          <p:cNvSpPr txBox="1">
            <a:spLocks noGrp="1"/>
          </p:cNvSpPr>
          <p:nvPr/>
        </p:nvSpPr>
        <p:spPr bwMode="auto">
          <a:xfrm>
            <a:off x="4021138" y="9721850"/>
            <a:ext cx="3076575" cy="511175"/>
          </a:xfrm>
          <a:prstGeom prst="rect">
            <a:avLst/>
          </a:prstGeom>
          <a:noFill/>
          <a:ln w="9525">
            <a:noFill/>
            <a:miter lim="800000"/>
            <a:headEnd/>
            <a:tailEnd/>
          </a:ln>
        </p:spPr>
        <p:txBody>
          <a:bodyPr lIns="99048" tIns="49524" rIns="99048" bIns="49524" anchor="b"/>
          <a:lstStyle/>
          <a:p>
            <a:pPr algn="r" defTabSz="990600"/>
            <a:fld id="{970B0D2C-F402-4FEA-8324-C06F7B994F09}" type="slidenum">
              <a:rPr lang="es-ES" sz="1300"/>
              <a:pPr algn="r" defTabSz="990600"/>
              <a:t>4</a:t>
            </a:fld>
            <a:endParaRPr lang="es-ES" sz="130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Marcador de imagen de diapositiva"/>
          <p:cNvSpPr>
            <a:spLocks noGrp="1" noRot="1" noChangeAspect="1" noTextEdit="1"/>
          </p:cNvSpPr>
          <p:nvPr>
            <p:ph type="sldImg"/>
          </p:nvPr>
        </p:nvSpPr>
        <p:spPr>
          <a:xfrm>
            <a:off x="992188" y="768350"/>
            <a:ext cx="5114925" cy="3836988"/>
          </a:xfrm>
          <a:ln/>
        </p:spPr>
      </p:sp>
      <p:sp>
        <p:nvSpPr>
          <p:cNvPr id="35843" name="2 Marcador de notas"/>
          <p:cNvSpPr>
            <a:spLocks noGrp="1"/>
          </p:cNvSpPr>
          <p:nvPr>
            <p:ph type="body" idx="1"/>
          </p:nvPr>
        </p:nvSpPr>
        <p:spPr/>
        <p:txBody>
          <a:bodyPr/>
          <a:lstStyle/>
          <a:p>
            <a:endParaRPr lang="es-ES" smtClean="0"/>
          </a:p>
        </p:txBody>
      </p:sp>
      <p:sp>
        <p:nvSpPr>
          <p:cNvPr id="35844" name="3 Marcador de número de diapositiva"/>
          <p:cNvSpPr txBox="1">
            <a:spLocks noGrp="1"/>
          </p:cNvSpPr>
          <p:nvPr/>
        </p:nvSpPr>
        <p:spPr bwMode="auto">
          <a:xfrm>
            <a:off x="4021138" y="9721850"/>
            <a:ext cx="3076575" cy="511175"/>
          </a:xfrm>
          <a:prstGeom prst="rect">
            <a:avLst/>
          </a:prstGeom>
          <a:noFill/>
          <a:ln w="9525">
            <a:noFill/>
            <a:miter lim="800000"/>
            <a:headEnd/>
            <a:tailEnd/>
          </a:ln>
        </p:spPr>
        <p:txBody>
          <a:bodyPr lIns="99048" tIns="49524" rIns="99048" bIns="49524" anchor="b"/>
          <a:lstStyle/>
          <a:p>
            <a:pPr algn="r" defTabSz="990600"/>
            <a:fld id="{4093DA3E-EF32-4780-BCEF-2E605B7804AE}" type="slidenum">
              <a:rPr lang="es-ES" sz="1300"/>
              <a:pPr algn="r" defTabSz="990600"/>
              <a:t>5</a:t>
            </a:fld>
            <a:endParaRPr lang="es-ES" sz="130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Marcador de imagen de diapositiva"/>
          <p:cNvSpPr>
            <a:spLocks noGrp="1" noRot="1" noChangeAspect="1" noTextEdit="1"/>
          </p:cNvSpPr>
          <p:nvPr>
            <p:ph type="sldImg"/>
          </p:nvPr>
        </p:nvSpPr>
        <p:spPr>
          <a:xfrm>
            <a:off x="992188" y="768350"/>
            <a:ext cx="5114925" cy="3836988"/>
          </a:xfrm>
          <a:ln/>
        </p:spPr>
      </p:sp>
      <p:sp>
        <p:nvSpPr>
          <p:cNvPr id="37891" name="2 Marcador de notas"/>
          <p:cNvSpPr>
            <a:spLocks noGrp="1"/>
          </p:cNvSpPr>
          <p:nvPr>
            <p:ph type="body" idx="1"/>
          </p:nvPr>
        </p:nvSpPr>
        <p:spPr/>
        <p:txBody>
          <a:bodyPr/>
          <a:lstStyle/>
          <a:p>
            <a:endParaRPr lang="es-ES" smtClean="0"/>
          </a:p>
        </p:txBody>
      </p:sp>
      <p:sp>
        <p:nvSpPr>
          <p:cNvPr id="37892" name="3 Marcador de número de diapositiva"/>
          <p:cNvSpPr txBox="1">
            <a:spLocks noGrp="1"/>
          </p:cNvSpPr>
          <p:nvPr/>
        </p:nvSpPr>
        <p:spPr bwMode="auto">
          <a:xfrm>
            <a:off x="4021138" y="9721850"/>
            <a:ext cx="3076575" cy="511175"/>
          </a:xfrm>
          <a:prstGeom prst="rect">
            <a:avLst/>
          </a:prstGeom>
          <a:noFill/>
          <a:ln w="9525">
            <a:noFill/>
            <a:miter lim="800000"/>
            <a:headEnd/>
            <a:tailEnd/>
          </a:ln>
        </p:spPr>
        <p:txBody>
          <a:bodyPr lIns="99048" tIns="49524" rIns="99048" bIns="49524" anchor="b"/>
          <a:lstStyle/>
          <a:p>
            <a:pPr algn="r" defTabSz="990600"/>
            <a:fld id="{419B7BF8-9B54-4D30-A564-7604B31742A6}" type="slidenum">
              <a:rPr lang="es-ES" sz="1300"/>
              <a:pPr algn="r" defTabSz="990600"/>
              <a:t>6</a:t>
            </a:fld>
            <a:endParaRPr lang="es-ES" sz="130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7"/>
          <p:cNvSpPr>
            <a:spLocks noGrp="1" noChangeArrowheads="1"/>
          </p:cNvSpPr>
          <p:nvPr>
            <p:ph type="sldNum" sz="quarter" idx="5"/>
          </p:nvPr>
        </p:nvSpPr>
        <p:spPr bwMode="auto">
          <a:noFill/>
          <a:ln>
            <a:miter lim="800000"/>
            <a:headEnd/>
            <a:tailEnd/>
          </a:ln>
        </p:spPr>
        <p:txBody>
          <a:bodyPr wrap="square" numCol="1" anchorCtr="0" compatLnSpc="1">
            <a:prstTxWarp prst="textNoShape">
              <a:avLst/>
            </a:prstTxWarp>
          </a:bodyPr>
          <a:lstStyle/>
          <a:p>
            <a:fld id="{A0168C8C-87B2-4AEF-9304-F83F08309C6F}" type="slidenum">
              <a:rPr lang="en-US" smtClean="0">
                <a:solidFill>
                  <a:prstClr val="black"/>
                </a:solidFill>
              </a:rPr>
              <a:pPr/>
              <a:t>21</a:t>
            </a:fld>
            <a:endParaRPr lang="en-US" smtClean="0">
              <a:solidFill>
                <a:prstClr val="black"/>
              </a:solidFill>
            </a:endParaRPr>
          </a:p>
        </p:txBody>
      </p:sp>
      <p:sp>
        <p:nvSpPr>
          <p:cNvPr id="87043" name="Rectangle 2"/>
          <p:cNvSpPr>
            <a:spLocks noGrp="1" noRot="1" noChangeAspect="1" noChangeArrowheads="1" noTextEdit="1"/>
          </p:cNvSpPr>
          <p:nvPr>
            <p:ph type="sldImg"/>
          </p:nvPr>
        </p:nvSpPr>
        <p:spPr bwMode="auto">
          <a:xfrm>
            <a:off x="992188" y="768350"/>
            <a:ext cx="5114925" cy="3836988"/>
          </a:xfrm>
          <a:noFill/>
          <a:ln>
            <a:solidFill>
              <a:srgbClr val="000000"/>
            </a:solidFill>
            <a:miter lim="800000"/>
            <a:headEnd/>
            <a:tailEnd/>
          </a:ln>
        </p:spPr>
      </p:sp>
      <p:sp>
        <p:nvSpPr>
          <p:cNvPr id="87044" name="Rectangle 3"/>
          <p:cNvSpPr>
            <a:spLocks noGrp="1" noChangeArrowheads="1"/>
          </p:cNvSpPr>
          <p:nvPr>
            <p:ph type="body" idx="1"/>
          </p:nvPr>
        </p:nvSpPr>
        <p:spPr bwMode="auto">
          <a:noFill/>
        </p:spPr>
        <p:txBody>
          <a:bodyPr wrap="square" numCol="1" anchor="t" anchorCtr="0" compatLnSpc="1">
            <a:prstTxWarp prst="textNoShape">
              <a:avLst/>
            </a:prstTxWarp>
          </a:bodyPr>
          <a:lstStyle/>
          <a:p>
            <a:endParaRPr lang="es-CO"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s-ES" smtClean="0"/>
              <a:t>Haga clic para modificar el estilo de subtítulo del patrón</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3E70B166-905D-499B-A970-B303E45C6620}" type="slidenum">
              <a:rPr lang="es-ES"/>
              <a:pPr>
                <a:defRPr/>
              </a:pPr>
              <a:t>‹Nº›</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8995454C-A23A-4CC3-8B03-34719984F4A2}" type="slidenum">
              <a:rPr lang="es-ES"/>
              <a:pPr>
                <a:defRPr/>
              </a:pPr>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78F6FE76-17D7-4C61-A3D1-A4A852C478E0}" type="slidenum">
              <a:rPr lang="es-ES"/>
              <a:pPr>
                <a:defRPr/>
              </a:pPr>
              <a:t>‹Nº›</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A5FBFC04-BE82-4A17-BF42-ABEBCC647954}" type="slidenum">
              <a:rPr lang="es-ES"/>
              <a:pPr>
                <a:defRPr/>
              </a:pPr>
              <a:t>‹Nº›</a:t>
            </a:fld>
            <a:endParaRPr lang="es-E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Diapositiva de títul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09DE48EE-EAC6-4017-AAC1-73CB3936B15F}" type="datetimeFigureOut">
              <a:rPr lang="es-ES"/>
              <a:pPr>
                <a:defRPr/>
              </a:pPr>
              <a:t>30/07/2012</a:t>
            </a:fld>
            <a:endParaRPr lang="es-ES"/>
          </a:p>
        </p:txBody>
      </p:sp>
      <p:sp>
        <p:nvSpPr>
          <p:cNvPr id="3" name="4 Marcador de pie de página"/>
          <p:cNvSpPr>
            <a:spLocks noGrp="1"/>
          </p:cNvSpPr>
          <p:nvPr>
            <p:ph type="ftr" sz="quarter" idx="11"/>
          </p:nvPr>
        </p:nvSpPr>
        <p:spPr>
          <a:xfrm>
            <a:off x="3124200" y="6356350"/>
            <a:ext cx="2895600" cy="365125"/>
          </a:xfrm>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CF5EFF7D-4952-46FF-AE15-C0430F564376}" type="slidenum">
              <a:rPr lang="es-ES"/>
              <a:pPr>
                <a:defRPr/>
              </a:pPr>
              <a:t>‹Nº›</a:t>
            </a:fld>
            <a:endParaRPr lang="es-E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DAF2C66C-F9C8-4B7A-928D-986C748964C4}"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81671601-5B88-459F-A315-5A526B253049}" type="slidenum">
              <a:rPr lang="es-ES"/>
              <a:pPr>
                <a:defRPr/>
              </a:pPr>
              <a:t>‹Nº›</a:t>
            </a:fld>
            <a:endParaRPr lang="es-E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AA0EBE5-1A1D-4E07-B94B-52469F6CF5D1}"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2668D7C9-F7B9-496F-A65D-CCE9A040CA42}" type="slidenum">
              <a:rPr lang="es-ES"/>
              <a:pPr>
                <a:defRPr/>
              </a:pPr>
              <a:t>‹Nº›</a:t>
            </a:fld>
            <a:endParaRPr lang="es-E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5CFD7362-02CF-473A-B719-D6CD17FB7237}"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FED7B77B-0748-4680-967F-934569BBB0E7}" type="slidenum">
              <a:rPr lang="es-ES"/>
              <a:pPr>
                <a:defRPr/>
              </a:pPr>
              <a:t>‹Nº›</a:t>
            </a:fld>
            <a:endParaRPr lang="es-E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21C0EC0C-6386-43EB-8E4A-37D72FF07FFF}" type="datetimeFigureOut">
              <a:rPr lang="es-ES"/>
              <a:pPr>
                <a:defRPr/>
              </a:pPr>
              <a:t>30/07/2012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91A03A31-2A5D-4827-A08B-9F7FFFB05949}" type="slidenum">
              <a:rPr lang="es-ES"/>
              <a:pPr>
                <a:defRPr/>
              </a:pPr>
              <a:t>‹Nº›</a:t>
            </a:fld>
            <a:endParaRPr lang="es-E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2B645B59-EA6B-4EDF-BF3B-55FB34B36DB0}" type="datetimeFigureOut">
              <a:rPr lang="es-ES"/>
              <a:pPr>
                <a:defRPr/>
              </a:pPr>
              <a:t>30/07/2012</a:t>
            </a:fld>
            <a:endParaRPr lang="es-ES"/>
          </a:p>
        </p:txBody>
      </p:sp>
      <p:sp>
        <p:nvSpPr>
          <p:cNvPr id="8" name="4 Marcador de pie de página"/>
          <p:cNvSpPr>
            <a:spLocks noGrp="1"/>
          </p:cNvSpPr>
          <p:nvPr>
            <p:ph type="ftr" sz="quarter" idx="11"/>
          </p:nvPr>
        </p:nvSpPr>
        <p:spPr/>
        <p:txBody>
          <a:bodyPr/>
          <a:lstStyle>
            <a:lvl1pPr>
              <a:defRPr/>
            </a:lvl1pPr>
          </a:lstStyle>
          <a:p>
            <a:pPr>
              <a:defRPr/>
            </a:pPr>
            <a:endParaRPr lang="es-ES"/>
          </a:p>
        </p:txBody>
      </p:sp>
      <p:sp>
        <p:nvSpPr>
          <p:cNvPr id="9" name="5 Marcador de número de diapositiva"/>
          <p:cNvSpPr>
            <a:spLocks noGrp="1"/>
          </p:cNvSpPr>
          <p:nvPr>
            <p:ph type="sldNum" sz="quarter" idx="12"/>
          </p:nvPr>
        </p:nvSpPr>
        <p:spPr/>
        <p:txBody>
          <a:bodyPr/>
          <a:lstStyle>
            <a:lvl1pPr>
              <a:defRPr/>
            </a:lvl1pPr>
          </a:lstStyle>
          <a:p>
            <a:pPr>
              <a:defRPr/>
            </a:pPr>
            <a:fld id="{907CAE46-C29D-492A-A62D-102E701CD86A}" type="slidenum">
              <a:rPr lang="es-ES"/>
              <a:pPr>
                <a:defRPr/>
              </a:pPr>
              <a:t>‹Nº›</a:t>
            </a:fld>
            <a:endParaRPr lang="es-E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79A4C6D5-D705-4E4E-9832-117284E2D1A7}" type="datetimeFigureOut">
              <a:rPr lang="es-ES"/>
              <a:pPr>
                <a:defRPr/>
              </a:pPr>
              <a:t>30/07/2012</a:t>
            </a:fld>
            <a:endParaRPr lang="es-ES"/>
          </a:p>
        </p:txBody>
      </p:sp>
      <p:sp>
        <p:nvSpPr>
          <p:cNvPr id="4" name="4 Marcador de pie de página"/>
          <p:cNvSpPr>
            <a:spLocks noGrp="1"/>
          </p:cNvSpPr>
          <p:nvPr>
            <p:ph type="ftr" sz="quarter" idx="11"/>
          </p:nvPr>
        </p:nvSpPr>
        <p:spPr/>
        <p:txBody>
          <a:bodyPr/>
          <a:lstStyle>
            <a:lvl1pPr>
              <a:defRPr/>
            </a:lvl1pPr>
          </a:lstStyle>
          <a:p>
            <a:pPr>
              <a:defRPr/>
            </a:pPr>
            <a:endParaRPr lang="es-ES"/>
          </a:p>
        </p:txBody>
      </p:sp>
      <p:sp>
        <p:nvSpPr>
          <p:cNvPr id="5" name="5 Marcador de número de diapositiva"/>
          <p:cNvSpPr>
            <a:spLocks noGrp="1"/>
          </p:cNvSpPr>
          <p:nvPr>
            <p:ph type="sldNum" sz="quarter" idx="12"/>
          </p:nvPr>
        </p:nvSpPr>
        <p:spPr/>
        <p:txBody>
          <a:bodyPr/>
          <a:lstStyle>
            <a:lvl1pPr>
              <a:defRPr/>
            </a:lvl1pPr>
          </a:lstStyle>
          <a:p>
            <a:pPr>
              <a:defRPr/>
            </a:pPr>
            <a:fld id="{0F9C85E7-265F-45CF-B4D1-498AAF9A75CD}" type="slidenum">
              <a:rPr lang="es-ES"/>
              <a:pPr>
                <a:defRPr/>
              </a:pPr>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bg>
      <p:bgPr>
        <a:blipFill dpi="0" rotWithShape="0">
          <a:blip r:embed="rId2" cstate="print"/>
          <a:srcRect/>
          <a:stretch>
            <a:fillRect/>
          </a:stretch>
        </a:blipFill>
        <a:effectLst/>
      </p:bgPr>
    </p:bg>
    <p:spTree>
      <p:nvGrpSpPr>
        <p:cNvPr id="1" name=""/>
        <p:cNvGrpSpPr/>
        <p:nvPr/>
      </p:nvGrpSpPr>
      <p:grpSpPr>
        <a:xfrm>
          <a:off x="0" y="0"/>
          <a:ext cx="0" cy="0"/>
          <a:chOff x="0" y="0"/>
          <a:chExt cx="0" cy="0"/>
        </a:xfrm>
      </p:grpSpPr>
      <p:sp>
        <p:nvSpPr>
          <p:cNvPr id="8" name="7 Rectángulo"/>
          <p:cNvSpPr/>
          <p:nvPr userDrawn="1"/>
        </p:nvSpPr>
        <p:spPr>
          <a:xfrm>
            <a:off x="6156176" y="5733256"/>
            <a:ext cx="1512168" cy="112474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 name="Picture 5" descr="LOGO IDESC2"/>
          <p:cNvPicPr>
            <a:picLocks noChangeAspect="1" noChangeArrowheads="1"/>
          </p:cNvPicPr>
          <p:nvPr userDrawn="1"/>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2" name="1 Título"/>
          <p:cNvSpPr>
            <a:spLocks noGrp="1"/>
          </p:cNvSpPr>
          <p:nvPr>
            <p:ph type="title"/>
          </p:nvPr>
        </p:nvSpPr>
        <p:spPr/>
        <p:txBody>
          <a:bodyPr/>
          <a:lstStyle/>
          <a:p>
            <a:r>
              <a:rPr lang="es-ES" dirty="0" smtClean="0"/>
              <a:t>Haga clic para modificar el estilo de título del patrón</a:t>
            </a:r>
            <a:endParaRPr lang="es-ES" dirty="0"/>
          </a:p>
        </p:txBody>
      </p:sp>
      <p:sp>
        <p:nvSpPr>
          <p:cNvPr id="3" name="2 Marcador de contenido"/>
          <p:cNvSpPr>
            <a:spLocks noGrp="1"/>
          </p:cNvSpPr>
          <p:nvPr>
            <p:ph idx="1"/>
          </p:nvPr>
        </p:nvSpPr>
        <p:spPr/>
        <p:txBody>
          <a:bodyPr/>
          <a:lstStyle/>
          <a:p>
            <a:pPr lvl="0"/>
            <a:r>
              <a:rPr lang="es-ES" dirty="0" smtClean="0"/>
              <a:t>Haga clic para modificar el estilo de texto del patrón</a:t>
            </a:r>
          </a:p>
          <a:p>
            <a:pPr lvl="1"/>
            <a:r>
              <a:rPr lang="es-ES" dirty="0" smtClean="0"/>
              <a:t>Segundo nivel</a:t>
            </a:r>
          </a:p>
          <a:p>
            <a:pPr lvl="2"/>
            <a:r>
              <a:rPr lang="es-ES" dirty="0" smtClean="0"/>
              <a:t>Tercer nivel</a:t>
            </a:r>
          </a:p>
          <a:p>
            <a:pPr lvl="3"/>
            <a:r>
              <a:rPr lang="es-ES" dirty="0" smtClean="0"/>
              <a:t>Cuarto nivel</a:t>
            </a:r>
          </a:p>
          <a:p>
            <a:pPr lvl="4"/>
            <a:r>
              <a:rPr lang="es-ES" dirty="0" smtClean="0"/>
              <a:t>Quinto nivel</a:t>
            </a:r>
            <a:endParaRPr lang="es-ES" dirty="0"/>
          </a:p>
        </p:txBody>
      </p:sp>
      <p:sp>
        <p:nvSpPr>
          <p:cNvPr id="5" name="Rectangle 4"/>
          <p:cNvSpPr>
            <a:spLocks noGrp="1" noChangeArrowheads="1"/>
          </p:cNvSpPr>
          <p:nvPr>
            <p:ph type="dt" sz="half" idx="10"/>
          </p:nvPr>
        </p:nvSpPr>
        <p:spPr/>
        <p:txBody>
          <a:bodyPr/>
          <a:lstStyle>
            <a:lvl1pPr>
              <a:defRPr/>
            </a:lvl1pPr>
          </a:lstStyle>
          <a:p>
            <a:pPr>
              <a:defRPr/>
            </a:pPr>
            <a:endParaRPr lang="es-ES"/>
          </a:p>
        </p:txBody>
      </p:sp>
      <p:sp>
        <p:nvSpPr>
          <p:cNvPr id="6" name="Rectangle 5"/>
          <p:cNvSpPr>
            <a:spLocks noGrp="1" noChangeArrowheads="1"/>
          </p:cNvSpPr>
          <p:nvPr>
            <p:ph type="ftr" sz="quarter" idx="11"/>
          </p:nvPr>
        </p:nvSpPr>
        <p:spPr/>
        <p:txBody>
          <a:bodyPr/>
          <a:lstStyle>
            <a:lvl1pPr>
              <a:defRPr/>
            </a:lvl1pPr>
          </a:lstStyle>
          <a:p>
            <a:pPr>
              <a:defRPr/>
            </a:pPr>
            <a:endParaRPr lang="es-ES"/>
          </a:p>
        </p:txBody>
      </p:sp>
      <p:sp>
        <p:nvSpPr>
          <p:cNvPr id="7" name="Rectangle 6"/>
          <p:cNvSpPr>
            <a:spLocks noGrp="1" noChangeArrowheads="1"/>
          </p:cNvSpPr>
          <p:nvPr>
            <p:ph type="sldNum" sz="quarter" idx="12"/>
          </p:nvPr>
        </p:nvSpPr>
        <p:spPr/>
        <p:txBody>
          <a:bodyPr/>
          <a:lstStyle>
            <a:lvl1pPr>
              <a:defRPr/>
            </a:lvl1pPr>
          </a:lstStyle>
          <a:p>
            <a:pPr>
              <a:defRPr/>
            </a:pPr>
            <a:fld id="{0D78FB5A-0233-4CBE-A2C6-33F6F7E7A602}" type="slidenum">
              <a:rPr lang="es-ES"/>
              <a:pPr>
                <a:defRPr/>
              </a:pPr>
              <a:t>‹Nº›</a:t>
            </a:fld>
            <a:endParaRPr lang="es-E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9DFFFA27-C8F9-421F-8992-D7853E4B0066}" type="datetimeFigureOut">
              <a:rPr lang="es-ES"/>
              <a:pPr>
                <a:defRPr/>
              </a:pPr>
              <a:t>30/07/2012</a:t>
            </a:fld>
            <a:endParaRPr lang="es-ES"/>
          </a:p>
        </p:txBody>
      </p:sp>
      <p:sp>
        <p:nvSpPr>
          <p:cNvPr id="3" name="4 Marcador de pie de página"/>
          <p:cNvSpPr>
            <a:spLocks noGrp="1"/>
          </p:cNvSpPr>
          <p:nvPr>
            <p:ph type="ftr" sz="quarter" idx="11"/>
          </p:nvPr>
        </p:nvSpPr>
        <p:spPr/>
        <p:txBody>
          <a:bodyPr/>
          <a:lstStyle>
            <a:lvl1pPr>
              <a:defRPr/>
            </a:lvl1pPr>
          </a:lstStyle>
          <a:p>
            <a:pPr>
              <a:defRPr/>
            </a:pPr>
            <a:endParaRPr lang="es-ES"/>
          </a:p>
        </p:txBody>
      </p:sp>
      <p:sp>
        <p:nvSpPr>
          <p:cNvPr id="4" name="5 Marcador de número de diapositiva"/>
          <p:cNvSpPr>
            <a:spLocks noGrp="1"/>
          </p:cNvSpPr>
          <p:nvPr>
            <p:ph type="sldNum" sz="quarter" idx="12"/>
          </p:nvPr>
        </p:nvSpPr>
        <p:spPr/>
        <p:txBody>
          <a:bodyPr/>
          <a:lstStyle>
            <a:lvl1pPr>
              <a:defRPr/>
            </a:lvl1pPr>
          </a:lstStyle>
          <a:p>
            <a:pPr>
              <a:defRPr/>
            </a:pPr>
            <a:fld id="{EC682237-B744-4D68-AA9C-A8C6E52E8124}" type="slidenum">
              <a:rPr lang="es-ES"/>
              <a:pPr>
                <a:defRPr/>
              </a:pPr>
              <a:t>‹Nº›</a:t>
            </a:fld>
            <a:endParaRPr lang="es-E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962EF55-06AD-4FD6-BB9B-815A63982B3B}" type="datetimeFigureOut">
              <a:rPr lang="es-ES"/>
              <a:pPr>
                <a:defRPr/>
              </a:pPr>
              <a:t>30/07/2012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D82ACE36-638C-421E-99F1-AD03B684D8B2}" type="slidenum">
              <a:rPr lang="es-ES"/>
              <a:pPr>
                <a:defRPr/>
              </a:pPr>
              <a:t>‹Nº›</a:t>
            </a:fld>
            <a:endParaRPr lang="es-E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495434B-E1F8-4511-8A8C-B1D3433E2714}" type="datetimeFigureOut">
              <a:rPr lang="es-ES"/>
              <a:pPr>
                <a:defRPr/>
              </a:pPr>
              <a:t>30/07/2012</a:t>
            </a:fld>
            <a:endParaRPr lang="es-ES"/>
          </a:p>
        </p:txBody>
      </p:sp>
      <p:sp>
        <p:nvSpPr>
          <p:cNvPr id="6" name="4 Marcador de pie de página"/>
          <p:cNvSpPr>
            <a:spLocks noGrp="1"/>
          </p:cNvSpPr>
          <p:nvPr>
            <p:ph type="ftr" sz="quarter" idx="11"/>
          </p:nvPr>
        </p:nvSpPr>
        <p:spPr/>
        <p:txBody>
          <a:bodyPr/>
          <a:lstStyle>
            <a:lvl1pPr>
              <a:defRPr/>
            </a:lvl1pPr>
          </a:lstStyle>
          <a:p>
            <a:pPr>
              <a:defRPr/>
            </a:pPr>
            <a:endParaRPr lang="es-ES"/>
          </a:p>
        </p:txBody>
      </p:sp>
      <p:sp>
        <p:nvSpPr>
          <p:cNvPr id="7" name="5 Marcador de número de diapositiva"/>
          <p:cNvSpPr>
            <a:spLocks noGrp="1"/>
          </p:cNvSpPr>
          <p:nvPr>
            <p:ph type="sldNum" sz="quarter" idx="12"/>
          </p:nvPr>
        </p:nvSpPr>
        <p:spPr/>
        <p:txBody>
          <a:bodyPr/>
          <a:lstStyle>
            <a:lvl1pPr>
              <a:defRPr/>
            </a:lvl1pPr>
          </a:lstStyle>
          <a:p>
            <a:pPr>
              <a:defRPr/>
            </a:pPr>
            <a:fld id="{6BBD305F-D11C-44D9-9A84-68061757B131}" type="slidenum">
              <a:rPr lang="es-ES"/>
              <a:pPr>
                <a:defRPr/>
              </a:pPr>
              <a:t>‹Nº›</a:t>
            </a:fld>
            <a:endParaRPr lang="es-E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AE26804D-415B-4897-9D85-67C809BD9228}"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990DB16B-143D-4596-A989-873C08522807}" type="slidenum">
              <a:rPr lang="es-ES"/>
              <a:pPr>
                <a:defRPr/>
              </a:pPr>
              <a:t>‹Nº›</a:t>
            </a:fld>
            <a:endParaRPr lang="es-E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4022A18-9EBA-4A1D-88C5-C9B1DE37B1BA}" type="datetimeFigureOut">
              <a:rPr lang="es-ES"/>
              <a:pPr>
                <a:defRPr/>
              </a:pPr>
              <a:t>30/07/2012</a:t>
            </a:fld>
            <a:endParaRPr lang="es-ES"/>
          </a:p>
        </p:txBody>
      </p:sp>
      <p:sp>
        <p:nvSpPr>
          <p:cNvPr id="5" name="4 Marcador de pie de página"/>
          <p:cNvSpPr>
            <a:spLocks noGrp="1"/>
          </p:cNvSpPr>
          <p:nvPr>
            <p:ph type="ftr" sz="quarter" idx="11"/>
          </p:nvPr>
        </p:nvSpPr>
        <p:spPr/>
        <p:txBody>
          <a:bodyPr/>
          <a:lstStyle>
            <a:lvl1pPr>
              <a:defRPr/>
            </a:lvl1pPr>
          </a:lstStyle>
          <a:p>
            <a:pPr>
              <a:defRPr/>
            </a:pPr>
            <a:endParaRPr lang="es-ES"/>
          </a:p>
        </p:txBody>
      </p:sp>
      <p:sp>
        <p:nvSpPr>
          <p:cNvPr id="6" name="5 Marcador de número de diapositiva"/>
          <p:cNvSpPr>
            <a:spLocks noGrp="1"/>
          </p:cNvSpPr>
          <p:nvPr>
            <p:ph type="sldNum" sz="quarter" idx="12"/>
          </p:nvPr>
        </p:nvSpPr>
        <p:spPr/>
        <p:txBody>
          <a:bodyPr/>
          <a:lstStyle>
            <a:lvl1pPr>
              <a:defRPr/>
            </a:lvl1pPr>
          </a:lstStyle>
          <a:p>
            <a:pPr>
              <a:defRPr/>
            </a:pPr>
            <a:fld id="{6D577032-7B99-440F-B1A2-1DCF730B5415}" type="slidenum">
              <a:rPr lang="es-ES"/>
              <a:pPr>
                <a:defRPr/>
              </a:pPr>
              <a:t>‹Nº›</a:t>
            </a:fld>
            <a:endParaRPr lang="es-E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lvl1pPr>
              <a:defRPr/>
            </a:lvl1pPr>
          </a:lstStyle>
          <a:p>
            <a:pPr>
              <a:defRPr/>
            </a:pPr>
            <a:fld id="{DAF2C66C-F9C8-4B7A-928D-986C748964C4}"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81671601-5B88-459F-A315-5A526B253049}"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2AA0EBE5-1A1D-4E07-B94B-52469F6CF5D1}"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2668D7C9-F7B9-496F-A65D-CCE9A040CA42}"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defRPr/>
            </a:pPr>
            <a:fld id="{5CFD7362-02CF-473A-B719-D6CD17FB7237}"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FED7B77B-0748-4680-967F-934569BBB0E7}"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3 Marcador de fecha"/>
          <p:cNvSpPr>
            <a:spLocks noGrp="1"/>
          </p:cNvSpPr>
          <p:nvPr>
            <p:ph type="dt" sz="half" idx="10"/>
          </p:nvPr>
        </p:nvSpPr>
        <p:spPr/>
        <p:txBody>
          <a:bodyPr/>
          <a:lstStyle>
            <a:lvl1pPr>
              <a:defRPr/>
            </a:lvl1pPr>
          </a:lstStyle>
          <a:p>
            <a:pPr>
              <a:defRPr/>
            </a:pPr>
            <a:fld id="{21C0EC0C-6386-43EB-8E4A-37D72FF07FFF}" type="datetimeFigureOut">
              <a:rPr lang="es-ES">
                <a:solidFill>
                  <a:prstClr val="black">
                    <a:tint val="75000"/>
                  </a:prstClr>
                </a:solidFill>
              </a:rPr>
              <a:pPr>
                <a:defRPr/>
              </a:pPr>
              <a:t>30/07/2012</a:t>
            </a:fld>
            <a:endParaRPr lang="es-ES">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91A03A31-2A5D-4827-A08B-9F7FFFB05949}"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3 Marcador de fecha"/>
          <p:cNvSpPr>
            <a:spLocks noGrp="1"/>
          </p:cNvSpPr>
          <p:nvPr>
            <p:ph type="dt" sz="half" idx="10"/>
          </p:nvPr>
        </p:nvSpPr>
        <p:spPr/>
        <p:txBody>
          <a:bodyPr/>
          <a:lstStyle>
            <a:lvl1pPr>
              <a:defRPr/>
            </a:lvl1pPr>
          </a:lstStyle>
          <a:p>
            <a:pPr>
              <a:defRPr/>
            </a:pPr>
            <a:fld id="{2B645B59-EA6B-4EDF-BF3B-55FB34B36DB0}" type="datetimeFigureOut">
              <a:rPr lang="es-ES">
                <a:solidFill>
                  <a:prstClr val="black">
                    <a:tint val="75000"/>
                  </a:prstClr>
                </a:solidFill>
              </a:rPr>
              <a:pPr>
                <a:defRPr/>
              </a:pPr>
              <a:t>30/07/2012</a:t>
            </a:fld>
            <a:endParaRPr lang="es-ES">
              <a:solidFill>
                <a:prstClr val="black">
                  <a:tint val="75000"/>
                </a:prstClr>
              </a:solidFill>
            </a:endParaRPr>
          </a:p>
        </p:txBody>
      </p:sp>
      <p:sp>
        <p:nvSpPr>
          <p:cNvPr id="8"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9" name="5 Marcador de número de diapositiva"/>
          <p:cNvSpPr>
            <a:spLocks noGrp="1"/>
          </p:cNvSpPr>
          <p:nvPr>
            <p:ph type="sldNum" sz="quarter" idx="12"/>
          </p:nvPr>
        </p:nvSpPr>
        <p:spPr/>
        <p:txBody>
          <a:bodyPr/>
          <a:lstStyle>
            <a:lvl1pPr>
              <a:defRPr/>
            </a:lvl1pPr>
          </a:lstStyle>
          <a:p>
            <a:pPr>
              <a:defRPr/>
            </a:pPr>
            <a:fld id="{907CAE46-C29D-492A-A62D-102E701CD86A}"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seño personalizado">
    <p:spTree>
      <p:nvGrpSpPr>
        <p:cNvPr id="1" name=""/>
        <p:cNvGrpSpPr/>
        <p:nvPr/>
      </p:nvGrpSpPr>
      <p:grpSpPr>
        <a:xfrm>
          <a:off x="0" y="0"/>
          <a:ext cx="0" cy="0"/>
          <a:chOff x="0" y="0"/>
          <a:chExt cx="0" cy="0"/>
        </a:xfrm>
      </p:grpSpPr>
      <p:pic>
        <p:nvPicPr>
          <p:cNvPr id="3" name="Picture 5" descr="LOGO IDESC2"/>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4" name="2 Marcador de fecha"/>
          <p:cNvSpPr>
            <a:spLocks noGrp="1"/>
          </p:cNvSpPr>
          <p:nvPr>
            <p:ph type="dt" sz="half" idx="10"/>
          </p:nvPr>
        </p:nvSpPr>
        <p:spPr/>
        <p:txBody>
          <a:bodyPr/>
          <a:lstStyle>
            <a:lvl1pPr>
              <a:defRPr/>
            </a:lvl1pPr>
          </a:lstStyle>
          <a:p>
            <a:pPr>
              <a:defRPr/>
            </a:pPr>
            <a:endParaRPr lang="es-ES"/>
          </a:p>
        </p:txBody>
      </p:sp>
      <p:sp>
        <p:nvSpPr>
          <p:cNvPr id="5" name="3 Marcador de pie de página"/>
          <p:cNvSpPr>
            <a:spLocks noGrp="1"/>
          </p:cNvSpPr>
          <p:nvPr>
            <p:ph type="ftr" sz="quarter" idx="11"/>
          </p:nvPr>
        </p:nvSpPr>
        <p:spPr/>
        <p:txBody>
          <a:bodyPr/>
          <a:lstStyle>
            <a:lvl1pPr>
              <a:defRPr/>
            </a:lvl1pPr>
          </a:lstStyle>
          <a:p>
            <a:pPr>
              <a:defRPr/>
            </a:pPr>
            <a:endParaRPr lang="es-ES"/>
          </a:p>
        </p:txBody>
      </p:sp>
      <p:sp>
        <p:nvSpPr>
          <p:cNvPr id="6" name="4 Marcador de número de diapositiva"/>
          <p:cNvSpPr>
            <a:spLocks noGrp="1"/>
          </p:cNvSpPr>
          <p:nvPr>
            <p:ph type="sldNum" sz="quarter" idx="12"/>
          </p:nvPr>
        </p:nvSpPr>
        <p:spPr/>
        <p:txBody>
          <a:bodyPr/>
          <a:lstStyle>
            <a:lvl1pPr>
              <a:defRPr/>
            </a:lvl1pPr>
          </a:lstStyle>
          <a:p>
            <a:pPr>
              <a:defRPr/>
            </a:pPr>
            <a:fld id="{0A6C405F-F690-4FB2-B41E-82BE54865219}" type="slidenum">
              <a:rPr lang="es-ES"/>
              <a:pPr>
                <a:defRPr/>
              </a:pPr>
              <a:t>‹Nº›</a:t>
            </a:fld>
            <a:endParaRPr lang="es-E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3 Marcador de fecha"/>
          <p:cNvSpPr>
            <a:spLocks noGrp="1"/>
          </p:cNvSpPr>
          <p:nvPr>
            <p:ph type="dt" sz="half" idx="10"/>
          </p:nvPr>
        </p:nvSpPr>
        <p:spPr/>
        <p:txBody>
          <a:bodyPr/>
          <a:lstStyle>
            <a:lvl1pPr>
              <a:defRPr/>
            </a:lvl1pPr>
          </a:lstStyle>
          <a:p>
            <a:pPr>
              <a:defRPr/>
            </a:pPr>
            <a:fld id="{79A4C6D5-D705-4E4E-9832-117284E2D1A7}" type="datetimeFigureOut">
              <a:rPr lang="es-ES">
                <a:solidFill>
                  <a:prstClr val="black">
                    <a:tint val="75000"/>
                  </a:prstClr>
                </a:solidFill>
              </a:rPr>
              <a:pPr>
                <a:defRPr/>
              </a:pPr>
              <a:t>30/07/2012</a:t>
            </a:fld>
            <a:endParaRPr lang="es-ES">
              <a:solidFill>
                <a:prstClr val="black">
                  <a:tint val="75000"/>
                </a:prstClr>
              </a:solidFill>
            </a:endParaRPr>
          </a:p>
        </p:txBody>
      </p:sp>
      <p:sp>
        <p:nvSpPr>
          <p:cNvPr id="4"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5" name="5 Marcador de número de diapositiva"/>
          <p:cNvSpPr>
            <a:spLocks noGrp="1"/>
          </p:cNvSpPr>
          <p:nvPr>
            <p:ph type="sldNum" sz="quarter" idx="12"/>
          </p:nvPr>
        </p:nvSpPr>
        <p:spPr/>
        <p:txBody>
          <a:bodyPr/>
          <a:lstStyle>
            <a:lvl1pPr>
              <a:defRPr/>
            </a:lvl1pPr>
          </a:lstStyle>
          <a:p>
            <a:pPr>
              <a:defRPr/>
            </a:pPr>
            <a:fld id="{0F9C85E7-265F-45CF-B4D1-498AAF9A75CD}"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defRPr/>
            </a:pPr>
            <a:fld id="{9DFFFA27-C8F9-421F-8992-D7853E4B0066}" type="datetimeFigureOut">
              <a:rPr lang="es-ES">
                <a:solidFill>
                  <a:prstClr val="black">
                    <a:tint val="75000"/>
                  </a:prstClr>
                </a:solidFill>
              </a:rPr>
              <a:pPr>
                <a:defRPr/>
              </a:pPr>
              <a:t>30/07/2012</a:t>
            </a:fld>
            <a:endParaRPr lang="es-ES">
              <a:solidFill>
                <a:prstClr val="black">
                  <a:tint val="75000"/>
                </a:prstClr>
              </a:solidFill>
            </a:endParaRPr>
          </a:p>
        </p:txBody>
      </p:sp>
      <p:sp>
        <p:nvSpPr>
          <p:cNvPr id="3"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4" name="5 Marcador de número de diapositiva"/>
          <p:cNvSpPr>
            <a:spLocks noGrp="1"/>
          </p:cNvSpPr>
          <p:nvPr>
            <p:ph type="sldNum" sz="quarter" idx="12"/>
          </p:nvPr>
        </p:nvSpPr>
        <p:spPr/>
        <p:txBody>
          <a:bodyPr/>
          <a:lstStyle>
            <a:lvl1pPr>
              <a:defRPr/>
            </a:lvl1pPr>
          </a:lstStyle>
          <a:p>
            <a:pPr>
              <a:defRPr/>
            </a:pPr>
            <a:fld id="{EC682237-B744-4D68-AA9C-A8C6E52E8124}"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D962EF55-06AD-4FD6-BB9B-815A63982B3B}" type="datetimeFigureOut">
              <a:rPr lang="es-ES">
                <a:solidFill>
                  <a:prstClr val="black">
                    <a:tint val="75000"/>
                  </a:prstClr>
                </a:solidFill>
              </a:rPr>
              <a:pPr>
                <a:defRPr/>
              </a:pPr>
              <a:t>30/07/2012</a:t>
            </a:fld>
            <a:endParaRPr lang="es-ES">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D82ACE36-638C-421E-99F1-AD03B684D8B2}"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smtClean="0"/>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defRPr/>
            </a:pPr>
            <a:fld id="{6495434B-E1F8-4511-8A8C-B1D3433E2714}" type="datetimeFigureOut">
              <a:rPr lang="es-ES">
                <a:solidFill>
                  <a:prstClr val="black">
                    <a:tint val="75000"/>
                  </a:prstClr>
                </a:solidFill>
              </a:rPr>
              <a:pPr>
                <a:defRPr/>
              </a:pPr>
              <a:t>30/07/2012</a:t>
            </a:fld>
            <a:endParaRPr lang="es-ES">
              <a:solidFill>
                <a:prstClr val="black">
                  <a:tint val="75000"/>
                </a:prstClr>
              </a:solidFill>
            </a:endParaRPr>
          </a:p>
        </p:txBody>
      </p:sp>
      <p:sp>
        <p:nvSpPr>
          <p:cNvPr id="6"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7" name="5 Marcador de número de diapositiva"/>
          <p:cNvSpPr>
            <a:spLocks noGrp="1"/>
          </p:cNvSpPr>
          <p:nvPr>
            <p:ph type="sldNum" sz="quarter" idx="12"/>
          </p:nvPr>
        </p:nvSpPr>
        <p:spPr/>
        <p:txBody>
          <a:bodyPr/>
          <a:lstStyle>
            <a:lvl1pPr>
              <a:defRPr/>
            </a:lvl1pPr>
          </a:lstStyle>
          <a:p>
            <a:pPr>
              <a:defRPr/>
            </a:pPr>
            <a:fld id="{6BBD305F-D11C-44D9-9A84-68061757B131}"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AE26804D-415B-4897-9D85-67C809BD9228}"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990DB16B-143D-4596-A989-873C08522807}"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lvl1pPr>
              <a:defRPr/>
            </a:lvl1pPr>
          </a:lstStyle>
          <a:p>
            <a:pPr>
              <a:defRPr/>
            </a:pPr>
            <a:fld id="{14022A18-9EBA-4A1D-88C5-C9B1DE37B1BA}"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12"/>
          </p:nvPr>
        </p:nvSpPr>
        <p:spPr/>
        <p:txBody>
          <a:bodyPr/>
          <a:lstStyle>
            <a:lvl1pPr>
              <a:defRPr/>
            </a:lvl1pPr>
          </a:lstStyle>
          <a:p>
            <a:pPr>
              <a:defRPr/>
            </a:pPr>
            <a:fld id="{6D577032-7B99-440F-B1A2-1DCF730B5415}"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Diseño personalizado">
    <p:spTree>
      <p:nvGrpSpPr>
        <p:cNvPr id="1" name=""/>
        <p:cNvGrpSpPr/>
        <p:nvPr/>
      </p:nvGrpSpPr>
      <p:grpSpPr>
        <a:xfrm>
          <a:off x="0" y="0"/>
          <a:ext cx="0" cy="0"/>
          <a:chOff x="0" y="0"/>
          <a:chExt cx="0" cy="0"/>
        </a:xfrm>
      </p:grpSpPr>
      <p:sp>
        <p:nvSpPr>
          <p:cNvPr id="7" name="6 Rectángulo"/>
          <p:cNvSpPr/>
          <p:nvPr userDrawn="1"/>
        </p:nvSpPr>
        <p:spPr>
          <a:xfrm>
            <a:off x="6156176" y="5716016"/>
            <a:ext cx="1512168" cy="1141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 name="Picture 5" descr="LOGO IDESC2"/>
          <p:cNvPicPr>
            <a:picLocks noChangeAspect="1" noChangeArrowheads="1"/>
          </p:cNvPicPr>
          <p:nvPr userDrawn="1"/>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4" name="2 Marcador de fecha"/>
          <p:cNvSpPr>
            <a:spLocks noGrp="1"/>
          </p:cNvSpPr>
          <p:nvPr>
            <p:ph type="dt" sz="half" idx="10"/>
          </p:nvPr>
        </p:nvSpPr>
        <p:spPr/>
        <p:txBody>
          <a:bodyPr/>
          <a:lstStyle>
            <a:lvl1pPr>
              <a:defRPr/>
            </a:lvl1pPr>
          </a:lstStyle>
          <a:p>
            <a:pPr>
              <a:defRPr/>
            </a:pPr>
            <a:endParaRPr lang="es-ES">
              <a:solidFill>
                <a:prstClr val="black">
                  <a:tint val="75000"/>
                </a:prstClr>
              </a:solidFill>
            </a:endParaRPr>
          </a:p>
        </p:txBody>
      </p:sp>
      <p:sp>
        <p:nvSpPr>
          <p:cNvPr id="5" name="3 Marcador de pie de página"/>
          <p:cNvSpPr>
            <a:spLocks noGrp="1"/>
          </p:cNvSpPr>
          <p:nvPr>
            <p:ph type="ftr" sz="quarter" idx="11"/>
          </p:nvPr>
        </p:nvSpPr>
        <p:spPr/>
        <p:txBody>
          <a:bodyPr/>
          <a:lstStyle>
            <a:lvl1pPr>
              <a:defRPr/>
            </a:lvl1pPr>
          </a:lstStyle>
          <a:p>
            <a:pPr>
              <a:defRPr/>
            </a:pPr>
            <a:endParaRPr lang="es-ES">
              <a:solidFill>
                <a:prstClr val="black">
                  <a:tint val="75000"/>
                </a:prstClr>
              </a:solidFill>
            </a:endParaRPr>
          </a:p>
        </p:txBody>
      </p:sp>
      <p:sp>
        <p:nvSpPr>
          <p:cNvPr id="6" name="4 Marcador de número de diapositiva"/>
          <p:cNvSpPr>
            <a:spLocks noGrp="1"/>
          </p:cNvSpPr>
          <p:nvPr>
            <p:ph type="sldNum" sz="quarter" idx="12"/>
          </p:nvPr>
        </p:nvSpPr>
        <p:spPr/>
        <p:txBody>
          <a:bodyPr/>
          <a:lstStyle>
            <a:lvl1pPr>
              <a:defRPr/>
            </a:lvl1pPr>
          </a:lstStyle>
          <a:p>
            <a:pPr>
              <a:defRPr/>
            </a:pPr>
            <a:fld id="{0A6C405F-F690-4FB2-B41E-82BE54865219}" type="slidenum">
              <a:rPr lang="es-ES">
                <a:solidFill>
                  <a:prstClr val="black">
                    <a:tint val="75000"/>
                  </a:prstClr>
                </a:solidFill>
              </a:rPr>
              <a:pPr>
                <a:defRPr/>
              </a:pPr>
              <a:t>‹Nº›</a:t>
            </a:fld>
            <a:endParaRPr lang="es-ES">
              <a:solidFill>
                <a:prstClr val="black">
                  <a:tint val="75000"/>
                </a:prstClr>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dirty="0" smtClean="0"/>
              <a:t>Haga clic para modificar el estilo de título del patrón</a:t>
            </a:r>
            <a:endParaRPr lang="es-ES" dirty="0"/>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 smtClean="0"/>
              <a:t>Haga clic para modificar el estilo de texto del patrón</a:t>
            </a:r>
          </a:p>
        </p:txBody>
      </p:sp>
      <p:sp>
        <p:nvSpPr>
          <p:cNvPr id="4" name="Rectangle 4"/>
          <p:cNvSpPr>
            <a:spLocks noGrp="1" noChangeArrowheads="1"/>
          </p:cNvSpPr>
          <p:nvPr>
            <p:ph type="dt" sz="half" idx="10"/>
          </p:nvPr>
        </p:nvSpPr>
        <p:spPr>
          <a:ln/>
        </p:spPr>
        <p:txBody>
          <a:bodyPr/>
          <a:lstStyle>
            <a:lvl1pPr>
              <a:defRPr/>
            </a:lvl1pPr>
          </a:lstStyle>
          <a:p>
            <a:pPr>
              <a:defRPr/>
            </a:pPr>
            <a:endParaRPr lang="es-ES"/>
          </a:p>
        </p:txBody>
      </p:sp>
      <p:sp>
        <p:nvSpPr>
          <p:cNvPr id="5" name="Rectangle 5"/>
          <p:cNvSpPr>
            <a:spLocks noGrp="1" noChangeArrowheads="1"/>
          </p:cNvSpPr>
          <p:nvPr>
            <p:ph type="ftr" sz="quarter" idx="11"/>
          </p:nvPr>
        </p:nvSpPr>
        <p:spPr>
          <a:ln/>
        </p:spPr>
        <p:txBody>
          <a:bodyPr/>
          <a:lstStyle>
            <a:lvl1pPr>
              <a:defRPr/>
            </a:lvl1pPr>
          </a:lstStyle>
          <a:p>
            <a:pPr>
              <a:defRPr/>
            </a:pPr>
            <a:endParaRPr lang="es-ES"/>
          </a:p>
        </p:txBody>
      </p:sp>
      <p:sp>
        <p:nvSpPr>
          <p:cNvPr id="6" name="Rectangle 6"/>
          <p:cNvSpPr>
            <a:spLocks noGrp="1" noChangeArrowheads="1"/>
          </p:cNvSpPr>
          <p:nvPr>
            <p:ph type="sldNum" sz="quarter" idx="12"/>
          </p:nvPr>
        </p:nvSpPr>
        <p:spPr>
          <a:ln/>
        </p:spPr>
        <p:txBody>
          <a:bodyPr/>
          <a:lstStyle>
            <a:lvl1pPr>
              <a:defRPr/>
            </a:lvl1pPr>
          </a:lstStyle>
          <a:p>
            <a:pPr>
              <a:defRPr/>
            </a:pPr>
            <a:fld id="{40F0459C-A4F5-4E65-ABAF-DBD8224729A0}" type="slidenum">
              <a:rPr lang="es-ES"/>
              <a:pPr>
                <a:defRPr/>
              </a:pPr>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3855A48D-89E4-4C26-A143-429395B6DAA2}" type="slidenum">
              <a:rPr lang="es-ES"/>
              <a:pPr>
                <a:defRPr/>
              </a:pPr>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Rectangle 4"/>
          <p:cNvSpPr>
            <a:spLocks noGrp="1" noChangeArrowheads="1"/>
          </p:cNvSpPr>
          <p:nvPr>
            <p:ph type="dt" sz="half" idx="10"/>
          </p:nvPr>
        </p:nvSpPr>
        <p:spPr>
          <a:ln/>
        </p:spPr>
        <p:txBody>
          <a:bodyPr/>
          <a:lstStyle>
            <a:lvl1pPr>
              <a:defRPr/>
            </a:lvl1pPr>
          </a:lstStyle>
          <a:p>
            <a:pPr>
              <a:defRPr/>
            </a:pPr>
            <a:endParaRPr lang="es-ES"/>
          </a:p>
        </p:txBody>
      </p:sp>
      <p:sp>
        <p:nvSpPr>
          <p:cNvPr id="8" name="Rectangle 5"/>
          <p:cNvSpPr>
            <a:spLocks noGrp="1" noChangeArrowheads="1"/>
          </p:cNvSpPr>
          <p:nvPr>
            <p:ph type="ftr" sz="quarter" idx="11"/>
          </p:nvPr>
        </p:nvSpPr>
        <p:spPr>
          <a:ln/>
        </p:spPr>
        <p:txBody>
          <a:bodyPr/>
          <a:lstStyle>
            <a:lvl1pPr>
              <a:defRPr/>
            </a:lvl1pPr>
          </a:lstStyle>
          <a:p>
            <a:pPr>
              <a:defRPr/>
            </a:pPr>
            <a:endParaRPr lang="es-ES"/>
          </a:p>
        </p:txBody>
      </p:sp>
      <p:sp>
        <p:nvSpPr>
          <p:cNvPr id="9" name="Rectangle 6"/>
          <p:cNvSpPr>
            <a:spLocks noGrp="1" noChangeArrowheads="1"/>
          </p:cNvSpPr>
          <p:nvPr>
            <p:ph type="sldNum" sz="quarter" idx="12"/>
          </p:nvPr>
        </p:nvSpPr>
        <p:spPr>
          <a:ln/>
        </p:spPr>
        <p:txBody>
          <a:bodyPr/>
          <a:lstStyle>
            <a:lvl1pPr>
              <a:defRPr/>
            </a:lvl1pPr>
          </a:lstStyle>
          <a:p>
            <a:pPr>
              <a:defRPr/>
            </a:pPr>
            <a:fld id="{6EC60620-3143-4823-8E67-DB08F4B8C57C}" type="slidenum">
              <a:rPr lang="es-ES"/>
              <a:pPr>
                <a:defRPr/>
              </a:pPr>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Rectangle 4"/>
          <p:cNvSpPr>
            <a:spLocks noGrp="1" noChangeArrowheads="1"/>
          </p:cNvSpPr>
          <p:nvPr>
            <p:ph type="dt" sz="half" idx="10"/>
          </p:nvPr>
        </p:nvSpPr>
        <p:spPr>
          <a:ln/>
        </p:spPr>
        <p:txBody>
          <a:bodyPr/>
          <a:lstStyle>
            <a:lvl1pPr>
              <a:defRPr/>
            </a:lvl1pPr>
          </a:lstStyle>
          <a:p>
            <a:pPr>
              <a:defRPr/>
            </a:pPr>
            <a:endParaRPr lang="es-ES"/>
          </a:p>
        </p:txBody>
      </p:sp>
      <p:sp>
        <p:nvSpPr>
          <p:cNvPr id="4" name="Rectangle 5"/>
          <p:cNvSpPr>
            <a:spLocks noGrp="1" noChangeArrowheads="1"/>
          </p:cNvSpPr>
          <p:nvPr>
            <p:ph type="ftr" sz="quarter" idx="11"/>
          </p:nvPr>
        </p:nvSpPr>
        <p:spPr>
          <a:ln/>
        </p:spPr>
        <p:txBody>
          <a:bodyPr/>
          <a:lstStyle>
            <a:lvl1pPr>
              <a:defRPr/>
            </a:lvl1pPr>
          </a:lstStyle>
          <a:p>
            <a:pPr>
              <a:defRPr/>
            </a:pPr>
            <a:endParaRPr lang="es-ES"/>
          </a:p>
        </p:txBody>
      </p:sp>
      <p:sp>
        <p:nvSpPr>
          <p:cNvPr id="5" name="Rectangle 6"/>
          <p:cNvSpPr>
            <a:spLocks noGrp="1" noChangeArrowheads="1"/>
          </p:cNvSpPr>
          <p:nvPr>
            <p:ph type="sldNum" sz="quarter" idx="12"/>
          </p:nvPr>
        </p:nvSpPr>
        <p:spPr>
          <a:ln/>
        </p:spPr>
        <p:txBody>
          <a:bodyPr/>
          <a:lstStyle>
            <a:lvl1pPr>
              <a:defRPr/>
            </a:lvl1pPr>
          </a:lstStyle>
          <a:p>
            <a:pPr>
              <a:defRPr/>
            </a:pPr>
            <a:fld id="{A2673273-3197-4973-962C-7E23A7F3C1C7}" type="slidenum">
              <a:rPr lang="es-ES"/>
              <a:pPr>
                <a:defRPr/>
              </a:pPr>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s-ES"/>
          </a:p>
        </p:txBody>
      </p:sp>
      <p:sp>
        <p:nvSpPr>
          <p:cNvPr id="3" name="Rectangle 5"/>
          <p:cNvSpPr>
            <a:spLocks noGrp="1" noChangeArrowheads="1"/>
          </p:cNvSpPr>
          <p:nvPr>
            <p:ph type="ftr" sz="quarter" idx="11"/>
          </p:nvPr>
        </p:nvSpPr>
        <p:spPr>
          <a:ln/>
        </p:spPr>
        <p:txBody>
          <a:bodyPr/>
          <a:lstStyle>
            <a:lvl1pPr>
              <a:defRPr/>
            </a:lvl1pPr>
          </a:lstStyle>
          <a:p>
            <a:pPr>
              <a:defRPr/>
            </a:pPr>
            <a:endParaRPr lang="es-ES"/>
          </a:p>
        </p:txBody>
      </p:sp>
      <p:sp>
        <p:nvSpPr>
          <p:cNvPr id="4" name="Rectangle 6"/>
          <p:cNvSpPr>
            <a:spLocks noGrp="1" noChangeArrowheads="1"/>
          </p:cNvSpPr>
          <p:nvPr>
            <p:ph type="sldNum" sz="quarter" idx="12"/>
          </p:nvPr>
        </p:nvSpPr>
        <p:spPr>
          <a:ln/>
        </p:spPr>
        <p:txBody>
          <a:bodyPr/>
          <a:lstStyle>
            <a:lvl1pPr>
              <a:defRPr/>
            </a:lvl1pPr>
          </a:lstStyle>
          <a:p>
            <a:pPr>
              <a:defRPr/>
            </a:pPr>
            <a:fld id="{65E017DE-531E-4F90-A5A1-E604B4A616CB}" type="slidenum">
              <a:rPr lang="es-ES"/>
              <a:pPr>
                <a:defRPr/>
              </a:pPr>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Rectangle 4"/>
          <p:cNvSpPr>
            <a:spLocks noGrp="1" noChangeArrowheads="1"/>
          </p:cNvSpPr>
          <p:nvPr>
            <p:ph type="dt" sz="half" idx="10"/>
          </p:nvPr>
        </p:nvSpPr>
        <p:spPr>
          <a:ln/>
        </p:spPr>
        <p:txBody>
          <a:bodyPr/>
          <a:lstStyle>
            <a:lvl1pPr>
              <a:defRPr/>
            </a:lvl1pPr>
          </a:lstStyle>
          <a:p>
            <a:pPr>
              <a:defRPr/>
            </a:pPr>
            <a:endParaRPr lang="es-ES"/>
          </a:p>
        </p:txBody>
      </p:sp>
      <p:sp>
        <p:nvSpPr>
          <p:cNvPr id="6" name="Rectangle 5"/>
          <p:cNvSpPr>
            <a:spLocks noGrp="1" noChangeArrowheads="1"/>
          </p:cNvSpPr>
          <p:nvPr>
            <p:ph type="ftr" sz="quarter" idx="11"/>
          </p:nvPr>
        </p:nvSpPr>
        <p:spPr>
          <a:ln/>
        </p:spPr>
        <p:txBody>
          <a:bodyPr/>
          <a:lstStyle>
            <a:lvl1pPr>
              <a:defRPr/>
            </a:lvl1pPr>
          </a:lstStyle>
          <a:p>
            <a:pPr>
              <a:defRPr/>
            </a:pPr>
            <a:endParaRPr lang="es-ES"/>
          </a:p>
        </p:txBody>
      </p:sp>
      <p:sp>
        <p:nvSpPr>
          <p:cNvPr id="7" name="Rectangle 6"/>
          <p:cNvSpPr>
            <a:spLocks noGrp="1" noChangeArrowheads="1"/>
          </p:cNvSpPr>
          <p:nvPr>
            <p:ph type="sldNum" sz="quarter" idx="12"/>
          </p:nvPr>
        </p:nvSpPr>
        <p:spPr>
          <a:ln/>
        </p:spPr>
        <p:txBody>
          <a:bodyPr/>
          <a:lstStyle>
            <a:lvl1pPr>
              <a:defRPr/>
            </a:lvl1pPr>
          </a:lstStyle>
          <a:p>
            <a:pPr>
              <a:defRPr/>
            </a:pPr>
            <a:fld id="{ECB24C54-B762-4BC6-8D20-AE30C59593E9}" type="slidenum">
              <a:rPr lang="es-ES"/>
              <a:pPr>
                <a:defRPr/>
              </a:pPr>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5" cstate="print">
            <a:lum contrast="62000"/>
          </a:blip>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cambiar el estilo de título	</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atin typeface="Arial" charset="0"/>
              </a:defRPr>
            </a:lvl1pPr>
          </a:lstStyle>
          <a:p>
            <a:pPr>
              <a:defRPr/>
            </a:pPr>
            <a:endParaRPr lang="es-ES"/>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atin typeface="Arial" charset="0"/>
              </a:defRPr>
            </a:lvl1pPr>
          </a:lstStyle>
          <a:p>
            <a:pPr>
              <a:defRPr/>
            </a:pPr>
            <a:endParaRPr lang="es-ES"/>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atin typeface="Arial" charset="0"/>
              </a:defRPr>
            </a:lvl1pPr>
          </a:lstStyle>
          <a:p>
            <a:pPr>
              <a:defRPr/>
            </a:pPr>
            <a:fld id="{62683186-7BE6-4B9C-95F3-B6750249291C}"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64" r:id="rId1"/>
    <p:sldLayoutId id="2147483785" r:id="rId2"/>
    <p:sldLayoutId id="2147483786" r:id="rId3"/>
    <p:sldLayoutId id="2147483765" r:id="rId4"/>
    <p:sldLayoutId id="2147483766" r:id="rId5"/>
    <p:sldLayoutId id="2147483767" r:id="rId6"/>
    <p:sldLayoutId id="2147483768" r:id="rId7"/>
    <p:sldLayoutId id="2147483769" r:id="rId8"/>
    <p:sldLayoutId id="2147483770" r:id="rId9"/>
    <p:sldLayoutId id="2147483771" r:id="rId10"/>
    <p:sldLayoutId id="2147483772" r:id="rId11"/>
    <p:sldLayoutId id="2147483773" r:id="rId12"/>
    <p:sldLayoutId id="2147483787"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051"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78CCF17A-5289-4DFE-BF78-0DCDCD22E953}" type="datetimeFigureOut">
              <a:rPr lang="es-ES"/>
              <a:pPr>
                <a:defRPr/>
              </a:pPr>
              <a:t>30/07/2012</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defRPr>
            </a:lvl1pPr>
          </a:lstStyle>
          <a:p>
            <a:pPr>
              <a:defRPr/>
            </a:pPr>
            <a:fld id="{72364477-7F5C-4A6B-98E4-6A70087CF544}" type="slidenum">
              <a:rPr lang="es-ES"/>
              <a:pPr>
                <a:defRPr/>
              </a:pPr>
              <a:t>‹Nº›</a:t>
            </a:fld>
            <a:endParaRPr lang="es-ES"/>
          </a:p>
        </p:txBody>
      </p:sp>
    </p:spTree>
  </p:cSld>
  <p:clrMap bg1="lt1" tx1="dk1" bg2="lt2" tx2="dk2" accent1="accent1" accent2="accent2" accent3="accent3" accent4="accent4" accent5="accent5" accent6="accent6" hlink="hlink" folHlink="folHlink"/>
  <p:sldLayoutIdLst>
    <p:sldLayoutId id="2147483774" r:id="rId1"/>
    <p:sldLayoutId id="2147483775" r:id="rId2"/>
    <p:sldLayoutId id="2147483776" r:id="rId3"/>
    <p:sldLayoutId id="2147483777" r:id="rId4"/>
    <p:sldLayoutId id="2147483778" r:id="rId5"/>
    <p:sldLayoutId id="2147483779" r:id="rId6"/>
    <p:sldLayoutId id="2147483780" r:id="rId7"/>
    <p:sldLayoutId id="2147483781" r:id="rId8"/>
    <p:sldLayoutId id="2147483782" r:id="rId9"/>
    <p:sldLayoutId id="2147483783" r:id="rId10"/>
    <p:sldLayoutId id="2147483784"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4" cstate="print">
            <a:lum/>
          </a:blip>
          <a:srcRect/>
          <a:stretch>
            <a:fillRect/>
          </a:stretch>
        </a:blipFill>
        <a:effectLst/>
      </p:bgPr>
    </p:bg>
    <p:spTree>
      <p:nvGrpSpPr>
        <p:cNvPr id="1" name=""/>
        <p:cNvGrpSpPr/>
        <p:nvPr/>
      </p:nvGrpSpPr>
      <p:grpSpPr>
        <a:xfrm>
          <a:off x="0" y="0"/>
          <a:ext cx="0" cy="0"/>
          <a:chOff x="0" y="0"/>
          <a:chExt cx="0" cy="0"/>
        </a:xfrm>
      </p:grpSpPr>
      <p:sp>
        <p:nvSpPr>
          <p:cNvPr id="2050" name="1 Marcador de título"/>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s-ES" smtClean="0"/>
              <a:t>Haga clic para modificar el estilo de título del patrón</a:t>
            </a:r>
          </a:p>
        </p:txBody>
      </p:sp>
      <p:sp>
        <p:nvSpPr>
          <p:cNvPr id="2051" name="2 Marcador de texto"/>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latin typeface="Arial" charset="0"/>
              </a:defRPr>
            </a:lvl1pPr>
          </a:lstStyle>
          <a:p>
            <a:pPr>
              <a:defRPr/>
            </a:pPr>
            <a:fld id="{78CCF17A-5289-4DFE-BF78-0DCDCD22E953}" type="datetimeFigureOut">
              <a:rPr lang="es-ES">
                <a:solidFill>
                  <a:prstClr val="black">
                    <a:tint val="75000"/>
                  </a:prstClr>
                </a:solidFill>
              </a:rPr>
              <a:pPr>
                <a:defRPr/>
              </a:pPr>
              <a:t>30/07/2012</a:t>
            </a:fld>
            <a:endParaRPr lang="es-ES">
              <a:solidFill>
                <a:prstClr val="black">
                  <a:tint val="75000"/>
                </a:prstClr>
              </a:solidFill>
            </a:endParaRPr>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charset="0"/>
              </a:defRPr>
            </a:lvl1pPr>
          </a:lstStyle>
          <a:p>
            <a:pPr>
              <a:defRPr/>
            </a:pPr>
            <a:endParaRPr lang="es-ES">
              <a:solidFill>
                <a:prstClr val="black">
                  <a:tint val="75000"/>
                </a:prstClr>
              </a:solidFill>
            </a:endParaRPr>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latin typeface="Arial" charset="0"/>
              </a:defRPr>
            </a:lvl1pPr>
          </a:lstStyle>
          <a:p>
            <a:pPr>
              <a:defRPr/>
            </a:pPr>
            <a:fld id="{72364477-7F5C-4A6B-98E4-6A70087CF544}" type="slidenum">
              <a:rPr lang="es-ES">
                <a:solidFill>
                  <a:prstClr val="black">
                    <a:tint val="75000"/>
                  </a:prstClr>
                </a:solidFill>
              </a:rPr>
              <a:pPr>
                <a:defRPr/>
              </a:pPr>
              <a:t>‹Nº›</a:t>
            </a:fld>
            <a:endParaRPr lang="es-E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 id="2147483800" r:id="rId12"/>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Julian.londono@cali.gov.co"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hyperlink" Target="http://commons.wikimedia.org/wiki/Image:Crystal_Clear_app_kblackbox.png"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1.xml.rels><?xml version="1.0" encoding="UTF-8" standalone="yes"?>
<Relationships xmlns="http://schemas.openxmlformats.org/package/2006/relationships"><Relationship Id="rId3" Type="http://schemas.openxmlformats.org/officeDocument/2006/relationships/hyperlink" Target="http://commons.wikimedia.org/wiki/Image:Crystal_Clear_app_kblackbox.png"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hyperlink" Target="http://commons.wikimedia.org/wiki/Image:Crystal_Clear_app_tutorials.png" TargetMode="External"/><Relationship Id="rId7" Type="http://schemas.openxmlformats.org/officeDocument/2006/relationships/hyperlink" Target="http://commons.wikimedia.org/wiki/Image:Crystal_Clear_app_kblackbox.png"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0.png"/><Relationship Id="rId5" Type="http://schemas.openxmlformats.org/officeDocument/2006/relationships/hyperlink" Target="http://commons.wikimedia.org/wiki/Image:Crystal_Clear_app_xchat.png" TargetMode="External"/><Relationship Id="rId4" Type="http://schemas.openxmlformats.org/officeDocument/2006/relationships/image" Target="../media/image29.png"/></Relationships>
</file>

<file path=ppt/slides/_rels/slide1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34.png"/><Relationship Id="rId11" Type="http://schemas.openxmlformats.org/officeDocument/2006/relationships/image" Target="../media/image38.png"/><Relationship Id="rId5" Type="http://schemas.openxmlformats.org/officeDocument/2006/relationships/image" Target="../media/image33.png"/><Relationship Id="rId10" Type="http://schemas.openxmlformats.org/officeDocument/2006/relationships/hyperlink" Target="http://commons.wikimedia.org/wiki/Image:Crystal_Clear_app_lists.png" TargetMode="External"/><Relationship Id="rId4" Type="http://schemas.openxmlformats.org/officeDocument/2006/relationships/image" Target="../media/image32.png"/><Relationship Id="rId9" Type="http://schemas.openxmlformats.org/officeDocument/2006/relationships/image" Target="../media/image37.pn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hyperlink" Target="http://commons.wikimedia.org/wiki/Image:Crystal_Clear_action_viewmag+.png" TargetMode="External"/><Relationship Id="rId7" Type="http://schemas.openxmlformats.org/officeDocument/2006/relationships/hyperlink" Target="http://commons.wikimedia.org/wiki/Image:Crystal_Clear_device_blockdevice.png" TargetMode="External"/><Relationship Id="rId12" Type="http://schemas.openxmlformats.org/officeDocument/2006/relationships/image" Target="../media/image28.png"/><Relationship Id="rId2" Type="http://schemas.openxmlformats.org/officeDocument/2006/relationships/image" Target="../media/image39.png"/><Relationship Id="rId1" Type="http://schemas.openxmlformats.org/officeDocument/2006/relationships/slideLayout" Target="../slideLayouts/slideLayout2.xml"/><Relationship Id="rId6" Type="http://schemas.openxmlformats.org/officeDocument/2006/relationships/image" Target="../media/image41.png"/><Relationship Id="rId11" Type="http://schemas.openxmlformats.org/officeDocument/2006/relationships/hyperlink" Target="http://commons.wikimedia.org/wiki/Image:Crystal_Clear_app_kblackbox.png" TargetMode="External"/><Relationship Id="rId5" Type="http://schemas.openxmlformats.org/officeDocument/2006/relationships/hyperlink" Target="http://commons.wikimedia.org/wiki/Image:Crystal_Clear_app_cal.png" TargetMode="External"/><Relationship Id="rId10" Type="http://schemas.openxmlformats.org/officeDocument/2006/relationships/image" Target="../media/image43.png"/><Relationship Id="rId4" Type="http://schemas.openxmlformats.org/officeDocument/2006/relationships/image" Target="../media/image40.png"/><Relationship Id="rId9" Type="http://schemas.openxmlformats.org/officeDocument/2006/relationships/hyperlink" Target="http://commons.wikimedia.org/wiki/Image:Crystal_Clear_app_database.png"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44.png"/><Relationship Id="rId7" Type="http://schemas.openxmlformats.org/officeDocument/2006/relationships/image" Target="../media/image48.pn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commons.wikimedia.org/wiki/Image:Crystal_Clear_app_juk.png"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36.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2.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5.png"/></Relationships>
</file>

<file path=ppt/slides/_rels/slide2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hyperlink" Target="http://commons.wikimedia.org/wiki/Image:Crystal_Clear_app_kedit.png" TargetMode="External"/><Relationship Id="rId7" Type="http://schemas.openxmlformats.org/officeDocument/2006/relationships/hyperlink" Target="http://commons.wikimedia.org/wiki/Image:Crystal_Clear_app_katomic.png" TargetMode="External"/><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57.png"/><Relationship Id="rId5" Type="http://schemas.openxmlformats.org/officeDocument/2006/relationships/hyperlink" Target="http://commons.wikimedia.org/wiki/Image:Crystal_Clear_action_view_tree.png" TargetMode="External"/><Relationship Id="rId10" Type="http://schemas.openxmlformats.org/officeDocument/2006/relationships/image" Target="../media/image59.png"/><Relationship Id="rId4" Type="http://schemas.openxmlformats.org/officeDocument/2006/relationships/image" Target="../media/image56.png"/><Relationship Id="rId9" Type="http://schemas.openxmlformats.org/officeDocument/2006/relationships/hyperlink" Target="http://commons.wikimedia.org/wiki/Image:Crystal_Clear_app_internet.png"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serviciaf.igac.gov.co:9090/swami/getfile?id=30637" TargetMode="External"/><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61.jpeg"/><Relationship Id="rId4" Type="http://schemas.openxmlformats.org/officeDocument/2006/relationships/image" Target="../media/image60.jpeg"/></Relationships>
</file>

<file path=ppt/slides/_rels/slide28.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66.gif"/><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5.png"/><Relationship Id="rId5" Type="http://schemas.openxmlformats.org/officeDocument/2006/relationships/image" Target="../media/image64.png"/><Relationship Id="rId4" Type="http://schemas.openxmlformats.org/officeDocument/2006/relationships/image" Target="../media/image6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7.png"/><Relationship Id="rId7" Type="http://schemas.openxmlformats.org/officeDocument/2006/relationships/image" Target="../media/image70.png"/><Relationship Id="rId2" Type="http://schemas.openxmlformats.org/officeDocument/2006/relationships/hyperlink" Target="http://commons.wikimedia.org/wiki/Image:Nuvola_apps_edu_languages.svg" TargetMode="External"/><Relationship Id="rId1" Type="http://schemas.openxmlformats.org/officeDocument/2006/relationships/slideLayout" Target="../slideLayouts/slideLayout2.xml"/><Relationship Id="rId6" Type="http://schemas.openxmlformats.org/officeDocument/2006/relationships/image" Target="../media/image69.png"/><Relationship Id="rId11" Type="http://schemas.openxmlformats.org/officeDocument/2006/relationships/image" Target="../media/image73.png"/><Relationship Id="rId5" Type="http://schemas.openxmlformats.org/officeDocument/2006/relationships/image" Target="../media/image68.png"/><Relationship Id="rId10" Type="http://schemas.openxmlformats.org/officeDocument/2006/relationships/image" Target="../media/image72.png"/><Relationship Id="rId4" Type="http://schemas.openxmlformats.org/officeDocument/2006/relationships/hyperlink" Target="http://commons.wikimedia.org/wiki/Image:Nuvola_apps_chat.png" TargetMode="External"/><Relationship Id="rId9" Type="http://schemas.openxmlformats.org/officeDocument/2006/relationships/hyperlink" Target="http://commons.wikimedia.org/wiki/Image:Crystal_Clear_app_clean.png" TargetMode="External"/></Relationships>
</file>

<file path=ppt/slides/_rels/slide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commons.wikimedia.org/wiki/Image:Crystal_Clear_app_juk.png" TargetMode="External"/><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oleObject" Target="../embeddings/oleObject5.bin"/></Relationships>
</file>

<file path=ppt/slides/_rels/slide3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3.vml"/><Relationship Id="rId4" Type="http://schemas.openxmlformats.org/officeDocument/2006/relationships/oleObject" Target="../embeddings/oleObject6.bin"/></Relationships>
</file>

<file path=ppt/slides/_rels/slide3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4.vml"/><Relationship Id="rId4" Type="http://schemas.openxmlformats.org/officeDocument/2006/relationships/oleObject" Target="../embeddings/oleObject7.bin"/></Relationships>
</file>

<file path=ppt/slides/_rels/slide3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5.vml"/><Relationship Id="rId4" Type="http://schemas.openxmlformats.org/officeDocument/2006/relationships/oleObject" Target="../embeddings/oleObject8.bin"/></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9.bin"/></Relationships>
</file>

<file path=ppt/slides/_rels/slide4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10.bin"/></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11.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2.xml"/><Relationship Id="rId1" Type="http://schemas.openxmlformats.org/officeDocument/2006/relationships/vmlDrawing" Target="../drawings/vmlDrawing9.vml"/></Relationships>
</file>

<file path=ppt/slides/_rels/slide4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Layout" Target="../slideLayouts/slideLayout2.xml"/><Relationship Id="rId1" Type="http://schemas.openxmlformats.org/officeDocument/2006/relationships/vmlDrawing" Target="../drawings/vmlDrawing12.vml"/></Relationships>
</file>

<file path=ppt/slides/_rels/slide47.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Layout" Target="../slideLayouts/slideLayout2.xml"/><Relationship Id="rId1" Type="http://schemas.openxmlformats.org/officeDocument/2006/relationships/vmlDrawing" Target="../drawings/vmlDrawing13.v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3.gif"/><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9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92.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95.png"/><Relationship Id="rId2" Type="http://schemas.openxmlformats.org/officeDocument/2006/relationships/image" Target="../media/image94.png"/><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9.png"/><Relationship Id="rId2" Type="http://schemas.openxmlformats.org/officeDocument/2006/relationships/image" Target="../media/image98.png"/><Relationship Id="rId1" Type="http://schemas.openxmlformats.org/officeDocument/2006/relationships/slideLayout" Target="../slideLayouts/slideLayout2.xml"/><Relationship Id="rId4" Type="http://schemas.openxmlformats.org/officeDocument/2006/relationships/image" Target="../media/image100.png"/></Relationships>
</file>

<file path=ppt/slides/_rels/slide64.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104.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hyperlink" Target="mailto:Julian.londono@cali.gov.co" TargetMode="External"/><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image" Target="../media/image13.jpeg"/><Relationship Id="rId7" Type="http://schemas.openxmlformats.org/officeDocument/2006/relationships/image" Target="../media/image1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1.jpe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27.jpeg"/><Relationship Id="rId3" Type="http://schemas.openxmlformats.org/officeDocument/2006/relationships/hyperlink" Target="http://commons.wikimedia.org/wiki/Image:Nuvola_filesystems_trashcan_full.png" TargetMode="External"/><Relationship Id="rId7" Type="http://schemas.openxmlformats.org/officeDocument/2006/relationships/hyperlink" Target="http://commons.wikimedia.org/wiki/Image:Crystal_Clear_Sharemanager.png" TargetMode="External"/><Relationship Id="rId12" Type="http://schemas.openxmlformats.org/officeDocument/2006/relationships/image" Target="../media/image26.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23.png"/><Relationship Id="rId11" Type="http://schemas.openxmlformats.org/officeDocument/2006/relationships/hyperlink" Target="http://images.google.com.co/imgres?imgurl=http://www.geocities.com/Eureka/Plaza/8616/logos/interrogacion.jpg&amp;imgrefurl=http://www.geocities.com/Eureka/Plaza/8616/abajoindex.htm&amp;h=150&amp;w=150&amp;sz=3&amp;hl=es&amp;start=71&amp;sig2=H7LYmBoQDYPKRtfl_zkrrg&amp;um=1&amp;tbnid=aja97HOo39V6pM:&amp;tbnh=96&amp;tbnw=96&amp;ei=vwC7R6uuGZaAeY6ejNEM&amp;prev=/images?q=interrogacion&amp;start=54&amp;ndsp=18&amp;um=1&amp;hl=es&amp;sa=N" TargetMode="External"/><Relationship Id="rId5" Type="http://schemas.openxmlformats.org/officeDocument/2006/relationships/hyperlink" Target="http://commons.wikimedia.org/wiki/Image:Nuvola_filesystems_file_temporary.png" TargetMode="External"/><Relationship Id="rId10" Type="http://schemas.openxmlformats.org/officeDocument/2006/relationships/image" Target="../media/image25.png"/><Relationship Id="rId4" Type="http://schemas.openxmlformats.org/officeDocument/2006/relationships/image" Target="../media/image22.png"/><Relationship Id="rId9" Type="http://schemas.openxmlformats.org/officeDocument/2006/relationships/hyperlink" Target="http://commons.wikimedia.org/wiki/Image:Nuvola_apps_usb.png"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1 Título"/>
          <p:cNvSpPr txBox="1">
            <a:spLocks/>
          </p:cNvSpPr>
          <p:nvPr/>
        </p:nvSpPr>
        <p:spPr bwMode="auto">
          <a:xfrm>
            <a:off x="500034" y="3000372"/>
            <a:ext cx="8358182" cy="928694"/>
          </a:xfrm>
          <a:prstGeom prst="rect">
            <a:avLst/>
          </a:prstGeom>
          <a:noFill/>
          <a:ln w="9525">
            <a:noFill/>
            <a:miter lim="800000"/>
            <a:headEnd/>
            <a:tailEnd/>
          </a:ln>
          <a:effectLst>
            <a:glow rad="101600">
              <a:schemeClr val="accent2">
                <a:satMod val="175000"/>
                <a:alpha val="40000"/>
              </a:schemeClr>
            </a:glow>
          </a:effectLst>
        </p:spPr>
        <p:txBody>
          <a:bodyPr anchor="ctr"/>
          <a:lstStyle/>
          <a:p>
            <a:pPr algn="ctr" eaLnBrk="0" hangingPunct="0">
              <a:defRPr/>
            </a:pPr>
            <a:r>
              <a:rPr lang="es-CO" sz="2600" b="1" dirty="0" smtClean="0">
                <a:effectLst>
                  <a:outerShdw blurRad="60007" dir="2000400" sy="-30000" kx="-800400" algn="bl" rotWithShape="0">
                    <a:prstClr val="black">
                      <a:alpha val="20000"/>
                    </a:prstClr>
                  </a:outerShdw>
                </a:effectLst>
                <a:latin typeface="Comic Sans MS" pitchFamily="66" charset="0"/>
                <a:cs typeface="Aharoni" pitchFamily="2" charset="-79"/>
              </a:rPr>
              <a:t>ESTÁNDARES DE INFORMACIÓN GEOGRÁFICA:</a:t>
            </a:r>
          </a:p>
          <a:p>
            <a:pPr algn="ctr" eaLnBrk="0" hangingPunct="0">
              <a:defRPr/>
            </a:pPr>
            <a:r>
              <a:rPr lang="es-CO" sz="2600" b="1" dirty="0" smtClean="0">
                <a:effectLst>
                  <a:outerShdw blurRad="60007" dir="2000400" sy="-30000" kx="-800400" algn="bl" rotWithShape="0">
                    <a:prstClr val="black">
                      <a:alpha val="20000"/>
                    </a:prstClr>
                  </a:outerShdw>
                </a:effectLst>
                <a:latin typeface="Comic Sans MS" pitchFamily="66" charset="0"/>
                <a:cs typeface="Aharoni" pitchFamily="2" charset="-79"/>
              </a:rPr>
              <a:t>METADATOS GEOGRÁFICOS</a:t>
            </a:r>
          </a:p>
        </p:txBody>
      </p:sp>
      <p:sp>
        <p:nvSpPr>
          <p:cNvPr id="4" name="1 Título"/>
          <p:cNvSpPr txBox="1">
            <a:spLocks/>
          </p:cNvSpPr>
          <p:nvPr/>
        </p:nvSpPr>
        <p:spPr>
          <a:xfrm>
            <a:off x="1000151" y="1000108"/>
            <a:ext cx="7143749" cy="1143008"/>
          </a:xfrm>
          <a:prstGeom prst="rect">
            <a:avLst/>
          </a:prstGeom>
          <a:noFill/>
        </p:spPr>
        <p:txBody>
          <a:bodyPr/>
          <a:lstStyle>
            <a:lvl1pPr algn="ctr">
              <a:defRPr sz="3200" b="1" baseline="0">
                <a:solidFill>
                  <a:schemeClr val="bg1">
                    <a:lumMod val="75000"/>
                  </a:schemeClr>
                </a:solidFill>
                <a:latin typeface="+mj-lt"/>
              </a:defRPr>
            </a:lvl1pPr>
          </a:lstStyle>
          <a:p>
            <a:pPr fontAlgn="auto">
              <a:spcAft>
                <a:spcPts val="0"/>
              </a:spcAft>
              <a:defRPr/>
            </a:pPr>
            <a:r>
              <a:rPr lang="es-ES" sz="3500" dirty="0" smtClean="0">
                <a:solidFill>
                  <a:schemeClr val="tx2"/>
                </a:solidFill>
                <a:effectLst>
                  <a:outerShdw blurRad="38100" dist="38100" dir="2700000" algn="tl">
                    <a:srgbClr val="C0C0C0"/>
                  </a:outerShdw>
                </a:effectLst>
                <a:latin typeface="Comic Sans MS" pitchFamily="66" charset="0"/>
              </a:rPr>
              <a:t>Infraestructuras de Datos Espaciales – </a:t>
            </a:r>
            <a:r>
              <a:rPr lang="es-ES" sz="3500" dirty="0" err="1" smtClean="0">
                <a:solidFill>
                  <a:schemeClr val="tx2"/>
                </a:solidFill>
                <a:effectLst>
                  <a:outerShdw blurRad="38100" dist="38100" dir="2700000" algn="tl">
                    <a:srgbClr val="C0C0C0"/>
                  </a:outerShdw>
                </a:effectLst>
                <a:latin typeface="Comic Sans MS" pitchFamily="66" charset="0"/>
              </a:rPr>
              <a:t>IDE’s</a:t>
            </a:r>
            <a:r>
              <a:rPr lang="es-MX" sz="3500" dirty="0" smtClean="0">
                <a:solidFill>
                  <a:schemeClr val="bg1"/>
                </a:solidFill>
                <a:latin typeface="Comic Sans MS" pitchFamily="66" charset="0"/>
                <a:ea typeface="+mj-ea"/>
                <a:cs typeface="Arial" charset="0"/>
              </a:rPr>
              <a:t/>
            </a:r>
            <a:br>
              <a:rPr lang="es-MX" sz="3500" dirty="0" smtClean="0">
                <a:solidFill>
                  <a:schemeClr val="bg1"/>
                </a:solidFill>
                <a:latin typeface="Comic Sans MS" pitchFamily="66" charset="0"/>
                <a:ea typeface="+mj-ea"/>
                <a:cs typeface="Arial" charset="0"/>
              </a:rPr>
            </a:br>
            <a:endParaRPr lang="es-ES" sz="3500" dirty="0">
              <a:solidFill>
                <a:schemeClr val="bg1"/>
              </a:solidFill>
              <a:latin typeface="Comic Sans MS" pitchFamily="66" charset="0"/>
              <a:ea typeface="+mj-ea"/>
              <a:cs typeface="+mj-cs"/>
            </a:endParaRPr>
          </a:p>
        </p:txBody>
      </p:sp>
      <p:sp>
        <p:nvSpPr>
          <p:cNvPr id="6" name="Text Box 6"/>
          <p:cNvSpPr txBox="1">
            <a:spLocks noChangeArrowheads="1"/>
          </p:cNvSpPr>
          <p:nvPr/>
        </p:nvSpPr>
        <p:spPr bwMode="auto">
          <a:xfrm>
            <a:off x="2714612" y="5517232"/>
            <a:ext cx="4167188" cy="781752"/>
          </a:xfrm>
          <a:prstGeom prst="rect">
            <a:avLst/>
          </a:prstGeom>
          <a:noFill/>
          <a:ln w="9525">
            <a:noFill/>
            <a:miter lim="800000"/>
            <a:headEnd/>
            <a:tailEnd/>
          </a:ln>
          <a:effectLst>
            <a:prstShdw prst="shdw17" dist="17961" dir="2700000">
              <a:srgbClr val="4F81BD">
                <a:gamma/>
                <a:shade val="60000"/>
                <a:invGamma/>
              </a:srgbClr>
            </a:prstShdw>
          </a:effectLst>
        </p:spPr>
        <p:txBody>
          <a:bodyPr>
            <a:spAutoFit/>
          </a:bodyPr>
          <a:lstStyle/>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600" b="0" i="0" u="none" strike="noStrike" kern="0" cap="none" spc="0" normalizeH="0" baseline="0" noProof="0" dirty="0">
                <a:ln>
                  <a:noFill/>
                </a:ln>
                <a:solidFill>
                  <a:schemeClr val="tx2"/>
                </a:solidFill>
                <a:effectLst/>
                <a:uLnTx/>
                <a:uFillTx/>
                <a:latin typeface="Comic Sans MS" pitchFamily="66" charset="0"/>
              </a:rPr>
              <a:t>Ing. </a:t>
            </a:r>
            <a:r>
              <a:rPr kumimoji="0" lang="es-ES" sz="1600" b="0" i="0" u="none" strike="noStrike" kern="0" cap="none" spc="0" normalizeH="0" baseline="0" noProof="0" dirty="0" smtClean="0">
                <a:ln>
                  <a:noFill/>
                </a:ln>
                <a:solidFill>
                  <a:schemeClr val="tx2"/>
                </a:solidFill>
                <a:effectLst/>
                <a:uLnTx/>
                <a:uFillTx/>
                <a:latin typeface="Comic Sans MS" pitchFamily="66" charset="0"/>
              </a:rPr>
              <a:t>Julián Esteban Londoño</a:t>
            </a:r>
            <a:r>
              <a:rPr kumimoji="0" lang="es-ES" sz="1600" b="0" i="0" u="none" strike="noStrike" kern="0" cap="none" spc="0" normalizeH="0" noProof="0" dirty="0" smtClean="0">
                <a:ln>
                  <a:noFill/>
                </a:ln>
                <a:solidFill>
                  <a:schemeClr val="tx2"/>
                </a:solidFill>
                <a:effectLst/>
                <a:uLnTx/>
                <a:uFillTx/>
                <a:latin typeface="Comic Sans MS" pitchFamily="66" charset="0"/>
              </a:rPr>
              <a:t> V.</a:t>
            </a:r>
            <a:endParaRPr kumimoji="0" lang="es-ES" sz="1600" b="0" i="0" u="none" strike="noStrike" kern="0" cap="none" spc="0" normalizeH="0" baseline="0" noProof="0" dirty="0">
              <a:ln>
                <a:noFill/>
              </a:ln>
              <a:solidFill>
                <a:schemeClr val="tx2"/>
              </a:solidFill>
              <a:effectLst/>
              <a:uLnTx/>
              <a:uFillTx/>
              <a:latin typeface="Comic Sans MS" pitchFamily="66" charset="0"/>
            </a:endParaRPr>
          </a:p>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400" b="0" i="0" u="none" strike="noStrike" kern="0" cap="none" spc="0" normalizeH="0" baseline="0" noProof="0" dirty="0" smtClean="0">
                <a:ln>
                  <a:noFill/>
                </a:ln>
                <a:solidFill>
                  <a:schemeClr val="tx2"/>
                </a:solidFill>
                <a:effectLst/>
                <a:uLnTx/>
                <a:uFillTx/>
                <a:latin typeface="Comic Sans MS" pitchFamily="66" charset="0"/>
                <a:hlinkClick r:id="rId3"/>
              </a:rPr>
              <a:t>Julian.londono@cali.gov.co</a:t>
            </a:r>
            <a:endParaRPr kumimoji="0" lang="es-ES" sz="1400" b="0" i="0" u="none" strike="noStrike" kern="0" cap="none" spc="0" normalizeH="0" baseline="0" noProof="0" dirty="0" smtClean="0">
              <a:ln>
                <a:noFill/>
              </a:ln>
              <a:solidFill>
                <a:schemeClr val="tx2"/>
              </a:solidFill>
              <a:effectLst/>
              <a:uLnTx/>
              <a:uFillTx/>
              <a:latin typeface="Comic Sans MS" pitchFamily="66" charset="0"/>
            </a:endParaRPr>
          </a:p>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400" b="0" i="0" u="none" strike="noStrike" kern="0" cap="none" spc="0" normalizeH="0" baseline="0" noProof="0" dirty="0" smtClean="0">
                <a:ln>
                  <a:noFill/>
                </a:ln>
                <a:solidFill>
                  <a:schemeClr val="tx2"/>
                </a:solidFill>
                <a:effectLst/>
                <a:uLnTx/>
                <a:uFillTx/>
                <a:latin typeface="Comic Sans MS" pitchFamily="66" charset="0"/>
              </a:rPr>
              <a:t>Julio </a:t>
            </a:r>
            <a:r>
              <a:rPr kumimoji="0" lang="es-ES" sz="1400" b="0" i="0" u="none" strike="noStrike" kern="0" cap="none" spc="0" normalizeH="0" baseline="0" noProof="0" dirty="0">
                <a:ln>
                  <a:noFill/>
                </a:ln>
                <a:solidFill>
                  <a:schemeClr val="tx2"/>
                </a:solidFill>
                <a:effectLst/>
                <a:uLnTx/>
                <a:uFillTx/>
                <a:latin typeface="Comic Sans MS" pitchFamily="66" charset="0"/>
              </a:rPr>
              <a:t>de </a:t>
            </a:r>
            <a:r>
              <a:rPr kumimoji="0" lang="es-ES" sz="1400" b="0" i="0" u="none" strike="noStrike" kern="0" cap="none" spc="0" normalizeH="0" baseline="0" noProof="0" dirty="0" smtClean="0">
                <a:ln>
                  <a:noFill/>
                </a:ln>
                <a:solidFill>
                  <a:schemeClr val="tx2"/>
                </a:solidFill>
                <a:effectLst/>
                <a:uLnTx/>
                <a:uFillTx/>
                <a:latin typeface="Comic Sans MS" pitchFamily="66" charset="0"/>
              </a:rPr>
              <a:t>2012</a:t>
            </a:r>
            <a:endParaRPr kumimoji="0" lang="es-ES" sz="1600" b="0" i="0" u="none" strike="noStrike" kern="0" cap="none" spc="0" normalizeH="0" baseline="0" noProof="0" dirty="0">
              <a:ln>
                <a:noFill/>
              </a:ln>
              <a:solidFill>
                <a:schemeClr val="tx2"/>
              </a:solidFill>
              <a:effectLst/>
              <a:uLnTx/>
              <a:uFillTx/>
              <a:latin typeface="Comic Sans MS" pitchFamily="66"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8"/>
          <p:cNvSpPr>
            <a:spLocks noChangeArrowheads="1"/>
          </p:cNvSpPr>
          <p:nvPr/>
        </p:nvSpPr>
        <p:spPr bwMode="auto">
          <a:xfrm>
            <a:off x="1316010" y="1412864"/>
            <a:ext cx="6886575" cy="830997"/>
          </a:xfrm>
          <a:prstGeom prst="rect">
            <a:avLst/>
          </a:prstGeom>
          <a:noFill/>
          <a:ln w="9525">
            <a:noFill/>
            <a:miter lim="800000"/>
            <a:headEnd/>
            <a:tailEnd/>
          </a:ln>
        </p:spPr>
        <p:txBody>
          <a:bodyPr anchor="ctr">
            <a:spAutoFit/>
          </a:bodyPr>
          <a:lstStyle/>
          <a:p>
            <a:pPr algn="just" eaLnBrk="0" hangingPunct="0">
              <a:defRPr/>
            </a:pPr>
            <a:r>
              <a:rPr lang="es-ES" sz="2400" dirty="0">
                <a:solidFill>
                  <a:srgbClr val="00B050"/>
                </a:solidFill>
                <a:latin typeface="Comic Sans MS" pitchFamily="66" charset="0"/>
                <a:ea typeface="Times New Roman" pitchFamily="18" charset="0"/>
                <a:cs typeface="Arial" pitchFamily="34" charset="0"/>
              </a:rPr>
              <a:t>A qué preguntas responde un metadato geográfico ?</a:t>
            </a:r>
          </a:p>
        </p:txBody>
      </p:sp>
      <p:sp>
        <p:nvSpPr>
          <p:cNvPr id="4" name="Rectangle 54"/>
          <p:cNvSpPr>
            <a:spLocks noChangeArrowheads="1"/>
          </p:cNvSpPr>
          <p:nvPr/>
        </p:nvSpPr>
        <p:spPr bwMode="auto">
          <a:xfrm>
            <a:off x="950930" y="2428868"/>
            <a:ext cx="6121400" cy="3006725"/>
          </a:xfrm>
          <a:prstGeom prst="rect">
            <a:avLst/>
          </a:prstGeom>
          <a:noFill/>
          <a:ln w="9525" algn="ctr">
            <a:noFill/>
            <a:miter lim="800000"/>
            <a:headEnd/>
            <a:tailEnd/>
          </a:ln>
        </p:spPr>
        <p:txBody>
          <a:bodyPr/>
          <a:lstStyle/>
          <a:p>
            <a:pPr marL="342900" indent="-342900" eaLnBrk="0" hangingPunct="0">
              <a:spcBef>
                <a:spcPct val="20000"/>
              </a:spcBef>
              <a:buClr>
                <a:schemeClr val="tx1"/>
              </a:buClr>
              <a:buFontTx/>
              <a:buChar char="•"/>
              <a:defRPr/>
            </a:pPr>
            <a:r>
              <a:rPr lang="es-MX" sz="2000" dirty="0">
                <a:latin typeface="Comic Sans MS" pitchFamily="66" charset="0"/>
              </a:rPr>
              <a:t>Qué tan buenos son </a:t>
            </a:r>
            <a:r>
              <a:rPr lang="es-CO" sz="2000" dirty="0">
                <a:latin typeface="Comic Sans MS" pitchFamily="66" charset="0"/>
              </a:rPr>
              <a:t>los datos?</a:t>
            </a:r>
          </a:p>
          <a:p>
            <a:pPr marL="342900" indent="-342900" eaLnBrk="0" hangingPunct="0">
              <a:spcBef>
                <a:spcPct val="20000"/>
              </a:spcBef>
              <a:buClr>
                <a:schemeClr val="tx1"/>
              </a:buClr>
              <a:buFontTx/>
              <a:buChar char="•"/>
              <a:defRPr/>
            </a:pPr>
            <a:r>
              <a:rPr lang="es-CO" sz="2000" dirty="0">
                <a:latin typeface="Comic Sans MS" pitchFamily="66" charset="0"/>
              </a:rPr>
              <a:t>Están disponibles?</a:t>
            </a:r>
          </a:p>
          <a:p>
            <a:pPr marL="342900" indent="-342900" eaLnBrk="0" hangingPunct="0">
              <a:spcBef>
                <a:spcPct val="20000"/>
              </a:spcBef>
              <a:buClr>
                <a:schemeClr val="tx1"/>
              </a:buClr>
              <a:buFontTx/>
              <a:buChar char="•"/>
              <a:defRPr/>
            </a:pPr>
            <a:r>
              <a:rPr lang="es-CO" sz="2000" dirty="0">
                <a:latin typeface="Comic Sans MS" pitchFamily="66" charset="0"/>
              </a:rPr>
              <a:t>Están completos los datos?</a:t>
            </a:r>
          </a:p>
          <a:p>
            <a:pPr marL="342900" indent="-342900" eaLnBrk="0" hangingPunct="0">
              <a:spcBef>
                <a:spcPct val="20000"/>
              </a:spcBef>
              <a:buClr>
                <a:schemeClr val="tx1"/>
              </a:buClr>
              <a:buFontTx/>
              <a:buChar char="•"/>
              <a:defRPr/>
            </a:pPr>
            <a:r>
              <a:rPr lang="es-CO" sz="2000" dirty="0">
                <a:latin typeface="Comic Sans MS" pitchFamily="66" charset="0"/>
              </a:rPr>
              <a:t>Quién desarrolló el juego de los datos?</a:t>
            </a:r>
          </a:p>
          <a:p>
            <a:pPr marL="342900" indent="-342900" eaLnBrk="0" hangingPunct="0">
              <a:spcBef>
                <a:spcPct val="20000"/>
              </a:spcBef>
              <a:buClr>
                <a:schemeClr val="tx1"/>
              </a:buClr>
              <a:buFontTx/>
              <a:buChar char="•"/>
              <a:defRPr/>
            </a:pPr>
            <a:r>
              <a:rPr lang="es-CO" sz="2000" dirty="0">
                <a:latin typeface="Comic Sans MS" pitchFamily="66" charset="0"/>
              </a:rPr>
              <a:t>Qué área geográfica cubre?</a:t>
            </a:r>
          </a:p>
          <a:p>
            <a:pPr marL="342900" indent="-342900" eaLnBrk="0" hangingPunct="0">
              <a:spcBef>
                <a:spcPct val="20000"/>
              </a:spcBef>
              <a:buClr>
                <a:schemeClr val="tx1"/>
              </a:buClr>
              <a:buFontTx/>
              <a:buChar char="•"/>
              <a:defRPr/>
            </a:pPr>
            <a:r>
              <a:rPr lang="es-CO" sz="2000" dirty="0">
                <a:latin typeface="Comic Sans MS" pitchFamily="66" charset="0"/>
              </a:rPr>
              <a:t>Qué temas de información incluye?</a:t>
            </a:r>
          </a:p>
          <a:p>
            <a:pPr marL="342900" indent="-342900" eaLnBrk="0" hangingPunct="0">
              <a:spcBef>
                <a:spcPct val="20000"/>
              </a:spcBef>
              <a:buClr>
                <a:schemeClr val="tx1"/>
              </a:buClr>
              <a:buFontTx/>
              <a:buChar char="•"/>
              <a:defRPr/>
            </a:pPr>
            <a:r>
              <a:rPr lang="es-CO" sz="2000" dirty="0">
                <a:latin typeface="Comic Sans MS" pitchFamily="66" charset="0"/>
              </a:rPr>
              <a:t>Qué tan actuales son los datos?</a:t>
            </a:r>
            <a:endParaRPr lang="es-ES" sz="2000" dirty="0">
              <a:latin typeface="Comic Sans MS" pitchFamily="66" charset="0"/>
            </a:endParaRPr>
          </a:p>
        </p:txBody>
      </p:sp>
      <p:grpSp>
        <p:nvGrpSpPr>
          <p:cNvPr id="5" name="Group 59"/>
          <p:cNvGrpSpPr>
            <a:grpSpLocks/>
          </p:cNvGrpSpPr>
          <p:nvPr/>
        </p:nvGrpSpPr>
        <p:grpSpPr bwMode="auto">
          <a:xfrm>
            <a:off x="4246563" y="2401888"/>
            <a:ext cx="4468812" cy="2813050"/>
            <a:chOff x="2608" y="1431"/>
            <a:chExt cx="2815" cy="1772"/>
          </a:xfrm>
        </p:grpSpPr>
        <p:grpSp>
          <p:nvGrpSpPr>
            <p:cNvPr id="6" name="Group 58"/>
            <p:cNvGrpSpPr>
              <a:grpSpLocks/>
            </p:cNvGrpSpPr>
            <p:nvPr/>
          </p:nvGrpSpPr>
          <p:grpSpPr bwMode="auto">
            <a:xfrm>
              <a:off x="4474" y="1432"/>
              <a:ext cx="949" cy="754"/>
              <a:chOff x="4474" y="1432"/>
              <a:chExt cx="949" cy="754"/>
            </a:xfrm>
          </p:grpSpPr>
          <p:sp>
            <p:nvSpPr>
              <p:cNvPr id="21" name="Freeform 7"/>
              <p:cNvSpPr>
                <a:spLocks/>
              </p:cNvSpPr>
              <p:nvPr/>
            </p:nvSpPr>
            <p:spPr bwMode="auto">
              <a:xfrm rot="-5400000">
                <a:off x="4553" y="1872"/>
                <a:ext cx="224" cy="317"/>
              </a:xfrm>
              <a:custGeom>
                <a:avLst/>
                <a:gdLst>
                  <a:gd name="T0" fmla="*/ 0 w 730"/>
                  <a:gd name="T1" fmla="*/ 0 h 842"/>
                  <a:gd name="T2" fmla="*/ 0 w 730"/>
                  <a:gd name="T3" fmla="*/ 0 h 842"/>
                  <a:gd name="T4" fmla="*/ 0 w 730"/>
                  <a:gd name="T5" fmla="*/ 0 h 842"/>
                  <a:gd name="T6" fmla="*/ 0 w 730"/>
                  <a:gd name="T7" fmla="*/ 0 h 842"/>
                  <a:gd name="T8" fmla="*/ 0 w 730"/>
                  <a:gd name="T9" fmla="*/ 0 h 842"/>
                  <a:gd name="T10" fmla="*/ 0 w 730"/>
                  <a:gd name="T11" fmla="*/ 0 h 842"/>
                  <a:gd name="T12" fmla="*/ 0 w 730"/>
                  <a:gd name="T13" fmla="*/ 0 h 842"/>
                  <a:gd name="T14" fmla="*/ 0 w 730"/>
                  <a:gd name="T15" fmla="*/ 0 h 842"/>
                  <a:gd name="T16" fmla="*/ 0 w 730"/>
                  <a:gd name="T17" fmla="*/ 0 h 842"/>
                  <a:gd name="T18" fmla="*/ 0 w 730"/>
                  <a:gd name="T19" fmla="*/ 0 h 842"/>
                  <a:gd name="T20" fmla="*/ 0 w 730"/>
                  <a:gd name="T21" fmla="*/ 0 h 842"/>
                  <a:gd name="T22" fmla="*/ 0 w 730"/>
                  <a:gd name="T23" fmla="*/ 0 h 842"/>
                  <a:gd name="T24" fmla="*/ 0 w 730"/>
                  <a:gd name="T25" fmla="*/ 0 h 842"/>
                  <a:gd name="T26" fmla="*/ 0 w 730"/>
                  <a:gd name="T27" fmla="*/ 0 h 842"/>
                  <a:gd name="T28" fmla="*/ 0 w 730"/>
                  <a:gd name="T29" fmla="*/ 0 h 842"/>
                  <a:gd name="T30" fmla="*/ 0 w 730"/>
                  <a:gd name="T31" fmla="*/ 0 h 842"/>
                  <a:gd name="T32" fmla="*/ 0 w 730"/>
                  <a:gd name="T33" fmla="*/ 0 h 842"/>
                  <a:gd name="T34" fmla="*/ 0 w 730"/>
                  <a:gd name="T35" fmla="*/ 0 h 8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30"/>
                  <a:gd name="T55" fmla="*/ 0 h 842"/>
                  <a:gd name="T56" fmla="*/ 730 w 730"/>
                  <a:gd name="T57" fmla="*/ 842 h 8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30" h="842">
                    <a:moveTo>
                      <a:pt x="397" y="29"/>
                    </a:moveTo>
                    <a:lnTo>
                      <a:pt x="261" y="0"/>
                    </a:lnTo>
                    <a:lnTo>
                      <a:pt x="104" y="124"/>
                    </a:lnTo>
                    <a:lnTo>
                      <a:pt x="0" y="302"/>
                    </a:lnTo>
                    <a:lnTo>
                      <a:pt x="32" y="521"/>
                    </a:lnTo>
                    <a:lnTo>
                      <a:pt x="150" y="500"/>
                    </a:lnTo>
                    <a:lnTo>
                      <a:pt x="174" y="283"/>
                    </a:lnTo>
                    <a:lnTo>
                      <a:pt x="372" y="159"/>
                    </a:lnTo>
                    <a:lnTo>
                      <a:pt x="462" y="254"/>
                    </a:lnTo>
                    <a:lnTo>
                      <a:pt x="377" y="401"/>
                    </a:lnTo>
                    <a:lnTo>
                      <a:pt x="382" y="608"/>
                    </a:lnTo>
                    <a:lnTo>
                      <a:pt x="606" y="842"/>
                    </a:lnTo>
                    <a:lnTo>
                      <a:pt x="730" y="720"/>
                    </a:lnTo>
                    <a:lnTo>
                      <a:pt x="484" y="505"/>
                    </a:lnTo>
                    <a:lnTo>
                      <a:pt x="527" y="184"/>
                    </a:lnTo>
                    <a:lnTo>
                      <a:pt x="397" y="29"/>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sp>
            <p:nvSpPr>
              <p:cNvPr id="22" name="Freeform 8"/>
              <p:cNvSpPr>
                <a:spLocks/>
              </p:cNvSpPr>
              <p:nvPr/>
            </p:nvSpPr>
            <p:spPr bwMode="auto">
              <a:xfrm rot="-5400000">
                <a:off x="5186" y="1874"/>
                <a:ext cx="181" cy="199"/>
              </a:xfrm>
              <a:custGeom>
                <a:avLst/>
                <a:gdLst>
                  <a:gd name="T0" fmla="*/ 0 w 589"/>
                  <a:gd name="T1" fmla="*/ 0 h 528"/>
                  <a:gd name="T2" fmla="*/ 0 w 589"/>
                  <a:gd name="T3" fmla="*/ 0 h 528"/>
                  <a:gd name="T4" fmla="*/ 0 w 589"/>
                  <a:gd name="T5" fmla="*/ 0 h 528"/>
                  <a:gd name="T6" fmla="*/ 0 w 589"/>
                  <a:gd name="T7" fmla="*/ 0 h 528"/>
                  <a:gd name="T8" fmla="*/ 0 w 589"/>
                  <a:gd name="T9" fmla="*/ 0 h 528"/>
                  <a:gd name="T10" fmla="*/ 0 w 589"/>
                  <a:gd name="T11" fmla="*/ 0 h 528"/>
                  <a:gd name="T12" fmla="*/ 0 w 589"/>
                  <a:gd name="T13" fmla="*/ 0 h 528"/>
                  <a:gd name="T14" fmla="*/ 0 w 589"/>
                  <a:gd name="T15" fmla="*/ 0 h 528"/>
                  <a:gd name="T16" fmla="*/ 0 w 589"/>
                  <a:gd name="T17" fmla="*/ 0 h 528"/>
                  <a:gd name="T18" fmla="*/ 0 w 589"/>
                  <a:gd name="T19" fmla="*/ 0 h 528"/>
                  <a:gd name="T20" fmla="*/ 0 w 589"/>
                  <a:gd name="T21" fmla="*/ 0 h 528"/>
                  <a:gd name="T22" fmla="*/ 0 w 589"/>
                  <a:gd name="T23" fmla="*/ 0 h 528"/>
                  <a:gd name="T24" fmla="*/ 0 w 589"/>
                  <a:gd name="T25" fmla="*/ 0 h 528"/>
                  <a:gd name="T26" fmla="*/ 0 w 589"/>
                  <a:gd name="T27" fmla="*/ 0 h 528"/>
                  <a:gd name="T28" fmla="*/ 0 w 589"/>
                  <a:gd name="T29" fmla="*/ 0 h 528"/>
                  <a:gd name="T30" fmla="*/ 0 w 589"/>
                  <a:gd name="T31" fmla="*/ 0 h 528"/>
                  <a:gd name="T32" fmla="*/ 0 w 589"/>
                  <a:gd name="T33" fmla="*/ 0 h 528"/>
                  <a:gd name="T34" fmla="*/ 0 w 589"/>
                  <a:gd name="T35" fmla="*/ 0 h 5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9"/>
                  <a:gd name="T55" fmla="*/ 0 h 528"/>
                  <a:gd name="T56" fmla="*/ 589 w 589"/>
                  <a:gd name="T57" fmla="*/ 528 h 5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9" h="528">
                    <a:moveTo>
                      <a:pt x="228" y="0"/>
                    </a:moveTo>
                    <a:lnTo>
                      <a:pt x="127" y="2"/>
                    </a:lnTo>
                    <a:lnTo>
                      <a:pt x="43" y="119"/>
                    </a:lnTo>
                    <a:lnTo>
                      <a:pt x="0" y="264"/>
                    </a:lnTo>
                    <a:lnTo>
                      <a:pt x="60" y="412"/>
                    </a:lnTo>
                    <a:lnTo>
                      <a:pt x="144" y="374"/>
                    </a:lnTo>
                    <a:lnTo>
                      <a:pt x="116" y="218"/>
                    </a:lnTo>
                    <a:lnTo>
                      <a:pt x="229" y="95"/>
                    </a:lnTo>
                    <a:lnTo>
                      <a:pt x="318" y="143"/>
                    </a:lnTo>
                    <a:lnTo>
                      <a:pt x="281" y="267"/>
                    </a:lnTo>
                    <a:lnTo>
                      <a:pt x="325" y="407"/>
                    </a:lnTo>
                    <a:lnTo>
                      <a:pt x="529" y="528"/>
                    </a:lnTo>
                    <a:lnTo>
                      <a:pt x="589" y="421"/>
                    </a:lnTo>
                    <a:lnTo>
                      <a:pt x="378" y="318"/>
                    </a:lnTo>
                    <a:lnTo>
                      <a:pt x="350" y="83"/>
                    </a:lnTo>
                    <a:lnTo>
                      <a:pt x="228" y="0"/>
                    </a:lnTo>
                    <a:close/>
                  </a:path>
                </a:pathLst>
              </a:custGeom>
              <a:solidFill>
                <a:srgbClr val="CCCCFF">
                  <a:alpha val="50980"/>
                </a:srgbClr>
              </a:solidFill>
              <a:ln w="9525">
                <a:noFill/>
                <a:round/>
                <a:headEnd/>
                <a:tailEnd/>
              </a:ln>
            </p:spPr>
            <p:txBody>
              <a:bodyPr vert="eaVert"/>
              <a:lstStyle/>
              <a:p>
                <a:pPr>
                  <a:defRPr/>
                </a:pPr>
                <a:endParaRPr lang="en-US">
                  <a:latin typeface="Comic Sans MS" pitchFamily="66" charset="0"/>
                </a:endParaRPr>
              </a:p>
            </p:txBody>
          </p:sp>
          <p:sp>
            <p:nvSpPr>
              <p:cNvPr id="23" name="Freeform 9"/>
              <p:cNvSpPr>
                <a:spLocks/>
              </p:cNvSpPr>
              <p:nvPr/>
            </p:nvSpPr>
            <p:spPr bwMode="auto">
              <a:xfrm rot="-5400000">
                <a:off x="4847" y="1877"/>
                <a:ext cx="75" cy="86"/>
              </a:xfrm>
              <a:custGeom>
                <a:avLst/>
                <a:gdLst>
                  <a:gd name="T0" fmla="*/ 0 w 244"/>
                  <a:gd name="T1" fmla="*/ 0 h 231"/>
                  <a:gd name="T2" fmla="*/ 0 w 244"/>
                  <a:gd name="T3" fmla="*/ 0 h 231"/>
                  <a:gd name="T4" fmla="*/ 0 w 244"/>
                  <a:gd name="T5" fmla="*/ 0 h 231"/>
                  <a:gd name="T6" fmla="*/ 0 w 244"/>
                  <a:gd name="T7" fmla="*/ 0 h 231"/>
                  <a:gd name="T8" fmla="*/ 0 w 244"/>
                  <a:gd name="T9" fmla="*/ 0 h 231"/>
                  <a:gd name="T10" fmla="*/ 0 w 244"/>
                  <a:gd name="T11" fmla="*/ 0 h 231"/>
                  <a:gd name="T12" fmla="*/ 0 w 244"/>
                  <a:gd name="T13" fmla="*/ 0 h 231"/>
                  <a:gd name="T14" fmla="*/ 0 w 244"/>
                  <a:gd name="T15" fmla="*/ 0 h 231"/>
                  <a:gd name="T16" fmla="*/ 0 60000 65536"/>
                  <a:gd name="T17" fmla="*/ 0 60000 65536"/>
                  <a:gd name="T18" fmla="*/ 0 60000 65536"/>
                  <a:gd name="T19" fmla="*/ 0 60000 65536"/>
                  <a:gd name="T20" fmla="*/ 0 60000 65536"/>
                  <a:gd name="T21" fmla="*/ 0 60000 65536"/>
                  <a:gd name="T22" fmla="*/ 0 60000 65536"/>
                  <a:gd name="T23" fmla="*/ 0 60000 65536"/>
                  <a:gd name="T24" fmla="*/ 0 w 244"/>
                  <a:gd name="T25" fmla="*/ 0 h 231"/>
                  <a:gd name="T26" fmla="*/ 244 w 244"/>
                  <a:gd name="T27" fmla="*/ 231 h 2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4" h="231">
                    <a:moveTo>
                      <a:pt x="162" y="0"/>
                    </a:moveTo>
                    <a:lnTo>
                      <a:pt x="0" y="35"/>
                    </a:lnTo>
                    <a:lnTo>
                      <a:pt x="27" y="204"/>
                    </a:lnTo>
                    <a:lnTo>
                      <a:pt x="162" y="231"/>
                    </a:lnTo>
                    <a:lnTo>
                      <a:pt x="244" y="105"/>
                    </a:lnTo>
                    <a:lnTo>
                      <a:pt x="162" y="0"/>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sp>
            <p:nvSpPr>
              <p:cNvPr id="24" name="Freeform 10"/>
              <p:cNvSpPr>
                <a:spLocks/>
              </p:cNvSpPr>
              <p:nvPr/>
            </p:nvSpPr>
            <p:spPr bwMode="auto">
              <a:xfrm rot="-5400000">
                <a:off x="5362" y="1825"/>
                <a:ext cx="57" cy="65"/>
              </a:xfrm>
              <a:custGeom>
                <a:avLst/>
                <a:gdLst>
                  <a:gd name="T0" fmla="*/ 0 w 186"/>
                  <a:gd name="T1" fmla="*/ 0 h 174"/>
                  <a:gd name="T2" fmla="*/ 0 w 186"/>
                  <a:gd name="T3" fmla="*/ 0 h 174"/>
                  <a:gd name="T4" fmla="*/ 0 w 186"/>
                  <a:gd name="T5" fmla="*/ 0 h 174"/>
                  <a:gd name="T6" fmla="*/ 0 w 186"/>
                  <a:gd name="T7" fmla="*/ 0 h 174"/>
                  <a:gd name="T8" fmla="*/ 0 w 186"/>
                  <a:gd name="T9" fmla="*/ 0 h 174"/>
                  <a:gd name="T10" fmla="*/ 0 w 186"/>
                  <a:gd name="T11" fmla="*/ 0 h 174"/>
                  <a:gd name="T12" fmla="*/ 0 w 186"/>
                  <a:gd name="T13" fmla="*/ 0 h 174"/>
                  <a:gd name="T14" fmla="*/ 0 w 186"/>
                  <a:gd name="T15" fmla="*/ 0 h 174"/>
                  <a:gd name="T16" fmla="*/ 0 60000 65536"/>
                  <a:gd name="T17" fmla="*/ 0 60000 65536"/>
                  <a:gd name="T18" fmla="*/ 0 60000 65536"/>
                  <a:gd name="T19" fmla="*/ 0 60000 65536"/>
                  <a:gd name="T20" fmla="*/ 0 60000 65536"/>
                  <a:gd name="T21" fmla="*/ 0 60000 65536"/>
                  <a:gd name="T22" fmla="*/ 0 60000 65536"/>
                  <a:gd name="T23" fmla="*/ 0 60000 65536"/>
                  <a:gd name="T24" fmla="*/ 0 w 186"/>
                  <a:gd name="T25" fmla="*/ 0 h 174"/>
                  <a:gd name="T26" fmla="*/ 186 w 186"/>
                  <a:gd name="T27" fmla="*/ 174 h 1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6" h="174">
                    <a:moveTo>
                      <a:pt x="104" y="0"/>
                    </a:moveTo>
                    <a:lnTo>
                      <a:pt x="0" y="58"/>
                    </a:lnTo>
                    <a:lnTo>
                      <a:pt x="45" y="174"/>
                    </a:lnTo>
                    <a:lnTo>
                      <a:pt x="147" y="167"/>
                    </a:lnTo>
                    <a:lnTo>
                      <a:pt x="186" y="68"/>
                    </a:lnTo>
                    <a:lnTo>
                      <a:pt x="104" y="0"/>
                    </a:lnTo>
                    <a:close/>
                  </a:path>
                </a:pathLst>
              </a:custGeom>
              <a:solidFill>
                <a:srgbClr val="CCCCFF">
                  <a:alpha val="50980"/>
                </a:srgbClr>
              </a:solidFill>
              <a:ln w="9525">
                <a:noFill/>
                <a:round/>
                <a:headEnd/>
                <a:tailEnd/>
              </a:ln>
            </p:spPr>
            <p:txBody>
              <a:bodyPr vert="eaVert"/>
              <a:lstStyle/>
              <a:p>
                <a:pPr>
                  <a:defRPr/>
                </a:pPr>
                <a:endParaRPr lang="en-US">
                  <a:latin typeface="Comic Sans MS" pitchFamily="66" charset="0"/>
                </a:endParaRPr>
              </a:p>
            </p:txBody>
          </p:sp>
          <p:sp>
            <p:nvSpPr>
              <p:cNvPr id="25" name="Freeform 11"/>
              <p:cNvSpPr>
                <a:spLocks/>
              </p:cNvSpPr>
              <p:nvPr/>
            </p:nvSpPr>
            <p:spPr bwMode="auto">
              <a:xfrm rot="-5400000">
                <a:off x="4702" y="1549"/>
                <a:ext cx="266" cy="453"/>
              </a:xfrm>
              <a:custGeom>
                <a:avLst/>
                <a:gdLst>
                  <a:gd name="T0" fmla="*/ 0 w 865"/>
                  <a:gd name="T1" fmla="*/ 0 h 1202"/>
                  <a:gd name="T2" fmla="*/ 0 w 865"/>
                  <a:gd name="T3" fmla="*/ 0 h 1202"/>
                  <a:gd name="T4" fmla="*/ 0 w 865"/>
                  <a:gd name="T5" fmla="*/ 0 h 1202"/>
                  <a:gd name="T6" fmla="*/ 0 w 865"/>
                  <a:gd name="T7" fmla="*/ 0 h 1202"/>
                  <a:gd name="T8" fmla="*/ 0 w 865"/>
                  <a:gd name="T9" fmla="*/ 0 h 1202"/>
                  <a:gd name="T10" fmla="*/ 0 w 865"/>
                  <a:gd name="T11" fmla="*/ 0 h 1202"/>
                  <a:gd name="T12" fmla="*/ 0 w 865"/>
                  <a:gd name="T13" fmla="*/ 0 h 1202"/>
                  <a:gd name="T14" fmla="*/ 0 w 865"/>
                  <a:gd name="T15" fmla="*/ 0 h 1202"/>
                  <a:gd name="T16" fmla="*/ 0 w 865"/>
                  <a:gd name="T17" fmla="*/ 0 h 1202"/>
                  <a:gd name="T18" fmla="*/ 0 w 865"/>
                  <a:gd name="T19" fmla="*/ 0 h 1202"/>
                  <a:gd name="T20" fmla="*/ 0 w 865"/>
                  <a:gd name="T21" fmla="*/ 0 h 1202"/>
                  <a:gd name="T22" fmla="*/ 0 w 865"/>
                  <a:gd name="T23" fmla="*/ 0 h 1202"/>
                  <a:gd name="T24" fmla="*/ 0 w 865"/>
                  <a:gd name="T25" fmla="*/ 0 h 1202"/>
                  <a:gd name="T26" fmla="*/ 0 w 865"/>
                  <a:gd name="T27" fmla="*/ 0 h 1202"/>
                  <a:gd name="T28" fmla="*/ 0 w 865"/>
                  <a:gd name="T29" fmla="*/ 0 h 1202"/>
                  <a:gd name="T30" fmla="*/ 0 w 865"/>
                  <a:gd name="T31" fmla="*/ 0 h 1202"/>
                  <a:gd name="T32" fmla="*/ 0 w 865"/>
                  <a:gd name="T33" fmla="*/ 0 h 12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5"/>
                  <a:gd name="T52" fmla="*/ 0 h 1202"/>
                  <a:gd name="T53" fmla="*/ 865 w 865"/>
                  <a:gd name="T54" fmla="*/ 1202 h 12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5" h="1202">
                    <a:moveTo>
                      <a:pt x="48" y="301"/>
                    </a:moveTo>
                    <a:lnTo>
                      <a:pt x="302" y="369"/>
                    </a:lnTo>
                    <a:lnTo>
                      <a:pt x="340" y="164"/>
                    </a:lnTo>
                    <a:lnTo>
                      <a:pt x="593" y="176"/>
                    </a:lnTo>
                    <a:lnTo>
                      <a:pt x="691" y="443"/>
                    </a:lnTo>
                    <a:lnTo>
                      <a:pt x="539" y="560"/>
                    </a:lnTo>
                    <a:lnTo>
                      <a:pt x="308" y="671"/>
                    </a:lnTo>
                    <a:lnTo>
                      <a:pt x="0" y="1091"/>
                    </a:lnTo>
                    <a:lnTo>
                      <a:pt x="302" y="1202"/>
                    </a:lnTo>
                    <a:lnTo>
                      <a:pt x="450" y="794"/>
                    </a:lnTo>
                    <a:lnTo>
                      <a:pt x="758" y="657"/>
                    </a:lnTo>
                    <a:lnTo>
                      <a:pt x="865" y="273"/>
                    </a:lnTo>
                    <a:lnTo>
                      <a:pt x="526" y="0"/>
                    </a:lnTo>
                    <a:lnTo>
                      <a:pt x="176" y="97"/>
                    </a:lnTo>
                    <a:lnTo>
                      <a:pt x="48" y="301"/>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sp>
            <p:nvSpPr>
              <p:cNvPr id="26" name="Freeform 12"/>
              <p:cNvSpPr>
                <a:spLocks/>
              </p:cNvSpPr>
              <p:nvPr/>
            </p:nvSpPr>
            <p:spPr bwMode="auto">
              <a:xfrm rot="-5400000">
                <a:off x="5090" y="1842"/>
                <a:ext cx="108" cy="115"/>
              </a:xfrm>
              <a:custGeom>
                <a:avLst/>
                <a:gdLst>
                  <a:gd name="T0" fmla="*/ 0 w 353"/>
                  <a:gd name="T1" fmla="*/ 0 h 305"/>
                  <a:gd name="T2" fmla="*/ 0 w 353"/>
                  <a:gd name="T3" fmla="*/ 0 h 305"/>
                  <a:gd name="T4" fmla="*/ 0 w 353"/>
                  <a:gd name="T5" fmla="*/ 0 h 305"/>
                  <a:gd name="T6" fmla="*/ 0 w 353"/>
                  <a:gd name="T7" fmla="*/ 0 h 305"/>
                  <a:gd name="T8" fmla="*/ 0 w 353"/>
                  <a:gd name="T9" fmla="*/ 0 h 305"/>
                  <a:gd name="T10" fmla="*/ 0 w 353"/>
                  <a:gd name="T11" fmla="*/ 0 h 305"/>
                  <a:gd name="T12" fmla="*/ 0 w 353"/>
                  <a:gd name="T13" fmla="*/ 0 h 305"/>
                  <a:gd name="T14" fmla="*/ 0 w 353"/>
                  <a:gd name="T15" fmla="*/ 0 h 305"/>
                  <a:gd name="T16" fmla="*/ 0 w 353"/>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3"/>
                  <a:gd name="T28" fmla="*/ 0 h 305"/>
                  <a:gd name="T29" fmla="*/ 353 w 353"/>
                  <a:gd name="T30" fmla="*/ 305 h 3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3" h="305">
                    <a:moveTo>
                      <a:pt x="191" y="0"/>
                    </a:moveTo>
                    <a:lnTo>
                      <a:pt x="0" y="63"/>
                    </a:lnTo>
                    <a:lnTo>
                      <a:pt x="22" y="237"/>
                    </a:lnTo>
                    <a:lnTo>
                      <a:pt x="237" y="305"/>
                    </a:lnTo>
                    <a:lnTo>
                      <a:pt x="353" y="184"/>
                    </a:lnTo>
                    <a:lnTo>
                      <a:pt x="305" y="32"/>
                    </a:lnTo>
                    <a:lnTo>
                      <a:pt x="191" y="0"/>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sp>
            <p:nvSpPr>
              <p:cNvPr id="27" name="Freeform 13"/>
              <p:cNvSpPr>
                <a:spLocks/>
              </p:cNvSpPr>
              <p:nvPr/>
            </p:nvSpPr>
            <p:spPr bwMode="auto">
              <a:xfrm rot="-5400000">
                <a:off x="4498" y="1564"/>
                <a:ext cx="101" cy="149"/>
              </a:xfrm>
              <a:custGeom>
                <a:avLst/>
                <a:gdLst>
                  <a:gd name="T0" fmla="*/ 0 w 327"/>
                  <a:gd name="T1" fmla="*/ 0 h 396"/>
                  <a:gd name="T2" fmla="*/ 0 w 327"/>
                  <a:gd name="T3" fmla="*/ 0 h 396"/>
                  <a:gd name="T4" fmla="*/ 0 w 327"/>
                  <a:gd name="T5" fmla="*/ 0 h 396"/>
                  <a:gd name="T6" fmla="*/ 0 w 327"/>
                  <a:gd name="T7" fmla="*/ 0 h 396"/>
                  <a:gd name="T8" fmla="*/ 0 w 327"/>
                  <a:gd name="T9" fmla="*/ 0 h 396"/>
                  <a:gd name="T10" fmla="*/ 0 w 327"/>
                  <a:gd name="T11" fmla="*/ 0 h 396"/>
                  <a:gd name="T12" fmla="*/ 0 w 327"/>
                  <a:gd name="T13" fmla="*/ 0 h 396"/>
                  <a:gd name="T14" fmla="*/ 0 w 327"/>
                  <a:gd name="T15" fmla="*/ 0 h 396"/>
                  <a:gd name="T16" fmla="*/ 0 w 327"/>
                  <a:gd name="T17" fmla="*/ 0 h 396"/>
                  <a:gd name="T18" fmla="*/ 0 w 327"/>
                  <a:gd name="T19" fmla="*/ 0 h 396"/>
                  <a:gd name="T20" fmla="*/ 0 w 327"/>
                  <a:gd name="T21" fmla="*/ 0 h 396"/>
                  <a:gd name="T22" fmla="*/ 0 w 327"/>
                  <a:gd name="T23" fmla="*/ 0 h 396"/>
                  <a:gd name="T24" fmla="*/ 0 w 327"/>
                  <a:gd name="T25" fmla="*/ 0 h 396"/>
                  <a:gd name="T26" fmla="*/ 0 w 327"/>
                  <a:gd name="T27" fmla="*/ 0 h 396"/>
                  <a:gd name="T28" fmla="*/ 0 w 327"/>
                  <a:gd name="T29" fmla="*/ 0 h 3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7"/>
                  <a:gd name="T46" fmla="*/ 0 h 396"/>
                  <a:gd name="T47" fmla="*/ 327 w 327"/>
                  <a:gd name="T48" fmla="*/ 396 h 3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7" h="396">
                    <a:moveTo>
                      <a:pt x="210" y="0"/>
                    </a:moveTo>
                    <a:lnTo>
                      <a:pt x="43" y="22"/>
                    </a:lnTo>
                    <a:lnTo>
                      <a:pt x="0" y="197"/>
                    </a:lnTo>
                    <a:lnTo>
                      <a:pt x="107" y="203"/>
                    </a:lnTo>
                    <a:lnTo>
                      <a:pt x="124" y="106"/>
                    </a:lnTo>
                    <a:lnTo>
                      <a:pt x="196" y="106"/>
                    </a:lnTo>
                    <a:lnTo>
                      <a:pt x="232" y="178"/>
                    </a:lnTo>
                    <a:lnTo>
                      <a:pt x="130" y="266"/>
                    </a:lnTo>
                    <a:lnTo>
                      <a:pt x="124" y="396"/>
                    </a:lnTo>
                    <a:lnTo>
                      <a:pt x="215" y="389"/>
                    </a:lnTo>
                    <a:lnTo>
                      <a:pt x="210" y="285"/>
                    </a:lnTo>
                    <a:lnTo>
                      <a:pt x="327" y="169"/>
                    </a:lnTo>
                    <a:lnTo>
                      <a:pt x="210" y="0"/>
                    </a:lnTo>
                    <a:close/>
                  </a:path>
                </a:pathLst>
              </a:custGeom>
              <a:solidFill>
                <a:srgbClr val="9900FF">
                  <a:alpha val="50980"/>
                </a:srgbClr>
              </a:solidFill>
              <a:ln w="9525">
                <a:noFill/>
                <a:round/>
                <a:headEnd/>
                <a:tailEnd/>
              </a:ln>
            </p:spPr>
            <p:txBody>
              <a:bodyPr vert="eaVert"/>
              <a:lstStyle/>
              <a:p>
                <a:pPr>
                  <a:defRPr/>
                </a:pPr>
                <a:endParaRPr lang="en-US">
                  <a:latin typeface="Comic Sans MS" pitchFamily="66" charset="0"/>
                </a:endParaRPr>
              </a:p>
            </p:txBody>
          </p:sp>
          <p:sp>
            <p:nvSpPr>
              <p:cNvPr id="28" name="Freeform 14"/>
              <p:cNvSpPr>
                <a:spLocks/>
              </p:cNvSpPr>
              <p:nvPr/>
            </p:nvSpPr>
            <p:spPr bwMode="auto">
              <a:xfrm rot="-5400000">
                <a:off x="4660" y="1614"/>
                <a:ext cx="40" cy="48"/>
              </a:xfrm>
              <a:custGeom>
                <a:avLst/>
                <a:gdLst>
                  <a:gd name="T0" fmla="*/ 0 w 130"/>
                  <a:gd name="T1" fmla="*/ 0 h 127"/>
                  <a:gd name="T2" fmla="*/ 0 w 130"/>
                  <a:gd name="T3" fmla="*/ 0 h 127"/>
                  <a:gd name="T4" fmla="*/ 0 w 130"/>
                  <a:gd name="T5" fmla="*/ 0 h 127"/>
                  <a:gd name="T6" fmla="*/ 0 w 130"/>
                  <a:gd name="T7" fmla="*/ 0 h 127"/>
                  <a:gd name="T8" fmla="*/ 0 w 130"/>
                  <a:gd name="T9" fmla="*/ 0 h 127"/>
                  <a:gd name="T10" fmla="*/ 0 w 130"/>
                  <a:gd name="T11" fmla="*/ 0 h 127"/>
                  <a:gd name="T12" fmla="*/ 0 w 130"/>
                  <a:gd name="T13" fmla="*/ 0 h 127"/>
                  <a:gd name="T14" fmla="*/ 0 w 130"/>
                  <a:gd name="T15" fmla="*/ 0 h 127"/>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127"/>
                  <a:gd name="T26" fmla="*/ 130 w 130"/>
                  <a:gd name="T27" fmla="*/ 127 h 1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127">
                    <a:moveTo>
                      <a:pt x="38" y="0"/>
                    </a:moveTo>
                    <a:lnTo>
                      <a:pt x="0" y="73"/>
                    </a:lnTo>
                    <a:lnTo>
                      <a:pt x="65" y="127"/>
                    </a:lnTo>
                    <a:lnTo>
                      <a:pt x="130" y="78"/>
                    </a:lnTo>
                    <a:lnTo>
                      <a:pt x="113" y="6"/>
                    </a:lnTo>
                    <a:lnTo>
                      <a:pt x="38" y="0"/>
                    </a:lnTo>
                    <a:close/>
                  </a:path>
                </a:pathLst>
              </a:custGeom>
              <a:solidFill>
                <a:srgbClr val="9900FF">
                  <a:alpha val="50980"/>
                </a:srgbClr>
              </a:solidFill>
              <a:ln w="9525">
                <a:noFill/>
                <a:round/>
                <a:headEnd/>
                <a:tailEnd/>
              </a:ln>
            </p:spPr>
            <p:txBody>
              <a:bodyPr vert="eaVert"/>
              <a:lstStyle/>
              <a:p>
                <a:pPr>
                  <a:defRPr/>
                </a:pPr>
                <a:endParaRPr lang="en-US">
                  <a:latin typeface="Comic Sans MS" pitchFamily="66" charset="0"/>
                </a:endParaRPr>
              </a:p>
            </p:txBody>
          </p:sp>
          <p:grpSp>
            <p:nvGrpSpPr>
              <p:cNvPr id="29" name="Group 15"/>
              <p:cNvGrpSpPr>
                <a:grpSpLocks/>
              </p:cNvGrpSpPr>
              <p:nvPr/>
            </p:nvGrpSpPr>
            <p:grpSpPr bwMode="auto">
              <a:xfrm rot="-5400000">
                <a:off x="5125" y="1919"/>
                <a:ext cx="153" cy="381"/>
                <a:chOff x="4317" y="3700"/>
                <a:chExt cx="249" cy="505"/>
              </a:xfrm>
            </p:grpSpPr>
            <p:sp>
              <p:nvSpPr>
                <p:cNvPr id="42" name="Freeform 16"/>
                <p:cNvSpPr>
                  <a:spLocks/>
                </p:cNvSpPr>
                <p:nvPr/>
              </p:nvSpPr>
              <p:spPr bwMode="auto">
                <a:xfrm>
                  <a:off x="4317" y="3700"/>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chemeClr val="accent1">
                    <a:alpha val="50980"/>
                  </a:schemeClr>
                </a:solidFill>
                <a:ln w="9525">
                  <a:noFill/>
                  <a:round/>
                  <a:headEnd/>
                  <a:tailEnd/>
                </a:ln>
              </p:spPr>
              <p:txBody>
                <a:bodyPr vert="eaVert"/>
                <a:lstStyle/>
                <a:p>
                  <a:pPr>
                    <a:defRPr/>
                  </a:pPr>
                  <a:endParaRPr lang="en-US">
                    <a:latin typeface="Comic Sans MS" pitchFamily="66" charset="0"/>
                  </a:endParaRPr>
                </a:p>
              </p:txBody>
            </p:sp>
            <p:sp>
              <p:nvSpPr>
                <p:cNvPr id="43" name="Freeform 17"/>
                <p:cNvSpPr>
                  <a:spLocks/>
                </p:cNvSpPr>
                <p:nvPr/>
              </p:nvSpPr>
              <p:spPr bwMode="auto">
                <a:xfrm>
                  <a:off x="4343" y="4106"/>
                  <a:ext cx="96" cy="99"/>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chemeClr val="accent1">
                    <a:alpha val="50980"/>
                  </a:schemeClr>
                </a:solidFill>
                <a:ln w="9525">
                  <a:noFill/>
                  <a:round/>
                  <a:headEnd/>
                  <a:tailEnd/>
                </a:ln>
              </p:spPr>
              <p:txBody>
                <a:bodyPr vert="eaVert"/>
                <a:lstStyle/>
                <a:p>
                  <a:pPr>
                    <a:defRPr/>
                  </a:pPr>
                  <a:endParaRPr lang="en-US">
                    <a:latin typeface="Comic Sans MS" pitchFamily="66" charset="0"/>
                  </a:endParaRPr>
                </a:p>
              </p:txBody>
            </p:sp>
          </p:grpSp>
          <p:sp>
            <p:nvSpPr>
              <p:cNvPr id="30" name="Freeform 18"/>
              <p:cNvSpPr>
                <a:spLocks/>
              </p:cNvSpPr>
              <p:nvPr/>
            </p:nvSpPr>
            <p:spPr bwMode="auto">
              <a:xfrm rot="-5400000">
                <a:off x="4757" y="2101"/>
                <a:ext cx="57" cy="95"/>
              </a:xfrm>
              <a:custGeom>
                <a:avLst/>
                <a:gdLst>
                  <a:gd name="T0" fmla="*/ 0 w 186"/>
                  <a:gd name="T1" fmla="*/ 0 h 253"/>
                  <a:gd name="T2" fmla="*/ 0 w 186"/>
                  <a:gd name="T3" fmla="*/ 0 h 253"/>
                  <a:gd name="T4" fmla="*/ 0 w 186"/>
                  <a:gd name="T5" fmla="*/ 0 h 253"/>
                  <a:gd name="T6" fmla="*/ 0 w 186"/>
                  <a:gd name="T7" fmla="*/ 0 h 253"/>
                  <a:gd name="T8" fmla="*/ 0 w 186"/>
                  <a:gd name="T9" fmla="*/ 0 h 253"/>
                  <a:gd name="T10" fmla="*/ 0 w 186"/>
                  <a:gd name="T11" fmla="*/ 0 h 253"/>
                  <a:gd name="T12" fmla="*/ 0 w 186"/>
                  <a:gd name="T13" fmla="*/ 0 h 253"/>
                  <a:gd name="T14" fmla="*/ 0 w 186"/>
                  <a:gd name="T15" fmla="*/ 0 h 253"/>
                  <a:gd name="T16" fmla="*/ 0 w 186"/>
                  <a:gd name="T17" fmla="*/ 0 h 253"/>
                  <a:gd name="T18" fmla="*/ 0 w 186"/>
                  <a:gd name="T19" fmla="*/ 0 h 253"/>
                  <a:gd name="T20" fmla="*/ 0 w 186"/>
                  <a:gd name="T21" fmla="*/ 0 h 253"/>
                  <a:gd name="T22" fmla="*/ 0 w 186"/>
                  <a:gd name="T23" fmla="*/ 0 h 253"/>
                  <a:gd name="T24" fmla="*/ 0 w 186"/>
                  <a:gd name="T25" fmla="*/ 0 h 253"/>
                  <a:gd name="T26" fmla="*/ 0 w 186"/>
                  <a:gd name="T27" fmla="*/ 0 h 253"/>
                  <a:gd name="T28" fmla="*/ 0 w 186"/>
                  <a:gd name="T29" fmla="*/ 0 h 253"/>
                  <a:gd name="T30" fmla="*/ 0 w 186"/>
                  <a:gd name="T31" fmla="*/ 0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253"/>
                  <a:gd name="T50" fmla="*/ 186 w 186"/>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253">
                    <a:moveTo>
                      <a:pt x="0" y="39"/>
                    </a:moveTo>
                    <a:lnTo>
                      <a:pt x="14" y="142"/>
                    </a:lnTo>
                    <a:lnTo>
                      <a:pt x="68" y="116"/>
                    </a:lnTo>
                    <a:lnTo>
                      <a:pt x="68" y="63"/>
                    </a:lnTo>
                    <a:lnTo>
                      <a:pt x="111" y="49"/>
                    </a:lnTo>
                    <a:lnTo>
                      <a:pt x="138" y="112"/>
                    </a:lnTo>
                    <a:lnTo>
                      <a:pt x="95" y="172"/>
                    </a:lnTo>
                    <a:lnTo>
                      <a:pt x="116" y="253"/>
                    </a:lnTo>
                    <a:lnTo>
                      <a:pt x="170" y="220"/>
                    </a:lnTo>
                    <a:lnTo>
                      <a:pt x="148" y="167"/>
                    </a:lnTo>
                    <a:lnTo>
                      <a:pt x="186" y="98"/>
                    </a:lnTo>
                    <a:lnTo>
                      <a:pt x="158" y="1"/>
                    </a:lnTo>
                    <a:lnTo>
                      <a:pt x="44" y="0"/>
                    </a:lnTo>
                    <a:lnTo>
                      <a:pt x="0" y="39"/>
                    </a:lnTo>
                    <a:close/>
                  </a:path>
                </a:pathLst>
              </a:custGeom>
              <a:solidFill>
                <a:srgbClr val="FFFFCC">
                  <a:alpha val="50980"/>
                </a:srgbClr>
              </a:solidFill>
              <a:ln w="9525">
                <a:noFill/>
                <a:round/>
                <a:headEnd/>
                <a:tailEnd/>
              </a:ln>
            </p:spPr>
            <p:txBody>
              <a:bodyPr vert="eaVert"/>
              <a:lstStyle/>
              <a:p>
                <a:pPr>
                  <a:defRPr/>
                </a:pPr>
                <a:endParaRPr lang="en-US">
                  <a:latin typeface="Comic Sans MS" pitchFamily="66" charset="0"/>
                </a:endParaRPr>
              </a:p>
            </p:txBody>
          </p:sp>
          <p:sp>
            <p:nvSpPr>
              <p:cNvPr id="31" name="Freeform 19"/>
              <p:cNvSpPr>
                <a:spLocks/>
              </p:cNvSpPr>
              <p:nvPr/>
            </p:nvSpPr>
            <p:spPr bwMode="auto">
              <a:xfrm rot="-5400000">
                <a:off x="4834" y="1516"/>
                <a:ext cx="106" cy="149"/>
              </a:xfrm>
              <a:custGeom>
                <a:avLst/>
                <a:gdLst>
                  <a:gd name="T0" fmla="*/ 0 w 346"/>
                  <a:gd name="T1" fmla="*/ 0 h 395"/>
                  <a:gd name="T2" fmla="*/ 0 w 346"/>
                  <a:gd name="T3" fmla="*/ 0 h 395"/>
                  <a:gd name="T4" fmla="*/ 0 w 346"/>
                  <a:gd name="T5" fmla="*/ 0 h 395"/>
                  <a:gd name="T6" fmla="*/ 0 w 346"/>
                  <a:gd name="T7" fmla="*/ 0 h 395"/>
                  <a:gd name="T8" fmla="*/ 0 w 346"/>
                  <a:gd name="T9" fmla="*/ 0 h 395"/>
                  <a:gd name="T10" fmla="*/ 0 w 346"/>
                  <a:gd name="T11" fmla="*/ 0 h 395"/>
                  <a:gd name="T12" fmla="*/ 0 w 346"/>
                  <a:gd name="T13" fmla="*/ 0 h 395"/>
                  <a:gd name="T14" fmla="*/ 0 w 346"/>
                  <a:gd name="T15" fmla="*/ 0 h 395"/>
                  <a:gd name="T16" fmla="*/ 0 w 346"/>
                  <a:gd name="T17" fmla="*/ 0 h 395"/>
                  <a:gd name="T18" fmla="*/ 0 w 346"/>
                  <a:gd name="T19" fmla="*/ 0 h 395"/>
                  <a:gd name="T20" fmla="*/ 0 w 346"/>
                  <a:gd name="T21" fmla="*/ 0 h 395"/>
                  <a:gd name="T22" fmla="*/ 0 w 346"/>
                  <a:gd name="T23" fmla="*/ 0 h 395"/>
                  <a:gd name="T24" fmla="*/ 0 w 346"/>
                  <a:gd name="T25" fmla="*/ 0 h 395"/>
                  <a:gd name="T26" fmla="*/ 0 w 346"/>
                  <a:gd name="T27" fmla="*/ 0 h 395"/>
                  <a:gd name="T28" fmla="*/ 0 w 346"/>
                  <a:gd name="T29" fmla="*/ 0 h 395"/>
                  <a:gd name="T30" fmla="*/ 0 w 346"/>
                  <a:gd name="T31" fmla="*/ 0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46"/>
                  <a:gd name="T49" fmla="*/ 0 h 395"/>
                  <a:gd name="T50" fmla="*/ 346 w 34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46" h="395">
                    <a:moveTo>
                      <a:pt x="0" y="129"/>
                    </a:moveTo>
                    <a:lnTo>
                      <a:pt x="68" y="278"/>
                    </a:lnTo>
                    <a:lnTo>
                      <a:pt x="138" y="216"/>
                    </a:lnTo>
                    <a:lnTo>
                      <a:pt x="109" y="133"/>
                    </a:lnTo>
                    <a:lnTo>
                      <a:pt x="171" y="92"/>
                    </a:lnTo>
                    <a:lnTo>
                      <a:pt x="246" y="172"/>
                    </a:lnTo>
                    <a:lnTo>
                      <a:pt x="205" y="285"/>
                    </a:lnTo>
                    <a:lnTo>
                      <a:pt x="278" y="395"/>
                    </a:lnTo>
                    <a:lnTo>
                      <a:pt x="346" y="319"/>
                    </a:lnTo>
                    <a:lnTo>
                      <a:pt x="290" y="246"/>
                    </a:lnTo>
                    <a:lnTo>
                      <a:pt x="310" y="129"/>
                    </a:lnTo>
                    <a:lnTo>
                      <a:pt x="213" y="0"/>
                    </a:lnTo>
                    <a:lnTo>
                      <a:pt x="39" y="41"/>
                    </a:lnTo>
                    <a:lnTo>
                      <a:pt x="0" y="129"/>
                    </a:lnTo>
                    <a:close/>
                  </a:path>
                </a:pathLst>
              </a:custGeom>
              <a:solidFill>
                <a:srgbClr val="FF9900">
                  <a:alpha val="50980"/>
                </a:srgbClr>
              </a:solidFill>
              <a:ln w="9525">
                <a:noFill/>
                <a:round/>
                <a:headEnd/>
                <a:tailEnd/>
              </a:ln>
            </p:spPr>
            <p:txBody>
              <a:bodyPr vert="eaVert"/>
              <a:lstStyle/>
              <a:p>
                <a:pPr>
                  <a:defRPr/>
                </a:pPr>
                <a:endParaRPr lang="en-US">
                  <a:latin typeface="Comic Sans MS" pitchFamily="66" charset="0"/>
                </a:endParaRPr>
              </a:p>
            </p:txBody>
          </p:sp>
          <p:sp>
            <p:nvSpPr>
              <p:cNvPr id="32" name="Freeform 20"/>
              <p:cNvSpPr>
                <a:spLocks/>
              </p:cNvSpPr>
              <p:nvPr/>
            </p:nvSpPr>
            <p:spPr bwMode="auto">
              <a:xfrm rot="-5400000">
                <a:off x="5129" y="1446"/>
                <a:ext cx="44" cy="77"/>
              </a:xfrm>
              <a:custGeom>
                <a:avLst/>
                <a:gdLst>
                  <a:gd name="T0" fmla="*/ 0 w 142"/>
                  <a:gd name="T1" fmla="*/ 0 h 205"/>
                  <a:gd name="T2" fmla="*/ 0 w 142"/>
                  <a:gd name="T3" fmla="*/ 0 h 205"/>
                  <a:gd name="T4" fmla="*/ 0 w 142"/>
                  <a:gd name="T5" fmla="*/ 0 h 205"/>
                  <a:gd name="T6" fmla="*/ 0 w 142"/>
                  <a:gd name="T7" fmla="*/ 0 h 205"/>
                  <a:gd name="T8" fmla="*/ 0 w 142"/>
                  <a:gd name="T9" fmla="*/ 0 h 205"/>
                  <a:gd name="T10" fmla="*/ 0 w 142"/>
                  <a:gd name="T11" fmla="*/ 0 h 205"/>
                  <a:gd name="T12" fmla="*/ 0 w 142"/>
                  <a:gd name="T13" fmla="*/ 0 h 205"/>
                  <a:gd name="T14" fmla="*/ 0 w 142"/>
                  <a:gd name="T15" fmla="*/ 0 h 205"/>
                  <a:gd name="T16" fmla="*/ 0 w 142"/>
                  <a:gd name="T17" fmla="*/ 0 h 205"/>
                  <a:gd name="T18" fmla="*/ 0 w 142"/>
                  <a:gd name="T19" fmla="*/ 0 h 205"/>
                  <a:gd name="T20" fmla="*/ 0 w 142"/>
                  <a:gd name="T21" fmla="*/ 0 h 205"/>
                  <a:gd name="T22" fmla="*/ 0 w 142"/>
                  <a:gd name="T23" fmla="*/ 0 h 205"/>
                  <a:gd name="T24" fmla="*/ 0 w 142"/>
                  <a:gd name="T25" fmla="*/ 0 h 205"/>
                  <a:gd name="T26" fmla="*/ 0 w 142"/>
                  <a:gd name="T27" fmla="*/ 0 h 205"/>
                  <a:gd name="T28" fmla="*/ 0 w 142"/>
                  <a:gd name="T29" fmla="*/ 0 h 205"/>
                  <a:gd name="T30" fmla="*/ 0 w 142"/>
                  <a:gd name="T31" fmla="*/ 0 h 2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2"/>
                  <a:gd name="T49" fmla="*/ 0 h 205"/>
                  <a:gd name="T50" fmla="*/ 142 w 142"/>
                  <a:gd name="T51" fmla="*/ 205 h 20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2" h="205">
                    <a:moveTo>
                      <a:pt x="9" y="22"/>
                    </a:moveTo>
                    <a:lnTo>
                      <a:pt x="0" y="102"/>
                    </a:lnTo>
                    <a:lnTo>
                      <a:pt x="43" y="97"/>
                    </a:lnTo>
                    <a:lnTo>
                      <a:pt x="56" y="53"/>
                    </a:lnTo>
                    <a:lnTo>
                      <a:pt x="89" y="53"/>
                    </a:lnTo>
                    <a:lnTo>
                      <a:pt x="98" y="111"/>
                    </a:lnTo>
                    <a:lnTo>
                      <a:pt x="56" y="143"/>
                    </a:lnTo>
                    <a:lnTo>
                      <a:pt x="49" y="205"/>
                    </a:lnTo>
                    <a:lnTo>
                      <a:pt x="98" y="194"/>
                    </a:lnTo>
                    <a:lnTo>
                      <a:pt x="98" y="149"/>
                    </a:lnTo>
                    <a:lnTo>
                      <a:pt x="142" y="111"/>
                    </a:lnTo>
                    <a:lnTo>
                      <a:pt x="138" y="27"/>
                    </a:lnTo>
                    <a:lnTo>
                      <a:pt x="51" y="0"/>
                    </a:lnTo>
                    <a:lnTo>
                      <a:pt x="9" y="22"/>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sp>
            <p:nvSpPr>
              <p:cNvPr id="33" name="Freeform 21"/>
              <p:cNvSpPr>
                <a:spLocks/>
              </p:cNvSpPr>
              <p:nvPr/>
            </p:nvSpPr>
            <p:spPr bwMode="auto">
              <a:xfrm rot="-5400000">
                <a:off x="4844" y="2109"/>
                <a:ext cx="23" cy="28"/>
              </a:xfrm>
              <a:custGeom>
                <a:avLst/>
                <a:gdLst>
                  <a:gd name="T0" fmla="*/ 0 w 75"/>
                  <a:gd name="T1" fmla="*/ 0 h 72"/>
                  <a:gd name="T2" fmla="*/ 0 w 75"/>
                  <a:gd name="T3" fmla="*/ 0 h 72"/>
                  <a:gd name="T4" fmla="*/ 0 w 75"/>
                  <a:gd name="T5" fmla="*/ 0 h 72"/>
                  <a:gd name="T6" fmla="*/ 0 w 75"/>
                  <a:gd name="T7" fmla="*/ 0 h 72"/>
                  <a:gd name="T8" fmla="*/ 0 w 75"/>
                  <a:gd name="T9" fmla="*/ 0 h 72"/>
                  <a:gd name="T10" fmla="*/ 0 w 75"/>
                  <a:gd name="T11" fmla="*/ 0 h 72"/>
                  <a:gd name="T12" fmla="*/ 0 w 75"/>
                  <a:gd name="T13" fmla="*/ 0 h 72"/>
                  <a:gd name="T14" fmla="*/ 0 w 75"/>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2"/>
                  <a:gd name="T26" fmla="*/ 75 w 75"/>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2">
                    <a:moveTo>
                      <a:pt x="54" y="0"/>
                    </a:moveTo>
                    <a:lnTo>
                      <a:pt x="0" y="23"/>
                    </a:lnTo>
                    <a:lnTo>
                      <a:pt x="5" y="66"/>
                    </a:lnTo>
                    <a:lnTo>
                      <a:pt x="54" y="72"/>
                    </a:lnTo>
                    <a:lnTo>
                      <a:pt x="75" y="38"/>
                    </a:lnTo>
                    <a:lnTo>
                      <a:pt x="54" y="0"/>
                    </a:lnTo>
                    <a:close/>
                  </a:path>
                </a:pathLst>
              </a:custGeom>
              <a:solidFill>
                <a:srgbClr val="FFFFCC">
                  <a:alpha val="50980"/>
                </a:srgbClr>
              </a:solidFill>
              <a:ln w="9525">
                <a:noFill/>
                <a:round/>
                <a:headEnd/>
                <a:tailEnd/>
              </a:ln>
            </p:spPr>
            <p:txBody>
              <a:bodyPr vert="eaVert"/>
              <a:lstStyle/>
              <a:p>
                <a:pPr>
                  <a:defRPr/>
                </a:pPr>
                <a:endParaRPr lang="en-US">
                  <a:latin typeface="Comic Sans MS" pitchFamily="66" charset="0"/>
                </a:endParaRPr>
              </a:p>
            </p:txBody>
          </p:sp>
          <p:sp>
            <p:nvSpPr>
              <p:cNvPr id="34" name="Freeform 22"/>
              <p:cNvSpPr>
                <a:spLocks/>
              </p:cNvSpPr>
              <p:nvPr/>
            </p:nvSpPr>
            <p:spPr bwMode="auto">
              <a:xfrm rot="-5400000">
                <a:off x="4969" y="1497"/>
                <a:ext cx="36" cy="48"/>
              </a:xfrm>
              <a:custGeom>
                <a:avLst/>
                <a:gdLst>
                  <a:gd name="T0" fmla="*/ 0 w 116"/>
                  <a:gd name="T1" fmla="*/ 0 h 125"/>
                  <a:gd name="T2" fmla="*/ 0 w 116"/>
                  <a:gd name="T3" fmla="*/ 0 h 125"/>
                  <a:gd name="T4" fmla="*/ 0 w 116"/>
                  <a:gd name="T5" fmla="*/ 0 h 125"/>
                  <a:gd name="T6" fmla="*/ 0 w 116"/>
                  <a:gd name="T7" fmla="*/ 0 h 125"/>
                  <a:gd name="T8" fmla="*/ 0 w 116"/>
                  <a:gd name="T9" fmla="*/ 0 h 125"/>
                  <a:gd name="T10" fmla="*/ 0 w 116"/>
                  <a:gd name="T11" fmla="*/ 0 h 125"/>
                  <a:gd name="T12" fmla="*/ 0 w 116"/>
                  <a:gd name="T13" fmla="*/ 0 h 125"/>
                  <a:gd name="T14" fmla="*/ 0 w 116"/>
                  <a:gd name="T15" fmla="*/ 0 h 125"/>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125"/>
                  <a:gd name="T26" fmla="*/ 116 w 116"/>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125">
                    <a:moveTo>
                      <a:pt x="69" y="0"/>
                    </a:moveTo>
                    <a:lnTo>
                      <a:pt x="0" y="55"/>
                    </a:lnTo>
                    <a:lnTo>
                      <a:pt x="29" y="125"/>
                    </a:lnTo>
                    <a:lnTo>
                      <a:pt x="107" y="108"/>
                    </a:lnTo>
                    <a:lnTo>
                      <a:pt x="116" y="47"/>
                    </a:lnTo>
                    <a:lnTo>
                      <a:pt x="69" y="0"/>
                    </a:lnTo>
                    <a:close/>
                  </a:path>
                </a:pathLst>
              </a:custGeom>
              <a:solidFill>
                <a:srgbClr val="FF9900">
                  <a:alpha val="50980"/>
                </a:srgbClr>
              </a:solidFill>
              <a:ln w="9525">
                <a:noFill/>
                <a:round/>
                <a:headEnd/>
                <a:tailEnd/>
              </a:ln>
            </p:spPr>
            <p:txBody>
              <a:bodyPr vert="eaVert"/>
              <a:lstStyle/>
              <a:p>
                <a:pPr>
                  <a:defRPr/>
                </a:pPr>
                <a:endParaRPr lang="en-US">
                  <a:latin typeface="Comic Sans MS" pitchFamily="66" charset="0"/>
                </a:endParaRPr>
              </a:p>
            </p:txBody>
          </p:sp>
          <p:sp>
            <p:nvSpPr>
              <p:cNvPr id="35" name="Freeform 23"/>
              <p:cNvSpPr>
                <a:spLocks/>
              </p:cNvSpPr>
              <p:nvPr/>
            </p:nvSpPr>
            <p:spPr bwMode="auto">
              <a:xfrm rot="-5400000">
                <a:off x="5207" y="1472"/>
                <a:ext cx="17" cy="19"/>
              </a:xfrm>
              <a:custGeom>
                <a:avLst/>
                <a:gdLst>
                  <a:gd name="T0" fmla="*/ 0 w 57"/>
                  <a:gd name="T1" fmla="*/ 0 h 51"/>
                  <a:gd name="T2" fmla="*/ 0 w 57"/>
                  <a:gd name="T3" fmla="*/ 0 h 51"/>
                  <a:gd name="T4" fmla="*/ 0 w 57"/>
                  <a:gd name="T5" fmla="*/ 0 h 51"/>
                  <a:gd name="T6" fmla="*/ 0 w 57"/>
                  <a:gd name="T7" fmla="*/ 0 h 51"/>
                  <a:gd name="T8" fmla="*/ 0 w 57"/>
                  <a:gd name="T9" fmla="*/ 0 h 51"/>
                  <a:gd name="T10" fmla="*/ 0 w 57"/>
                  <a:gd name="T11" fmla="*/ 0 h 51"/>
                  <a:gd name="T12" fmla="*/ 0 w 57"/>
                  <a:gd name="T13" fmla="*/ 0 h 51"/>
                  <a:gd name="T14" fmla="*/ 0 w 57"/>
                  <a:gd name="T15" fmla="*/ 0 h 51"/>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51"/>
                  <a:gd name="T26" fmla="*/ 57 w 57"/>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51">
                    <a:moveTo>
                      <a:pt x="52" y="0"/>
                    </a:moveTo>
                    <a:lnTo>
                      <a:pt x="9" y="0"/>
                    </a:lnTo>
                    <a:lnTo>
                      <a:pt x="0" y="40"/>
                    </a:lnTo>
                    <a:lnTo>
                      <a:pt x="38" y="51"/>
                    </a:lnTo>
                    <a:lnTo>
                      <a:pt x="57" y="32"/>
                    </a:lnTo>
                    <a:lnTo>
                      <a:pt x="52" y="0"/>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sp>
            <p:nvSpPr>
              <p:cNvPr id="36" name="Freeform 24"/>
              <p:cNvSpPr>
                <a:spLocks/>
              </p:cNvSpPr>
              <p:nvPr/>
            </p:nvSpPr>
            <p:spPr bwMode="auto">
              <a:xfrm rot="-5400000">
                <a:off x="5068" y="1446"/>
                <a:ext cx="210" cy="333"/>
              </a:xfrm>
              <a:custGeom>
                <a:avLst/>
                <a:gdLst>
                  <a:gd name="T0" fmla="*/ 0 w 683"/>
                  <a:gd name="T1" fmla="*/ 0 h 882"/>
                  <a:gd name="T2" fmla="*/ 0 w 683"/>
                  <a:gd name="T3" fmla="*/ 0 h 882"/>
                  <a:gd name="T4" fmla="*/ 0 w 683"/>
                  <a:gd name="T5" fmla="*/ 0 h 882"/>
                  <a:gd name="T6" fmla="*/ 0 w 683"/>
                  <a:gd name="T7" fmla="*/ 0 h 882"/>
                  <a:gd name="T8" fmla="*/ 0 w 683"/>
                  <a:gd name="T9" fmla="*/ 0 h 882"/>
                  <a:gd name="T10" fmla="*/ 0 w 683"/>
                  <a:gd name="T11" fmla="*/ 0 h 882"/>
                  <a:gd name="T12" fmla="*/ 0 w 683"/>
                  <a:gd name="T13" fmla="*/ 0 h 882"/>
                  <a:gd name="T14" fmla="*/ 0 w 683"/>
                  <a:gd name="T15" fmla="*/ 0 h 882"/>
                  <a:gd name="T16" fmla="*/ 0 w 683"/>
                  <a:gd name="T17" fmla="*/ 0 h 882"/>
                  <a:gd name="T18" fmla="*/ 0 w 683"/>
                  <a:gd name="T19" fmla="*/ 0 h 882"/>
                  <a:gd name="T20" fmla="*/ 0 w 683"/>
                  <a:gd name="T21" fmla="*/ 0 h 882"/>
                  <a:gd name="T22" fmla="*/ 0 w 683"/>
                  <a:gd name="T23" fmla="*/ 0 h 882"/>
                  <a:gd name="T24" fmla="*/ 0 w 683"/>
                  <a:gd name="T25" fmla="*/ 0 h 882"/>
                  <a:gd name="T26" fmla="*/ 0 w 683"/>
                  <a:gd name="T27" fmla="*/ 0 h 882"/>
                  <a:gd name="T28" fmla="*/ 0 w 683"/>
                  <a:gd name="T29" fmla="*/ 0 h 882"/>
                  <a:gd name="T30" fmla="*/ 0 w 683"/>
                  <a:gd name="T31" fmla="*/ 0 h 882"/>
                  <a:gd name="T32" fmla="*/ 0 w 683"/>
                  <a:gd name="T33" fmla="*/ 0 h 882"/>
                  <a:gd name="T34" fmla="*/ 0 w 683"/>
                  <a:gd name="T35" fmla="*/ 0 h 882"/>
                  <a:gd name="T36" fmla="*/ 0 w 683"/>
                  <a:gd name="T37" fmla="*/ 0 h 882"/>
                  <a:gd name="T38" fmla="*/ 0 w 683"/>
                  <a:gd name="T39" fmla="*/ 0 h 882"/>
                  <a:gd name="T40" fmla="*/ 0 w 683"/>
                  <a:gd name="T41" fmla="*/ 0 h 882"/>
                  <a:gd name="T42" fmla="*/ 0 w 683"/>
                  <a:gd name="T43" fmla="*/ 0 h 8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83"/>
                  <a:gd name="T67" fmla="*/ 0 h 882"/>
                  <a:gd name="T68" fmla="*/ 683 w 683"/>
                  <a:gd name="T69" fmla="*/ 882 h 8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83" h="882">
                    <a:moveTo>
                      <a:pt x="270" y="283"/>
                    </a:moveTo>
                    <a:lnTo>
                      <a:pt x="176" y="348"/>
                    </a:lnTo>
                    <a:lnTo>
                      <a:pt x="120" y="278"/>
                    </a:lnTo>
                    <a:lnTo>
                      <a:pt x="160" y="180"/>
                    </a:lnTo>
                    <a:lnTo>
                      <a:pt x="352" y="124"/>
                    </a:lnTo>
                    <a:lnTo>
                      <a:pt x="524" y="167"/>
                    </a:lnTo>
                    <a:lnTo>
                      <a:pt x="494" y="353"/>
                    </a:lnTo>
                    <a:lnTo>
                      <a:pt x="298" y="505"/>
                    </a:lnTo>
                    <a:lnTo>
                      <a:pt x="282" y="645"/>
                    </a:lnTo>
                    <a:lnTo>
                      <a:pt x="378" y="882"/>
                    </a:lnTo>
                    <a:lnTo>
                      <a:pt x="683" y="662"/>
                    </a:lnTo>
                    <a:lnTo>
                      <a:pt x="438" y="570"/>
                    </a:lnTo>
                    <a:lnTo>
                      <a:pt x="645" y="370"/>
                    </a:lnTo>
                    <a:lnTo>
                      <a:pt x="645" y="46"/>
                    </a:lnTo>
                    <a:lnTo>
                      <a:pt x="298" y="0"/>
                    </a:lnTo>
                    <a:lnTo>
                      <a:pt x="38" y="189"/>
                    </a:lnTo>
                    <a:lnTo>
                      <a:pt x="0" y="453"/>
                    </a:lnTo>
                    <a:lnTo>
                      <a:pt x="160" y="510"/>
                    </a:lnTo>
                    <a:lnTo>
                      <a:pt x="343" y="340"/>
                    </a:lnTo>
                    <a:lnTo>
                      <a:pt x="270" y="283"/>
                    </a:lnTo>
                    <a:close/>
                  </a:path>
                </a:pathLst>
              </a:custGeom>
              <a:solidFill>
                <a:srgbClr val="FFFFCC">
                  <a:alpha val="50980"/>
                </a:srgbClr>
              </a:solidFill>
              <a:ln w="9525">
                <a:noFill/>
                <a:round/>
                <a:headEnd/>
                <a:tailEnd/>
              </a:ln>
            </p:spPr>
            <p:txBody>
              <a:bodyPr vert="eaVert"/>
              <a:lstStyle/>
              <a:p>
                <a:pPr>
                  <a:defRPr/>
                </a:pPr>
                <a:endParaRPr lang="en-US">
                  <a:latin typeface="Comic Sans MS" pitchFamily="66" charset="0"/>
                </a:endParaRPr>
              </a:p>
            </p:txBody>
          </p:sp>
          <p:sp>
            <p:nvSpPr>
              <p:cNvPr id="37" name="Freeform 25"/>
              <p:cNvSpPr>
                <a:spLocks/>
              </p:cNvSpPr>
              <p:nvPr/>
            </p:nvSpPr>
            <p:spPr bwMode="auto">
              <a:xfrm rot="-5400000">
                <a:off x="5324" y="1484"/>
                <a:ext cx="53" cy="66"/>
              </a:xfrm>
              <a:custGeom>
                <a:avLst/>
                <a:gdLst>
                  <a:gd name="T0" fmla="*/ 0 w 175"/>
                  <a:gd name="T1" fmla="*/ 0 h 170"/>
                  <a:gd name="T2" fmla="*/ 0 w 175"/>
                  <a:gd name="T3" fmla="*/ 0 h 170"/>
                  <a:gd name="T4" fmla="*/ 0 w 175"/>
                  <a:gd name="T5" fmla="*/ 0 h 170"/>
                  <a:gd name="T6" fmla="*/ 0 w 175"/>
                  <a:gd name="T7" fmla="*/ 0 h 170"/>
                  <a:gd name="T8" fmla="*/ 0 w 175"/>
                  <a:gd name="T9" fmla="*/ 0 h 170"/>
                  <a:gd name="T10" fmla="*/ 0 w 175"/>
                  <a:gd name="T11" fmla="*/ 0 h 170"/>
                  <a:gd name="T12" fmla="*/ 0 w 175"/>
                  <a:gd name="T13" fmla="*/ 0 h 170"/>
                  <a:gd name="T14" fmla="*/ 0 w 175"/>
                  <a:gd name="T15" fmla="*/ 0 h 170"/>
                  <a:gd name="T16" fmla="*/ 0 w 175"/>
                  <a:gd name="T17" fmla="*/ 0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170"/>
                  <a:gd name="T29" fmla="*/ 175 w 175"/>
                  <a:gd name="T30" fmla="*/ 170 h 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170">
                    <a:moveTo>
                      <a:pt x="116" y="0"/>
                    </a:moveTo>
                    <a:lnTo>
                      <a:pt x="0" y="42"/>
                    </a:lnTo>
                    <a:lnTo>
                      <a:pt x="0" y="149"/>
                    </a:lnTo>
                    <a:lnTo>
                      <a:pt x="129" y="170"/>
                    </a:lnTo>
                    <a:lnTo>
                      <a:pt x="175" y="90"/>
                    </a:lnTo>
                    <a:lnTo>
                      <a:pt x="172" y="33"/>
                    </a:lnTo>
                    <a:lnTo>
                      <a:pt x="116" y="0"/>
                    </a:lnTo>
                    <a:close/>
                  </a:path>
                </a:pathLst>
              </a:custGeom>
              <a:solidFill>
                <a:srgbClr val="FFFFCC">
                  <a:alpha val="50980"/>
                </a:srgbClr>
              </a:solidFill>
              <a:ln w="9525">
                <a:noFill/>
                <a:round/>
                <a:headEnd/>
                <a:tailEnd/>
              </a:ln>
            </p:spPr>
            <p:txBody>
              <a:bodyPr vert="eaVert"/>
              <a:lstStyle/>
              <a:p>
                <a:pPr>
                  <a:defRPr/>
                </a:pPr>
                <a:endParaRPr lang="en-US">
                  <a:latin typeface="Comic Sans MS" pitchFamily="66" charset="0"/>
                </a:endParaRPr>
              </a:p>
            </p:txBody>
          </p:sp>
          <p:sp>
            <p:nvSpPr>
              <p:cNvPr id="38" name="Freeform 26"/>
              <p:cNvSpPr>
                <a:spLocks/>
              </p:cNvSpPr>
              <p:nvPr/>
            </p:nvSpPr>
            <p:spPr bwMode="auto">
              <a:xfrm rot="-5400000">
                <a:off x="5184" y="1627"/>
                <a:ext cx="156" cy="218"/>
              </a:xfrm>
              <a:custGeom>
                <a:avLst/>
                <a:gdLst>
                  <a:gd name="T0" fmla="*/ 0 w 509"/>
                  <a:gd name="T1" fmla="*/ 0 h 577"/>
                  <a:gd name="T2" fmla="*/ 0 w 509"/>
                  <a:gd name="T3" fmla="*/ 0 h 577"/>
                  <a:gd name="T4" fmla="*/ 0 w 509"/>
                  <a:gd name="T5" fmla="*/ 0 h 577"/>
                  <a:gd name="T6" fmla="*/ 0 w 509"/>
                  <a:gd name="T7" fmla="*/ 0 h 577"/>
                  <a:gd name="T8" fmla="*/ 0 w 509"/>
                  <a:gd name="T9" fmla="*/ 0 h 577"/>
                  <a:gd name="T10" fmla="*/ 0 w 509"/>
                  <a:gd name="T11" fmla="*/ 0 h 577"/>
                  <a:gd name="T12" fmla="*/ 0 w 509"/>
                  <a:gd name="T13" fmla="*/ 0 h 577"/>
                  <a:gd name="T14" fmla="*/ 0 w 509"/>
                  <a:gd name="T15" fmla="*/ 0 h 577"/>
                  <a:gd name="T16" fmla="*/ 0 w 509"/>
                  <a:gd name="T17" fmla="*/ 0 h 577"/>
                  <a:gd name="T18" fmla="*/ 0 w 509"/>
                  <a:gd name="T19" fmla="*/ 0 h 577"/>
                  <a:gd name="T20" fmla="*/ 0 w 509"/>
                  <a:gd name="T21" fmla="*/ 0 h 577"/>
                  <a:gd name="T22" fmla="*/ 0 w 509"/>
                  <a:gd name="T23" fmla="*/ 0 h 577"/>
                  <a:gd name="T24" fmla="*/ 0 w 509"/>
                  <a:gd name="T25" fmla="*/ 0 h 577"/>
                  <a:gd name="T26" fmla="*/ 0 w 509"/>
                  <a:gd name="T27" fmla="*/ 0 h 577"/>
                  <a:gd name="T28" fmla="*/ 0 w 509"/>
                  <a:gd name="T29" fmla="*/ 0 h 577"/>
                  <a:gd name="T30" fmla="*/ 0 w 509"/>
                  <a:gd name="T31" fmla="*/ 0 h 577"/>
                  <a:gd name="T32" fmla="*/ 0 w 509"/>
                  <a:gd name="T33" fmla="*/ 0 h 577"/>
                  <a:gd name="T34" fmla="*/ 0 w 509"/>
                  <a:gd name="T35" fmla="*/ 0 h 5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9"/>
                  <a:gd name="T55" fmla="*/ 0 h 577"/>
                  <a:gd name="T56" fmla="*/ 509 w 509"/>
                  <a:gd name="T57" fmla="*/ 577 h 57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9" h="577">
                    <a:moveTo>
                      <a:pt x="0" y="64"/>
                    </a:moveTo>
                    <a:lnTo>
                      <a:pt x="110" y="224"/>
                    </a:lnTo>
                    <a:lnTo>
                      <a:pt x="32" y="425"/>
                    </a:lnTo>
                    <a:lnTo>
                      <a:pt x="81" y="571"/>
                    </a:lnTo>
                    <a:lnTo>
                      <a:pt x="333" y="577"/>
                    </a:lnTo>
                    <a:lnTo>
                      <a:pt x="509" y="436"/>
                    </a:lnTo>
                    <a:lnTo>
                      <a:pt x="471" y="210"/>
                    </a:lnTo>
                    <a:lnTo>
                      <a:pt x="358" y="201"/>
                    </a:lnTo>
                    <a:lnTo>
                      <a:pt x="279" y="297"/>
                    </a:lnTo>
                    <a:lnTo>
                      <a:pt x="415" y="345"/>
                    </a:lnTo>
                    <a:lnTo>
                      <a:pt x="398" y="447"/>
                    </a:lnTo>
                    <a:lnTo>
                      <a:pt x="285" y="497"/>
                    </a:lnTo>
                    <a:lnTo>
                      <a:pt x="110" y="436"/>
                    </a:lnTo>
                    <a:lnTo>
                      <a:pt x="250" y="186"/>
                    </a:lnTo>
                    <a:lnTo>
                      <a:pt x="166" y="0"/>
                    </a:lnTo>
                    <a:lnTo>
                      <a:pt x="0" y="64"/>
                    </a:lnTo>
                    <a:close/>
                  </a:path>
                </a:pathLst>
              </a:custGeom>
              <a:solidFill>
                <a:srgbClr val="CC99FF">
                  <a:alpha val="50980"/>
                </a:srgbClr>
              </a:solidFill>
              <a:ln w="9525">
                <a:noFill/>
                <a:round/>
                <a:headEnd/>
                <a:tailEnd/>
              </a:ln>
            </p:spPr>
            <p:txBody>
              <a:bodyPr vert="eaVert"/>
              <a:lstStyle/>
              <a:p>
                <a:pPr>
                  <a:defRPr/>
                </a:pPr>
                <a:endParaRPr lang="en-US">
                  <a:latin typeface="Comic Sans MS" pitchFamily="66" charset="0"/>
                </a:endParaRPr>
              </a:p>
            </p:txBody>
          </p:sp>
          <p:sp>
            <p:nvSpPr>
              <p:cNvPr id="39" name="Freeform 27"/>
              <p:cNvSpPr>
                <a:spLocks/>
              </p:cNvSpPr>
              <p:nvPr/>
            </p:nvSpPr>
            <p:spPr bwMode="auto">
              <a:xfrm rot="-5400000">
                <a:off x="5087" y="1781"/>
                <a:ext cx="43" cy="48"/>
              </a:xfrm>
              <a:custGeom>
                <a:avLst/>
                <a:gdLst>
                  <a:gd name="T0" fmla="*/ 0 w 137"/>
                  <a:gd name="T1" fmla="*/ 0 h 126"/>
                  <a:gd name="T2" fmla="*/ 0 w 137"/>
                  <a:gd name="T3" fmla="*/ 0 h 126"/>
                  <a:gd name="T4" fmla="*/ 0 w 137"/>
                  <a:gd name="T5" fmla="*/ 0 h 126"/>
                  <a:gd name="T6" fmla="*/ 0 w 137"/>
                  <a:gd name="T7" fmla="*/ 0 h 126"/>
                  <a:gd name="T8" fmla="*/ 0 w 137"/>
                  <a:gd name="T9" fmla="*/ 0 h 126"/>
                  <a:gd name="T10" fmla="*/ 0 w 137"/>
                  <a:gd name="T11" fmla="*/ 0 h 126"/>
                  <a:gd name="T12" fmla="*/ 0 w 137"/>
                  <a:gd name="T13" fmla="*/ 0 h 126"/>
                  <a:gd name="T14" fmla="*/ 0 w 137"/>
                  <a:gd name="T15" fmla="*/ 0 h 126"/>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126"/>
                  <a:gd name="T26" fmla="*/ 137 w 137"/>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126">
                    <a:moveTo>
                      <a:pt x="44" y="0"/>
                    </a:moveTo>
                    <a:lnTo>
                      <a:pt x="0" y="73"/>
                    </a:lnTo>
                    <a:lnTo>
                      <a:pt x="70" y="126"/>
                    </a:lnTo>
                    <a:lnTo>
                      <a:pt x="137" y="92"/>
                    </a:lnTo>
                    <a:lnTo>
                      <a:pt x="130" y="5"/>
                    </a:lnTo>
                    <a:lnTo>
                      <a:pt x="44" y="0"/>
                    </a:lnTo>
                    <a:close/>
                  </a:path>
                </a:pathLst>
              </a:custGeom>
              <a:solidFill>
                <a:srgbClr val="CC99FF">
                  <a:alpha val="50980"/>
                </a:srgbClr>
              </a:solidFill>
              <a:ln w="9525">
                <a:noFill/>
                <a:round/>
                <a:headEnd/>
                <a:tailEnd/>
              </a:ln>
            </p:spPr>
            <p:txBody>
              <a:bodyPr vert="eaVert"/>
              <a:lstStyle/>
              <a:p>
                <a:pPr>
                  <a:defRPr/>
                </a:pPr>
                <a:endParaRPr lang="en-US">
                  <a:latin typeface="Comic Sans MS" pitchFamily="66" charset="0"/>
                </a:endParaRPr>
              </a:p>
            </p:txBody>
          </p:sp>
          <p:sp>
            <p:nvSpPr>
              <p:cNvPr id="40" name="Freeform 28"/>
              <p:cNvSpPr>
                <a:spLocks/>
              </p:cNvSpPr>
              <p:nvPr/>
            </p:nvSpPr>
            <p:spPr bwMode="auto">
              <a:xfrm rot="-5400000">
                <a:off x="4731" y="1402"/>
                <a:ext cx="144" cy="259"/>
              </a:xfrm>
              <a:custGeom>
                <a:avLst/>
                <a:gdLst>
                  <a:gd name="T0" fmla="*/ 0 w 472"/>
                  <a:gd name="T1" fmla="*/ 0 h 686"/>
                  <a:gd name="T2" fmla="*/ 0 w 472"/>
                  <a:gd name="T3" fmla="*/ 0 h 686"/>
                  <a:gd name="T4" fmla="*/ 0 w 472"/>
                  <a:gd name="T5" fmla="*/ 0 h 686"/>
                  <a:gd name="T6" fmla="*/ 0 w 472"/>
                  <a:gd name="T7" fmla="*/ 0 h 686"/>
                  <a:gd name="T8" fmla="*/ 0 w 472"/>
                  <a:gd name="T9" fmla="*/ 0 h 686"/>
                  <a:gd name="T10" fmla="*/ 0 w 472"/>
                  <a:gd name="T11" fmla="*/ 0 h 686"/>
                  <a:gd name="T12" fmla="*/ 0 w 472"/>
                  <a:gd name="T13" fmla="*/ 0 h 686"/>
                  <a:gd name="T14" fmla="*/ 0 w 472"/>
                  <a:gd name="T15" fmla="*/ 0 h 686"/>
                  <a:gd name="T16" fmla="*/ 0 w 472"/>
                  <a:gd name="T17" fmla="*/ 0 h 686"/>
                  <a:gd name="T18" fmla="*/ 0 w 472"/>
                  <a:gd name="T19" fmla="*/ 0 h 686"/>
                  <a:gd name="T20" fmla="*/ 0 w 472"/>
                  <a:gd name="T21" fmla="*/ 0 h 686"/>
                  <a:gd name="T22" fmla="*/ 0 w 472"/>
                  <a:gd name="T23" fmla="*/ 0 h 686"/>
                  <a:gd name="T24" fmla="*/ 0 w 472"/>
                  <a:gd name="T25" fmla="*/ 0 h 686"/>
                  <a:gd name="T26" fmla="*/ 0 w 472"/>
                  <a:gd name="T27" fmla="*/ 0 h 686"/>
                  <a:gd name="T28" fmla="*/ 0 w 472"/>
                  <a:gd name="T29" fmla="*/ 0 h 686"/>
                  <a:gd name="T30" fmla="*/ 0 w 472"/>
                  <a:gd name="T31" fmla="*/ 0 h 686"/>
                  <a:gd name="T32" fmla="*/ 0 w 472"/>
                  <a:gd name="T33" fmla="*/ 0 h 686"/>
                  <a:gd name="T34" fmla="*/ 0 w 472"/>
                  <a:gd name="T35" fmla="*/ 0 h 6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2"/>
                  <a:gd name="T55" fmla="*/ 0 h 686"/>
                  <a:gd name="T56" fmla="*/ 472 w 472"/>
                  <a:gd name="T57" fmla="*/ 686 h 68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2" h="686">
                    <a:moveTo>
                      <a:pt x="41" y="290"/>
                    </a:moveTo>
                    <a:lnTo>
                      <a:pt x="138" y="254"/>
                    </a:lnTo>
                    <a:lnTo>
                      <a:pt x="119" y="125"/>
                    </a:lnTo>
                    <a:lnTo>
                      <a:pt x="223" y="92"/>
                    </a:lnTo>
                    <a:lnTo>
                      <a:pt x="296" y="174"/>
                    </a:lnTo>
                    <a:lnTo>
                      <a:pt x="288" y="290"/>
                    </a:lnTo>
                    <a:lnTo>
                      <a:pt x="223" y="422"/>
                    </a:lnTo>
                    <a:lnTo>
                      <a:pt x="310" y="686"/>
                    </a:lnTo>
                    <a:lnTo>
                      <a:pt x="472" y="539"/>
                    </a:lnTo>
                    <a:lnTo>
                      <a:pt x="348" y="427"/>
                    </a:lnTo>
                    <a:lnTo>
                      <a:pt x="413" y="222"/>
                    </a:lnTo>
                    <a:lnTo>
                      <a:pt x="358" y="25"/>
                    </a:lnTo>
                    <a:lnTo>
                      <a:pt x="204" y="0"/>
                    </a:lnTo>
                    <a:lnTo>
                      <a:pt x="32" y="63"/>
                    </a:lnTo>
                    <a:lnTo>
                      <a:pt x="0" y="193"/>
                    </a:lnTo>
                    <a:lnTo>
                      <a:pt x="41" y="290"/>
                    </a:lnTo>
                    <a:close/>
                  </a:path>
                </a:pathLst>
              </a:custGeom>
              <a:solidFill>
                <a:schemeClr val="accent1">
                  <a:alpha val="50980"/>
                </a:schemeClr>
              </a:solidFill>
              <a:ln w="9525">
                <a:noFill/>
                <a:round/>
                <a:headEnd/>
                <a:tailEnd/>
              </a:ln>
            </p:spPr>
            <p:txBody>
              <a:bodyPr vert="eaVert"/>
              <a:lstStyle/>
              <a:p>
                <a:pPr>
                  <a:defRPr/>
                </a:pPr>
                <a:endParaRPr lang="en-US">
                  <a:latin typeface="Comic Sans MS" pitchFamily="66" charset="0"/>
                </a:endParaRPr>
              </a:p>
            </p:txBody>
          </p:sp>
          <p:sp>
            <p:nvSpPr>
              <p:cNvPr id="41" name="Freeform 29"/>
              <p:cNvSpPr>
                <a:spLocks/>
              </p:cNvSpPr>
              <p:nvPr/>
            </p:nvSpPr>
            <p:spPr bwMode="auto">
              <a:xfrm rot="-5400000">
                <a:off x="4926" y="1426"/>
                <a:ext cx="44" cy="55"/>
              </a:xfrm>
              <a:custGeom>
                <a:avLst/>
                <a:gdLst>
                  <a:gd name="T0" fmla="*/ 0 w 143"/>
                  <a:gd name="T1" fmla="*/ 0 h 147"/>
                  <a:gd name="T2" fmla="*/ 0 w 143"/>
                  <a:gd name="T3" fmla="*/ 0 h 147"/>
                  <a:gd name="T4" fmla="*/ 0 w 143"/>
                  <a:gd name="T5" fmla="*/ 0 h 147"/>
                  <a:gd name="T6" fmla="*/ 0 w 143"/>
                  <a:gd name="T7" fmla="*/ 0 h 147"/>
                  <a:gd name="T8" fmla="*/ 0 w 143"/>
                  <a:gd name="T9" fmla="*/ 0 h 147"/>
                  <a:gd name="T10" fmla="*/ 0 w 143"/>
                  <a:gd name="T11" fmla="*/ 0 h 147"/>
                  <a:gd name="T12" fmla="*/ 0 w 143"/>
                  <a:gd name="T13" fmla="*/ 0 h 147"/>
                  <a:gd name="T14" fmla="*/ 0 w 143"/>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143"/>
                  <a:gd name="T25" fmla="*/ 0 h 147"/>
                  <a:gd name="T26" fmla="*/ 143 w 143"/>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3" h="147">
                    <a:moveTo>
                      <a:pt x="92" y="0"/>
                    </a:moveTo>
                    <a:lnTo>
                      <a:pt x="0" y="34"/>
                    </a:lnTo>
                    <a:lnTo>
                      <a:pt x="5" y="128"/>
                    </a:lnTo>
                    <a:lnTo>
                      <a:pt x="92" y="147"/>
                    </a:lnTo>
                    <a:lnTo>
                      <a:pt x="143" y="80"/>
                    </a:lnTo>
                    <a:lnTo>
                      <a:pt x="92" y="0"/>
                    </a:lnTo>
                    <a:close/>
                  </a:path>
                </a:pathLst>
              </a:custGeom>
              <a:solidFill>
                <a:schemeClr val="accent1">
                  <a:alpha val="50980"/>
                </a:schemeClr>
              </a:solidFill>
              <a:ln w="9525">
                <a:noFill/>
                <a:round/>
                <a:headEnd/>
                <a:tailEnd/>
              </a:ln>
            </p:spPr>
            <p:txBody>
              <a:bodyPr vert="eaVert"/>
              <a:lstStyle/>
              <a:p>
                <a:pPr>
                  <a:defRPr/>
                </a:pPr>
                <a:endParaRPr lang="en-US">
                  <a:latin typeface="Comic Sans MS" pitchFamily="66" charset="0"/>
                </a:endParaRPr>
              </a:p>
            </p:txBody>
          </p:sp>
        </p:grpSp>
        <p:grpSp>
          <p:nvGrpSpPr>
            <p:cNvPr id="7" name="Group 30"/>
            <p:cNvGrpSpPr>
              <a:grpSpLocks/>
            </p:cNvGrpSpPr>
            <p:nvPr/>
          </p:nvGrpSpPr>
          <p:grpSpPr bwMode="auto">
            <a:xfrm rot="-7997446">
              <a:off x="3744" y="1712"/>
              <a:ext cx="241" cy="499"/>
              <a:chOff x="4317" y="3699"/>
              <a:chExt cx="249" cy="506"/>
            </a:xfrm>
          </p:grpSpPr>
          <p:sp>
            <p:nvSpPr>
              <p:cNvPr id="19" name="Freeform 31"/>
              <p:cNvSpPr>
                <a:spLocks/>
              </p:cNvSpPr>
              <p:nvPr/>
            </p:nvSpPr>
            <p:spPr bwMode="auto">
              <a:xfrm>
                <a:off x="4317"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sp>
            <p:nvSpPr>
              <p:cNvPr id="20" name="Freeform 32"/>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FF6600">
                  <a:alpha val="50980"/>
                </a:srgbClr>
              </a:solidFill>
              <a:ln w="9525">
                <a:noFill/>
                <a:round/>
                <a:headEnd/>
                <a:tailEnd/>
              </a:ln>
            </p:spPr>
            <p:txBody>
              <a:bodyPr vert="eaVert"/>
              <a:lstStyle/>
              <a:p>
                <a:pPr>
                  <a:defRPr/>
                </a:pPr>
                <a:endParaRPr lang="en-US">
                  <a:latin typeface="Comic Sans MS" pitchFamily="66" charset="0"/>
                </a:endParaRPr>
              </a:p>
            </p:txBody>
          </p:sp>
        </p:grpSp>
        <p:grpSp>
          <p:nvGrpSpPr>
            <p:cNvPr id="8" name="Group 33"/>
            <p:cNvGrpSpPr>
              <a:grpSpLocks/>
            </p:cNvGrpSpPr>
            <p:nvPr/>
          </p:nvGrpSpPr>
          <p:grpSpPr bwMode="auto">
            <a:xfrm rot="-9623544">
              <a:off x="5013" y="2706"/>
              <a:ext cx="282" cy="491"/>
              <a:chOff x="4317" y="3698"/>
              <a:chExt cx="249" cy="507"/>
            </a:xfrm>
          </p:grpSpPr>
          <p:sp>
            <p:nvSpPr>
              <p:cNvPr id="17" name="Freeform 34"/>
              <p:cNvSpPr>
                <a:spLocks/>
              </p:cNvSpPr>
              <p:nvPr/>
            </p:nvSpPr>
            <p:spPr bwMode="auto">
              <a:xfrm>
                <a:off x="4317" y="3698"/>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CCCCFF">
                  <a:alpha val="50980"/>
                </a:srgbClr>
              </a:solidFill>
              <a:ln w="9525">
                <a:noFill/>
                <a:round/>
                <a:headEnd/>
                <a:tailEnd/>
              </a:ln>
            </p:spPr>
            <p:txBody>
              <a:bodyPr rot="10800000"/>
              <a:lstStyle/>
              <a:p>
                <a:pPr>
                  <a:defRPr/>
                </a:pPr>
                <a:endParaRPr lang="en-US">
                  <a:latin typeface="Comic Sans MS" pitchFamily="66" charset="0"/>
                </a:endParaRPr>
              </a:p>
            </p:txBody>
          </p:sp>
          <p:sp>
            <p:nvSpPr>
              <p:cNvPr id="18" name="Freeform 35"/>
              <p:cNvSpPr>
                <a:spLocks/>
              </p:cNvSpPr>
              <p:nvPr/>
            </p:nvSpPr>
            <p:spPr bwMode="auto">
              <a:xfrm>
                <a:off x="4343"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CCCCFF">
                  <a:alpha val="50980"/>
                </a:srgbClr>
              </a:solidFill>
              <a:ln w="9525">
                <a:noFill/>
                <a:round/>
                <a:headEnd/>
                <a:tailEnd/>
              </a:ln>
            </p:spPr>
            <p:txBody>
              <a:bodyPr rot="10800000"/>
              <a:lstStyle/>
              <a:p>
                <a:pPr>
                  <a:defRPr/>
                </a:pPr>
                <a:endParaRPr lang="en-US">
                  <a:latin typeface="Comic Sans MS" pitchFamily="66" charset="0"/>
                </a:endParaRPr>
              </a:p>
            </p:txBody>
          </p:sp>
        </p:grpSp>
        <p:grpSp>
          <p:nvGrpSpPr>
            <p:cNvPr id="9" name="Group 36"/>
            <p:cNvGrpSpPr>
              <a:grpSpLocks/>
            </p:cNvGrpSpPr>
            <p:nvPr/>
          </p:nvGrpSpPr>
          <p:grpSpPr bwMode="auto">
            <a:xfrm rot="-2583882">
              <a:off x="4563" y="2355"/>
              <a:ext cx="283" cy="490"/>
              <a:chOff x="4316" y="3698"/>
              <a:chExt cx="249" cy="506"/>
            </a:xfrm>
          </p:grpSpPr>
          <p:sp>
            <p:nvSpPr>
              <p:cNvPr id="15" name="Freeform 37"/>
              <p:cNvSpPr>
                <a:spLocks/>
              </p:cNvSpPr>
              <p:nvPr/>
            </p:nvSpPr>
            <p:spPr bwMode="auto">
              <a:xfrm>
                <a:off x="4316" y="3698"/>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chemeClr val="accent1">
                  <a:alpha val="50980"/>
                </a:schemeClr>
              </a:solidFill>
              <a:ln w="9525">
                <a:noFill/>
                <a:round/>
                <a:headEnd/>
                <a:tailEnd/>
              </a:ln>
            </p:spPr>
            <p:txBody>
              <a:bodyPr/>
              <a:lstStyle/>
              <a:p>
                <a:pPr>
                  <a:defRPr/>
                </a:pPr>
                <a:endParaRPr lang="en-US">
                  <a:latin typeface="Comic Sans MS" pitchFamily="66" charset="0"/>
                </a:endParaRPr>
              </a:p>
            </p:txBody>
          </p:sp>
          <p:sp>
            <p:nvSpPr>
              <p:cNvPr id="16" name="Freeform 38"/>
              <p:cNvSpPr>
                <a:spLocks/>
              </p:cNvSpPr>
              <p:nvPr/>
            </p:nvSpPr>
            <p:spPr bwMode="auto">
              <a:xfrm>
                <a:off x="4342" y="4104"/>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chemeClr val="accent1">
                  <a:alpha val="50980"/>
                </a:schemeClr>
              </a:solidFill>
              <a:ln w="9525">
                <a:noFill/>
                <a:round/>
                <a:headEnd/>
                <a:tailEnd/>
              </a:ln>
            </p:spPr>
            <p:txBody>
              <a:bodyPr/>
              <a:lstStyle/>
              <a:p>
                <a:pPr>
                  <a:defRPr/>
                </a:pPr>
                <a:endParaRPr lang="en-US">
                  <a:latin typeface="Comic Sans MS" pitchFamily="66" charset="0"/>
                </a:endParaRPr>
              </a:p>
            </p:txBody>
          </p:sp>
        </p:grpSp>
        <p:grpSp>
          <p:nvGrpSpPr>
            <p:cNvPr id="10" name="Group 39"/>
            <p:cNvGrpSpPr>
              <a:grpSpLocks/>
            </p:cNvGrpSpPr>
            <p:nvPr/>
          </p:nvGrpSpPr>
          <p:grpSpPr bwMode="auto">
            <a:xfrm rot="-3891991">
              <a:off x="2728" y="1722"/>
              <a:ext cx="195" cy="436"/>
              <a:chOff x="4317" y="3699"/>
              <a:chExt cx="249" cy="506"/>
            </a:xfrm>
          </p:grpSpPr>
          <p:sp>
            <p:nvSpPr>
              <p:cNvPr id="13" name="Freeform 40"/>
              <p:cNvSpPr>
                <a:spLocks/>
              </p:cNvSpPr>
              <p:nvPr/>
            </p:nvSpPr>
            <p:spPr bwMode="auto">
              <a:xfrm>
                <a:off x="4317"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CCCCFF">
                  <a:alpha val="50980"/>
                </a:srgbClr>
              </a:solidFill>
              <a:ln w="9525">
                <a:noFill/>
                <a:round/>
                <a:headEnd/>
                <a:tailEnd/>
              </a:ln>
            </p:spPr>
            <p:txBody>
              <a:bodyPr vert="eaVert"/>
              <a:lstStyle/>
              <a:p>
                <a:pPr>
                  <a:defRPr/>
                </a:pPr>
                <a:endParaRPr lang="en-US">
                  <a:latin typeface="Comic Sans MS" pitchFamily="66" charset="0"/>
                </a:endParaRPr>
              </a:p>
            </p:txBody>
          </p:sp>
          <p:sp>
            <p:nvSpPr>
              <p:cNvPr id="14" name="Freeform 41"/>
              <p:cNvSpPr>
                <a:spLocks/>
              </p:cNvSpPr>
              <p:nvPr/>
            </p:nvSpPr>
            <p:spPr bwMode="auto">
              <a:xfrm>
                <a:off x="4342" y="4105"/>
                <a:ext cx="97"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CCCCFF">
                  <a:alpha val="50980"/>
                </a:srgbClr>
              </a:solidFill>
              <a:ln w="9525">
                <a:noFill/>
                <a:round/>
                <a:headEnd/>
                <a:tailEnd/>
              </a:ln>
            </p:spPr>
            <p:txBody>
              <a:bodyPr vert="eaVert"/>
              <a:lstStyle/>
              <a:p>
                <a:pPr>
                  <a:defRPr/>
                </a:pPr>
                <a:endParaRPr lang="en-US">
                  <a:latin typeface="Comic Sans MS" pitchFamily="66" charset="0"/>
                </a:endParaRPr>
              </a:p>
            </p:txBody>
          </p:sp>
        </p:grpSp>
        <p:sp>
          <p:nvSpPr>
            <p:cNvPr id="11" name="Freeform 24"/>
            <p:cNvSpPr>
              <a:spLocks/>
            </p:cNvSpPr>
            <p:nvPr/>
          </p:nvSpPr>
          <p:spPr bwMode="auto">
            <a:xfrm rot="-5400000">
              <a:off x="3803" y="2642"/>
              <a:ext cx="210" cy="333"/>
            </a:xfrm>
            <a:custGeom>
              <a:avLst/>
              <a:gdLst>
                <a:gd name="T0" fmla="*/ 0 w 683"/>
                <a:gd name="T1" fmla="*/ 0 h 882"/>
                <a:gd name="T2" fmla="*/ 0 w 683"/>
                <a:gd name="T3" fmla="*/ 0 h 882"/>
                <a:gd name="T4" fmla="*/ 0 w 683"/>
                <a:gd name="T5" fmla="*/ 0 h 882"/>
                <a:gd name="T6" fmla="*/ 0 w 683"/>
                <a:gd name="T7" fmla="*/ 0 h 882"/>
                <a:gd name="T8" fmla="*/ 0 w 683"/>
                <a:gd name="T9" fmla="*/ 0 h 882"/>
                <a:gd name="T10" fmla="*/ 0 w 683"/>
                <a:gd name="T11" fmla="*/ 0 h 882"/>
                <a:gd name="T12" fmla="*/ 0 w 683"/>
                <a:gd name="T13" fmla="*/ 0 h 882"/>
                <a:gd name="T14" fmla="*/ 0 w 683"/>
                <a:gd name="T15" fmla="*/ 0 h 882"/>
                <a:gd name="T16" fmla="*/ 0 w 683"/>
                <a:gd name="T17" fmla="*/ 0 h 882"/>
                <a:gd name="T18" fmla="*/ 0 w 683"/>
                <a:gd name="T19" fmla="*/ 0 h 882"/>
                <a:gd name="T20" fmla="*/ 0 w 683"/>
                <a:gd name="T21" fmla="*/ 0 h 882"/>
                <a:gd name="T22" fmla="*/ 0 w 683"/>
                <a:gd name="T23" fmla="*/ 0 h 882"/>
                <a:gd name="T24" fmla="*/ 0 w 683"/>
                <a:gd name="T25" fmla="*/ 0 h 882"/>
                <a:gd name="T26" fmla="*/ 0 w 683"/>
                <a:gd name="T27" fmla="*/ 0 h 882"/>
                <a:gd name="T28" fmla="*/ 0 w 683"/>
                <a:gd name="T29" fmla="*/ 0 h 882"/>
                <a:gd name="T30" fmla="*/ 0 w 683"/>
                <a:gd name="T31" fmla="*/ 0 h 882"/>
                <a:gd name="T32" fmla="*/ 0 w 683"/>
                <a:gd name="T33" fmla="*/ 0 h 882"/>
                <a:gd name="T34" fmla="*/ 0 w 683"/>
                <a:gd name="T35" fmla="*/ 0 h 882"/>
                <a:gd name="T36" fmla="*/ 0 w 683"/>
                <a:gd name="T37" fmla="*/ 0 h 882"/>
                <a:gd name="T38" fmla="*/ 0 w 683"/>
                <a:gd name="T39" fmla="*/ 0 h 882"/>
                <a:gd name="T40" fmla="*/ 0 w 683"/>
                <a:gd name="T41" fmla="*/ 0 h 882"/>
                <a:gd name="T42" fmla="*/ 0 w 683"/>
                <a:gd name="T43" fmla="*/ 0 h 8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83"/>
                <a:gd name="T67" fmla="*/ 0 h 882"/>
                <a:gd name="T68" fmla="*/ 683 w 683"/>
                <a:gd name="T69" fmla="*/ 882 h 8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83" h="882">
                  <a:moveTo>
                    <a:pt x="270" y="283"/>
                  </a:moveTo>
                  <a:lnTo>
                    <a:pt x="176" y="348"/>
                  </a:lnTo>
                  <a:lnTo>
                    <a:pt x="120" y="278"/>
                  </a:lnTo>
                  <a:lnTo>
                    <a:pt x="160" y="180"/>
                  </a:lnTo>
                  <a:lnTo>
                    <a:pt x="352" y="124"/>
                  </a:lnTo>
                  <a:lnTo>
                    <a:pt x="524" y="167"/>
                  </a:lnTo>
                  <a:lnTo>
                    <a:pt x="494" y="353"/>
                  </a:lnTo>
                  <a:lnTo>
                    <a:pt x="298" y="505"/>
                  </a:lnTo>
                  <a:lnTo>
                    <a:pt x="282" y="645"/>
                  </a:lnTo>
                  <a:lnTo>
                    <a:pt x="378" y="882"/>
                  </a:lnTo>
                  <a:lnTo>
                    <a:pt x="683" y="662"/>
                  </a:lnTo>
                  <a:lnTo>
                    <a:pt x="438" y="570"/>
                  </a:lnTo>
                  <a:lnTo>
                    <a:pt x="645" y="370"/>
                  </a:lnTo>
                  <a:lnTo>
                    <a:pt x="645" y="46"/>
                  </a:lnTo>
                  <a:lnTo>
                    <a:pt x="298" y="0"/>
                  </a:lnTo>
                  <a:lnTo>
                    <a:pt x="38" y="189"/>
                  </a:lnTo>
                  <a:lnTo>
                    <a:pt x="0" y="453"/>
                  </a:lnTo>
                  <a:lnTo>
                    <a:pt x="160" y="510"/>
                  </a:lnTo>
                  <a:lnTo>
                    <a:pt x="343" y="340"/>
                  </a:lnTo>
                  <a:lnTo>
                    <a:pt x="270" y="283"/>
                  </a:lnTo>
                  <a:close/>
                </a:path>
              </a:pathLst>
            </a:custGeom>
            <a:solidFill>
              <a:srgbClr val="CCFFCC">
                <a:alpha val="78038"/>
              </a:srgbClr>
            </a:solidFill>
            <a:ln w="9525">
              <a:noFill/>
              <a:round/>
              <a:headEnd/>
              <a:tailEnd/>
            </a:ln>
          </p:spPr>
          <p:txBody>
            <a:bodyPr vert="eaVert"/>
            <a:lstStyle/>
            <a:p>
              <a:pPr>
                <a:defRPr/>
              </a:pPr>
              <a:endParaRPr lang="en-US">
                <a:latin typeface="Comic Sans MS" pitchFamily="66" charset="0"/>
              </a:endParaRPr>
            </a:p>
          </p:txBody>
        </p:sp>
        <p:sp>
          <p:nvSpPr>
            <p:cNvPr id="12" name="Freeform 25"/>
            <p:cNvSpPr>
              <a:spLocks/>
            </p:cNvSpPr>
            <p:nvPr/>
          </p:nvSpPr>
          <p:spPr bwMode="auto">
            <a:xfrm rot="-5400000">
              <a:off x="4087" y="2666"/>
              <a:ext cx="53" cy="66"/>
            </a:xfrm>
            <a:custGeom>
              <a:avLst/>
              <a:gdLst>
                <a:gd name="T0" fmla="*/ 0 w 175"/>
                <a:gd name="T1" fmla="*/ 0 h 170"/>
                <a:gd name="T2" fmla="*/ 0 w 175"/>
                <a:gd name="T3" fmla="*/ 0 h 170"/>
                <a:gd name="T4" fmla="*/ 0 w 175"/>
                <a:gd name="T5" fmla="*/ 0 h 170"/>
                <a:gd name="T6" fmla="*/ 0 w 175"/>
                <a:gd name="T7" fmla="*/ 0 h 170"/>
                <a:gd name="T8" fmla="*/ 0 w 175"/>
                <a:gd name="T9" fmla="*/ 0 h 170"/>
                <a:gd name="T10" fmla="*/ 0 w 175"/>
                <a:gd name="T11" fmla="*/ 0 h 170"/>
                <a:gd name="T12" fmla="*/ 0 w 175"/>
                <a:gd name="T13" fmla="*/ 0 h 170"/>
                <a:gd name="T14" fmla="*/ 0 w 175"/>
                <a:gd name="T15" fmla="*/ 0 h 170"/>
                <a:gd name="T16" fmla="*/ 0 w 175"/>
                <a:gd name="T17" fmla="*/ 0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170"/>
                <a:gd name="T29" fmla="*/ 175 w 175"/>
                <a:gd name="T30" fmla="*/ 170 h 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170">
                  <a:moveTo>
                    <a:pt x="116" y="0"/>
                  </a:moveTo>
                  <a:lnTo>
                    <a:pt x="0" y="42"/>
                  </a:lnTo>
                  <a:lnTo>
                    <a:pt x="0" y="149"/>
                  </a:lnTo>
                  <a:lnTo>
                    <a:pt x="129" y="170"/>
                  </a:lnTo>
                  <a:lnTo>
                    <a:pt x="175" y="90"/>
                  </a:lnTo>
                  <a:lnTo>
                    <a:pt x="172" y="33"/>
                  </a:lnTo>
                  <a:lnTo>
                    <a:pt x="116" y="0"/>
                  </a:lnTo>
                  <a:close/>
                </a:path>
              </a:pathLst>
            </a:custGeom>
            <a:solidFill>
              <a:srgbClr val="CCFFCC">
                <a:alpha val="81960"/>
              </a:srgbClr>
            </a:solidFill>
            <a:ln w="9525">
              <a:noFill/>
              <a:round/>
              <a:headEnd/>
              <a:tailEnd/>
            </a:ln>
          </p:spPr>
          <p:txBody>
            <a:bodyPr vert="eaVert"/>
            <a:lstStyle/>
            <a:p>
              <a:pPr>
                <a:defRPr/>
              </a:pPr>
              <a:endParaRPr lang="en-US">
                <a:latin typeface="Comic Sans MS" pitchFamily="66" charset="0"/>
              </a:endParaRPr>
            </a:p>
          </p:txBody>
        </p:sp>
      </p:grpSp>
      <p:pic>
        <p:nvPicPr>
          <p:cNvPr id="44" name="Picture 61" descr="120px-Crystal_Clear_app_kblackbox">
            <a:hlinkClick r:id="rId3" tooltip="Crystal Clear app kblackbox.png"/>
          </p:cNvPr>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642910" y="1354127"/>
            <a:ext cx="574675" cy="574675"/>
          </a:xfrm>
          <a:prstGeom prst="rect">
            <a:avLst/>
          </a:prstGeom>
          <a:noFill/>
          <a:ln w="9525">
            <a:noFill/>
            <a:miter lim="800000"/>
            <a:headEnd/>
            <a:tailEnd/>
          </a:ln>
        </p:spPr>
      </p:pic>
      <p:sp>
        <p:nvSpPr>
          <p:cNvPr id="45"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9"/>
          <p:cNvSpPr>
            <a:spLocks noChangeArrowheads="1"/>
          </p:cNvSpPr>
          <p:nvPr/>
        </p:nvSpPr>
        <p:spPr bwMode="auto">
          <a:xfrm>
            <a:off x="1000100" y="2279663"/>
            <a:ext cx="7127875" cy="3363915"/>
          </a:xfrm>
          <a:prstGeom prst="rect">
            <a:avLst/>
          </a:prstGeom>
          <a:noFill/>
          <a:ln w="9525" algn="ctr">
            <a:noFill/>
            <a:miter lim="800000"/>
            <a:headEnd/>
            <a:tailEnd/>
          </a:ln>
        </p:spPr>
        <p:txBody>
          <a:bodyPr/>
          <a:lstStyle/>
          <a:p>
            <a:pPr marL="342900" indent="-342900" eaLnBrk="0" hangingPunct="0">
              <a:spcBef>
                <a:spcPct val="20000"/>
              </a:spcBef>
              <a:buClr>
                <a:schemeClr val="tx1"/>
              </a:buClr>
              <a:buFontTx/>
              <a:buChar char="•"/>
              <a:defRPr/>
            </a:pPr>
            <a:r>
              <a:rPr lang="es-MX" sz="2000" dirty="0">
                <a:latin typeface="Comic Sans MS" pitchFamily="66" charset="0"/>
              </a:rPr>
              <a:t>Los datos tienen alguna restricción de acceso o de uso</a:t>
            </a:r>
            <a:r>
              <a:rPr lang="es-CO" sz="2000" dirty="0">
                <a:latin typeface="Comic Sans MS" pitchFamily="66" charset="0"/>
              </a:rPr>
              <a:t>?</a:t>
            </a:r>
          </a:p>
          <a:p>
            <a:pPr marL="342900" indent="-342900" eaLnBrk="0" hangingPunct="0">
              <a:spcBef>
                <a:spcPct val="20000"/>
              </a:spcBef>
              <a:buClr>
                <a:schemeClr val="tx1"/>
              </a:buClr>
              <a:buFontTx/>
              <a:buChar char="•"/>
              <a:defRPr/>
            </a:pPr>
            <a:r>
              <a:rPr lang="es-CO" sz="2000" dirty="0">
                <a:latin typeface="Comic Sans MS" pitchFamily="66" charset="0"/>
              </a:rPr>
              <a:t>A quién puedo pedir una copia del dato?</a:t>
            </a:r>
          </a:p>
          <a:p>
            <a:pPr marL="342900" indent="-342900" eaLnBrk="0" hangingPunct="0">
              <a:spcBef>
                <a:spcPct val="20000"/>
              </a:spcBef>
              <a:buClr>
                <a:schemeClr val="tx1"/>
              </a:buClr>
              <a:buFontTx/>
              <a:buChar char="•"/>
              <a:defRPr/>
            </a:pPr>
            <a:r>
              <a:rPr lang="es-CO" sz="2000" dirty="0">
                <a:latin typeface="Comic Sans MS" pitchFamily="66" charset="0"/>
              </a:rPr>
              <a:t>En cuales formatos están disponibles? </a:t>
            </a:r>
          </a:p>
          <a:p>
            <a:pPr marL="342900" indent="-342900" eaLnBrk="0" hangingPunct="0">
              <a:spcBef>
                <a:spcPct val="20000"/>
              </a:spcBef>
              <a:buClr>
                <a:schemeClr val="tx1"/>
              </a:buClr>
              <a:buFontTx/>
              <a:buChar char="•"/>
              <a:defRPr/>
            </a:pPr>
            <a:r>
              <a:rPr lang="es-CO" sz="2000" dirty="0">
                <a:latin typeface="Comic Sans MS" pitchFamily="66" charset="0"/>
              </a:rPr>
              <a:t>Está disponible en línea?</a:t>
            </a:r>
          </a:p>
          <a:p>
            <a:pPr marL="342900" indent="-342900" eaLnBrk="0" hangingPunct="0">
              <a:spcBef>
                <a:spcPct val="20000"/>
              </a:spcBef>
              <a:buClr>
                <a:schemeClr val="tx1"/>
              </a:buClr>
              <a:buFontTx/>
              <a:buChar char="•"/>
              <a:defRPr/>
            </a:pPr>
            <a:r>
              <a:rPr lang="es-ES_tradnl" sz="2000" dirty="0">
                <a:latin typeface="Comic Sans MS" pitchFamily="66" charset="0"/>
              </a:rPr>
              <a:t>Cuál es el precio</a:t>
            </a:r>
            <a:r>
              <a:rPr lang="es-CO" sz="2000" dirty="0">
                <a:latin typeface="Comic Sans MS" pitchFamily="66" charset="0"/>
              </a:rPr>
              <a:t>?</a:t>
            </a:r>
          </a:p>
          <a:p>
            <a:pPr marL="342900" indent="-342900" eaLnBrk="0" hangingPunct="0">
              <a:spcBef>
                <a:spcPct val="20000"/>
              </a:spcBef>
              <a:buClr>
                <a:schemeClr val="tx1"/>
              </a:buClr>
              <a:buFontTx/>
              <a:buChar char="•"/>
              <a:defRPr/>
            </a:pPr>
            <a:r>
              <a:rPr lang="es-CO" sz="2000" dirty="0">
                <a:latin typeface="Comic Sans MS" pitchFamily="66" charset="0"/>
              </a:rPr>
              <a:t>Se usaron códigos? Qué significan?</a:t>
            </a:r>
          </a:p>
          <a:p>
            <a:pPr marL="342900" indent="-342900" eaLnBrk="0" hangingPunct="0">
              <a:spcBef>
                <a:spcPct val="20000"/>
              </a:spcBef>
              <a:buClr>
                <a:schemeClr val="tx1"/>
              </a:buClr>
              <a:buFontTx/>
              <a:buChar char="•"/>
              <a:defRPr/>
            </a:pPr>
            <a:r>
              <a:rPr lang="es-CO" sz="2000" dirty="0">
                <a:latin typeface="Comic Sans MS" pitchFamily="66" charset="0"/>
              </a:rPr>
              <a:t>Cómo están referenciados los datos al mundo real?</a:t>
            </a:r>
          </a:p>
          <a:p>
            <a:pPr marL="342900" indent="-342900" eaLnBrk="0" hangingPunct="0">
              <a:spcBef>
                <a:spcPct val="20000"/>
              </a:spcBef>
              <a:buClr>
                <a:schemeClr val="tx1"/>
              </a:buClr>
              <a:buFontTx/>
              <a:buChar char="•"/>
              <a:defRPr/>
            </a:pPr>
            <a:r>
              <a:rPr lang="es-CO" sz="2000" dirty="0">
                <a:latin typeface="Comic Sans MS" pitchFamily="66" charset="0"/>
              </a:rPr>
              <a:t>Cómo están organizados (modelo de los datos, topología)?</a:t>
            </a:r>
            <a:endParaRPr lang="es-ES" sz="2000" dirty="0">
              <a:latin typeface="Comic Sans MS" pitchFamily="66" charset="0"/>
            </a:endParaRPr>
          </a:p>
        </p:txBody>
      </p:sp>
      <p:grpSp>
        <p:nvGrpSpPr>
          <p:cNvPr id="4" name="Group 10"/>
          <p:cNvGrpSpPr>
            <a:grpSpLocks/>
          </p:cNvGrpSpPr>
          <p:nvPr/>
        </p:nvGrpSpPr>
        <p:grpSpPr bwMode="auto">
          <a:xfrm>
            <a:off x="4140200" y="2616200"/>
            <a:ext cx="4468813" cy="2813050"/>
            <a:chOff x="2608" y="1431"/>
            <a:chExt cx="2815" cy="1772"/>
          </a:xfrm>
        </p:grpSpPr>
        <p:grpSp>
          <p:nvGrpSpPr>
            <p:cNvPr id="5" name="Group 11"/>
            <p:cNvGrpSpPr>
              <a:grpSpLocks/>
            </p:cNvGrpSpPr>
            <p:nvPr/>
          </p:nvGrpSpPr>
          <p:grpSpPr bwMode="auto">
            <a:xfrm>
              <a:off x="4474" y="1431"/>
              <a:ext cx="949" cy="757"/>
              <a:chOff x="4474" y="1431"/>
              <a:chExt cx="949" cy="757"/>
            </a:xfrm>
          </p:grpSpPr>
          <p:sp>
            <p:nvSpPr>
              <p:cNvPr id="20" name="Freeform 7"/>
              <p:cNvSpPr>
                <a:spLocks/>
              </p:cNvSpPr>
              <p:nvPr/>
            </p:nvSpPr>
            <p:spPr bwMode="auto">
              <a:xfrm rot="-5400000">
                <a:off x="4553" y="1872"/>
                <a:ext cx="224" cy="317"/>
              </a:xfrm>
              <a:custGeom>
                <a:avLst/>
                <a:gdLst>
                  <a:gd name="T0" fmla="*/ 0 w 730"/>
                  <a:gd name="T1" fmla="*/ 0 h 842"/>
                  <a:gd name="T2" fmla="*/ 0 w 730"/>
                  <a:gd name="T3" fmla="*/ 0 h 842"/>
                  <a:gd name="T4" fmla="*/ 0 w 730"/>
                  <a:gd name="T5" fmla="*/ 0 h 842"/>
                  <a:gd name="T6" fmla="*/ 0 w 730"/>
                  <a:gd name="T7" fmla="*/ 0 h 842"/>
                  <a:gd name="T8" fmla="*/ 0 w 730"/>
                  <a:gd name="T9" fmla="*/ 0 h 842"/>
                  <a:gd name="T10" fmla="*/ 0 w 730"/>
                  <a:gd name="T11" fmla="*/ 0 h 842"/>
                  <a:gd name="T12" fmla="*/ 0 w 730"/>
                  <a:gd name="T13" fmla="*/ 0 h 842"/>
                  <a:gd name="T14" fmla="*/ 0 w 730"/>
                  <a:gd name="T15" fmla="*/ 0 h 842"/>
                  <a:gd name="T16" fmla="*/ 0 w 730"/>
                  <a:gd name="T17" fmla="*/ 0 h 842"/>
                  <a:gd name="T18" fmla="*/ 0 w 730"/>
                  <a:gd name="T19" fmla="*/ 0 h 842"/>
                  <a:gd name="T20" fmla="*/ 0 w 730"/>
                  <a:gd name="T21" fmla="*/ 0 h 842"/>
                  <a:gd name="T22" fmla="*/ 0 w 730"/>
                  <a:gd name="T23" fmla="*/ 0 h 842"/>
                  <a:gd name="T24" fmla="*/ 0 w 730"/>
                  <a:gd name="T25" fmla="*/ 0 h 842"/>
                  <a:gd name="T26" fmla="*/ 0 w 730"/>
                  <a:gd name="T27" fmla="*/ 0 h 842"/>
                  <a:gd name="T28" fmla="*/ 0 w 730"/>
                  <a:gd name="T29" fmla="*/ 0 h 842"/>
                  <a:gd name="T30" fmla="*/ 0 w 730"/>
                  <a:gd name="T31" fmla="*/ 0 h 842"/>
                  <a:gd name="T32" fmla="*/ 0 w 730"/>
                  <a:gd name="T33" fmla="*/ 0 h 842"/>
                  <a:gd name="T34" fmla="*/ 0 w 730"/>
                  <a:gd name="T35" fmla="*/ 0 h 8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30"/>
                  <a:gd name="T55" fmla="*/ 0 h 842"/>
                  <a:gd name="T56" fmla="*/ 730 w 730"/>
                  <a:gd name="T57" fmla="*/ 842 h 8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30" h="842">
                    <a:moveTo>
                      <a:pt x="397" y="29"/>
                    </a:moveTo>
                    <a:lnTo>
                      <a:pt x="261" y="0"/>
                    </a:lnTo>
                    <a:lnTo>
                      <a:pt x="104" y="124"/>
                    </a:lnTo>
                    <a:lnTo>
                      <a:pt x="0" y="302"/>
                    </a:lnTo>
                    <a:lnTo>
                      <a:pt x="32" y="521"/>
                    </a:lnTo>
                    <a:lnTo>
                      <a:pt x="150" y="500"/>
                    </a:lnTo>
                    <a:lnTo>
                      <a:pt x="174" y="283"/>
                    </a:lnTo>
                    <a:lnTo>
                      <a:pt x="372" y="159"/>
                    </a:lnTo>
                    <a:lnTo>
                      <a:pt x="462" y="254"/>
                    </a:lnTo>
                    <a:lnTo>
                      <a:pt x="377" y="401"/>
                    </a:lnTo>
                    <a:lnTo>
                      <a:pt x="382" y="608"/>
                    </a:lnTo>
                    <a:lnTo>
                      <a:pt x="606" y="842"/>
                    </a:lnTo>
                    <a:lnTo>
                      <a:pt x="730" y="720"/>
                    </a:lnTo>
                    <a:lnTo>
                      <a:pt x="484" y="505"/>
                    </a:lnTo>
                    <a:lnTo>
                      <a:pt x="527" y="184"/>
                    </a:lnTo>
                    <a:lnTo>
                      <a:pt x="397" y="29"/>
                    </a:lnTo>
                    <a:close/>
                  </a:path>
                </a:pathLst>
              </a:custGeom>
              <a:solidFill>
                <a:srgbClr val="FF6600">
                  <a:alpha val="50980"/>
                </a:srgbClr>
              </a:solidFill>
              <a:ln w="9525">
                <a:noFill/>
                <a:round/>
                <a:headEnd/>
                <a:tailEnd/>
              </a:ln>
            </p:spPr>
            <p:txBody>
              <a:bodyPr vert="eaVert"/>
              <a:lstStyle/>
              <a:p>
                <a:endParaRPr lang="es-ES"/>
              </a:p>
            </p:txBody>
          </p:sp>
          <p:sp>
            <p:nvSpPr>
              <p:cNvPr id="21" name="Freeform 8"/>
              <p:cNvSpPr>
                <a:spLocks/>
              </p:cNvSpPr>
              <p:nvPr/>
            </p:nvSpPr>
            <p:spPr bwMode="auto">
              <a:xfrm rot="-5400000">
                <a:off x="5186" y="1874"/>
                <a:ext cx="181" cy="199"/>
              </a:xfrm>
              <a:custGeom>
                <a:avLst/>
                <a:gdLst>
                  <a:gd name="T0" fmla="*/ 0 w 589"/>
                  <a:gd name="T1" fmla="*/ 0 h 528"/>
                  <a:gd name="T2" fmla="*/ 0 w 589"/>
                  <a:gd name="T3" fmla="*/ 0 h 528"/>
                  <a:gd name="T4" fmla="*/ 0 w 589"/>
                  <a:gd name="T5" fmla="*/ 0 h 528"/>
                  <a:gd name="T6" fmla="*/ 0 w 589"/>
                  <a:gd name="T7" fmla="*/ 0 h 528"/>
                  <a:gd name="T8" fmla="*/ 0 w 589"/>
                  <a:gd name="T9" fmla="*/ 0 h 528"/>
                  <a:gd name="T10" fmla="*/ 0 w 589"/>
                  <a:gd name="T11" fmla="*/ 0 h 528"/>
                  <a:gd name="T12" fmla="*/ 0 w 589"/>
                  <a:gd name="T13" fmla="*/ 0 h 528"/>
                  <a:gd name="T14" fmla="*/ 0 w 589"/>
                  <a:gd name="T15" fmla="*/ 0 h 528"/>
                  <a:gd name="T16" fmla="*/ 0 w 589"/>
                  <a:gd name="T17" fmla="*/ 0 h 528"/>
                  <a:gd name="T18" fmla="*/ 0 w 589"/>
                  <a:gd name="T19" fmla="*/ 0 h 528"/>
                  <a:gd name="T20" fmla="*/ 0 w 589"/>
                  <a:gd name="T21" fmla="*/ 0 h 528"/>
                  <a:gd name="T22" fmla="*/ 0 w 589"/>
                  <a:gd name="T23" fmla="*/ 0 h 528"/>
                  <a:gd name="T24" fmla="*/ 0 w 589"/>
                  <a:gd name="T25" fmla="*/ 0 h 528"/>
                  <a:gd name="T26" fmla="*/ 0 w 589"/>
                  <a:gd name="T27" fmla="*/ 0 h 528"/>
                  <a:gd name="T28" fmla="*/ 0 w 589"/>
                  <a:gd name="T29" fmla="*/ 0 h 528"/>
                  <a:gd name="T30" fmla="*/ 0 w 589"/>
                  <a:gd name="T31" fmla="*/ 0 h 528"/>
                  <a:gd name="T32" fmla="*/ 0 w 589"/>
                  <a:gd name="T33" fmla="*/ 0 h 528"/>
                  <a:gd name="T34" fmla="*/ 0 w 589"/>
                  <a:gd name="T35" fmla="*/ 0 h 5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9"/>
                  <a:gd name="T55" fmla="*/ 0 h 528"/>
                  <a:gd name="T56" fmla="*/ 589 w 589"/>
                  <a:gd name="T57" fmla="*/ 528 h 5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9" h="528">
                    <a:moveTo>
                      <a:pt x="228" y="0"/>
                    </a:moveTo>
                    <a:lnTo>
                      <a:pt x="127" y="2"/>
                    </a:lnTo>
                    <a:lnTo>
                      <a:pt x="43" y="119"/>
                    </a:lnTo>
                    <a:lnTo>
                      <a:pt x="0" y="264"/>
                    </a:lnTo>
                    <a:lnTo>
                      <a:pt x="60" y="412"/>
                    </a:lnTo>
                    <a:lnTo>
                      <a:pt x="144" y="374"/>
                    </a:lnTo>
                    <a:lnTo>
                      <a:pt x="116" y="218"/>
                    </a:lnTo>
                    <a:lnTo>
                      <a:pt x="229" y="95"/>
                    </a:lnTo>
                    <a:lnTo>
                      <a:pt x="318" y="143"/>
                    </a:lnTo>
                    <a:lnTo>
                      <a:pt x="281" y="267"/>
                    </a:lnTo>
                    <a:lnTo>
                      <a:pt x="325" y="407"/>
                    </a:lnTo>
                    <a:lnTo>
                      <a:pt x="529" y="528"/>
                    </a:lnTo>
                    <a:lnTo>
                      <a:pt x="589" y="421"/>
                    </a:lnTo>
                    <a:lnTo>
                      <a:pt x="378" y="318"/>
                    </a:lnTo>
                    <a:lnTo>
                      <a:pt x="350" y="83"/>
                    </a:lnTo>
                    <a:lnTo>
                      <a:pt x="228" y="0"/>
                    </a:lnTo>
                    <a:close/>
                  </a:path>
                </a:pathLst>
              </a:custGeom>
              <a:solidFill>
                <a:srgbClr val="CCCCFF">
                  <a:alpha val="50980"/>
                </a:srgbClr>
              </a:solidFill>
              <a:ln w="9525">
                <a:noFill/>
                <a:round/>
                <a:headEnd/>
                <a:tailEnd/>
              </a:ln>
            </p:spPr>
            <p:txBody>
              <a:bodyPr vert="eaVert"/>
              <a:lstStyle/>
              <a:p>
                <a:endParaRPr lang="es-ES"/>
              </a:p>
            </p:txBody>
          </p:sp>
          <p:sp>
            <p:nvSpPr>
              <p:cNvPr id="22" name="Freeform 9"/>
              <p:cNvSpPr>
                <a:spLocks/>
              </p:cNvSpPr>
              <p:nvPr/>
            </p:nvSpPr>
            <p:spPr bwMode="auto">
              <a:xfrm rot="-5400000">
                <a:off x="4846" y="1878"/>
                <a:ext cx="75" cy="86"/>
              </a:xfrm>
              <a:custGeom>
                <a:avLst/>
                <a:gdLst>
                  <a:gd name="T0" fmla="*/ 0 w 244"/>
                  <a:gd name="T1" fmla="*/ 0 h 231"/>
                  <a:gd name="T2" fmla="*/ 0 w 244"/>
                  <a:gd name="T3" fmla="*/ 0 h 231"/>
                  <a:gd name="T4" fmla="*/ 0 w 244"/>
                  <a:gd name="T5" fmla="*/ 0 h 231"/>
                  <a:gd name="T6" fmla="*/ 0 w 244"/>
                  <a:gd name="T7" fmla="*/ 0 h 231"/>
                  <a:gd name="T8" fmla="*/ 0 w 244"/>
                  <a:gd name="T9" fmla="*/ 0 h 231"/>
                  <a:gd name="T10" fmla="*/ 0 w 244"/>
                  <a:gd name="T11" fmla="*/ 0 h 231"/>
                  <a:gd name="T12" fmla="*/ 0 w 244"/>
                  <a:gd name="T13" fmla="*/ 0 h 231"/>
                  <a:gd name="T14" fmla="*/ 0 w 244"/>
                  <a:gd name="T15" fmla="*/ 0 h 231"/>
                  <a:gd name="T16" fmla="*/ 0 60000 65536"/>
                  <a:gd name="T17" fmla="*/ 0 60000 65536"/>
                  <a:gd name="T18" fmla="*/ 0 60000 65536"/>
                  <a:gd name="T19" fmla="*/ 0 60000 65536"/>
                  <a:gd name="T20" fmla="*/ 0 60000 65536"/>
                  <a:gd name="T21" fmla="*/ 0 60000 65536"/>
                  <a:gd name="T22" fmla="*/ 0 60000 65536"/>
                  <a:gd name="T23" fmla="*/ 0 60000 65536"/>
                  <a:gd name="T24" fmla="*/ 0 w 244"/>
                  <a:gd name="T25" fmla="*/ 0 h 231"/>
                  <a:gd name="T26" fmla="*/ 244 w 244"/>
                  <a:gd name="T27" fmla="*/ 231 h 2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4" h="231">
                    <a:moveTo>
                      <a:pt x="162" y="0"/>
                    </a:moveTo>
                    <a:lnTo>
                      <a:pt x="0" y="35"/>
                    </a:lnTo>
                    <a:lnTo>
                      <a:pt x="27" y="204"/>
                    </a:lnTo>
                    <a:lnTo>
                      <a:pt x="162" y="231"/>
                    </a:lnTo>
                    <a:lnTo>
                      <a:pt x="244" y="105"/>
                    </a:lnTo>
                    <a:lnTo>
                      <a:pt x="162" y="0"/>
                    </a:lnTo>
                    <a:close/>
                  </a:path>
                </a:pathLst>
              </a:custGeom>
              <a:solidFill>
                <a:srgbClr val="FF6600">
                  <a:alpha val="50980"/>
                </a:srgbClr>
              </a:solidFill>
              <a:ln w="9525">
                <a:noFill/>
                <a:round/>
                <a:headEnd/>
                <a:tailEnd/>
              </a:ln>
            </p:spPr>
            <p:txBody>
              <a:bodyPr vert="eaVert"/>
              <a:lstStyle/>
              <a:p>
                <a:endParaRPr lang="es-ES"/>
              </a:p>
            </p:txBody>
          </p:sp>
          <p:sp>
            <p:nvSpPr>
              <p:cNvPr id="23" name="Freeform 10"/>
              <p:cNvSpPr>
                <a:spLocks/>
              </p:cNvSpPr>
              <p:nvPr/>
            </p:nvSpPr>
            <p:spPr bwMode="auto">
              <a:xfrm rot="-5400000">
                <a:off x="5362" y="1825"/>
                <a:ext cx="57" cy="65"/>
              </a:xfrm>
              <a:custGeom>
                <a:avLst/>
                <a:gdLst>
                  <a:gd name="T0" fmla="*/ 0 w 186"/>
                  <a:gd name="T1" fmla="*/ 0 h 174"/>
                  <a:gd name="T2" fmla="*/ 0 w 186"/>
                  <a:gd name="T3" fmla="*/ 0 h 174"/>
                  <a:gd name="T4" fmla="*/ 0 w 186"/>
                  <a:gd name="T5" fmla="*/ 0 h 174"/>
                  <a:gd name="T6" fmla="*/ 0 w 186"/>
                  <a:gd name="T7" fmla="*/ 0 h 174"/>
                  <a:gd name="T8" fmla="*/ 0 w 186"/>
                  <a:gd name="T9" fmla="*/ 0 h 174"/>
                  <a:gd name="T10" fmla="*/ 0 w 186"/>
                  <a:gd name="T11" fmla="*/ 0 h 174"/>
                  <a:gd name="T12" fmla="*/ 0 w 186"/>
                  <a:gd name="T13" fmla="*/ 0 h 174"/>
                  <a:gd name="T14" fmla="*/ 0 w 186"/>
                  <a:gd name="T15" fmla="*/ 0 h 174"/>
                  <a:gd name="T16" fmla="*/ 0 60000 65536"/>
                  <a:gd name="T17" fmla="*/ 0 60000 65536"/>
                  <a:gd name="T18" fmla="*/ 0 60000 65536"/>
                  <a:gd name="T19" fmla="*/ 0 60000 65536"/>
                  <a:gd name="T20" fmla="*/ 0 60000 65536"/>
                  <a:gd name="T21" fmla="*/ 0 60000 65536"/>
                  <a:gd name="T22" fmla="*/ 0 60000 65536"/>
                  <a:gd name="T23" fmla="*/ 0 60000 65536"/>
                  <a:gd name="T24" fmla="*/ 0 w 186"/>
                  <a:gd name="T25" fmla="*/ 0 h 174"/>
                  <a:gd name="T26" fmla="*/ 186 w 186"/>
                  <a:gd name="T27" fmla="*/ 174 h 1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6" h="174">
                    <a:moveTo>
                      <a:pt x="104" y="0"/>
                    </a:moveTo>
                    <a:lnTo>
                      <a:pt x="0" y="58"/>
                    </a:lnTo>
                    <a:lnTo>
                      <a:pt x="45" y="174"/>
                    </a:lnTo>
                    <a:lnTo>
                      <a:pt x="147" y="167"/>
                    </a:lnTo>
                    <a:lnTo>
                      <a:pt x="186" y="68"/>
                    </a:lnTo>
                    <a:lnTo>
                      <a:pt x="104" y="0"/>
                    </a:lnTo>
                    <a:close/>
                  </a:path>
                </a:pathLst>
              </a:custGeom>
              <a:solidFill>
                <a:srgbClr val="CCCCFF">
                  <a:alpha val="50980"/>
                </a:srgbClr>
              </a:solidFill>
              <a:ln w="9525">
                <a:noFill/>
                <a:round/>
                <a:headEnd/>
                <a:tailEnd/>
              </a:ln>
            </p:spPr>
            <p:txBody>
              <a:bodyPr vert="eaVert"/>
              <a:lstStyle/>
              <a:p>
                <a:endParaRPr lang="es-ES"/>
              </a:p>
            </p:txBody>
          </p:sp>
          <p:sp>
            <p:nvSpPr>
              <p:cNvPr id="24" name="Freeform 11"/>
              <p:cNvSpPr>
                <a:spLocks/>
              </p:cNvSpPr>
              <p:nvPr/>
            </p:nvSpPr>
            <p:spPr bwMode="auto">
              <a:xfrm rot="-5400000">
                <a:off x="4702" y="1549"/>
                <a:ext cx="266" cy="453"/>
              </a:xfrm>
              <a:custGeom>
                <a:avLst/>
                <a:gdLst>
                  <a:gd name="T0" fmla="*/ 0 w 865"/>
                  <a:gd name="T1" fmla="*/ 0 h 1202"/>
                  <a:gd name="T2" fmla="*/ 0 w 865"/>
                  <a:gd name="T3" fmla="*/ 0 h 1202"/>
                  <a:gd name="T4" fmla="*/ 0 w 865"/>
                  <a:gd name="T5" fmla="*/ 0 h 1202"/>
                  <a:gd name="T6" fmla="*/ 0 w 865"/>
                  <a:gd name="T7" fmla="*/ 0 h 1202"/>
                  <a:gd name="T8" fmla="*/ 0 w 865"/>
                  <a:gd name="T9" fmla="*/ 0 h 1202"/>
                  <a:gd name="T10" fmla="*/ 0 w 865"/>
                  <a:gd name="T11" fmla="*/ 0 h 1202"/>
                  <a:gd name="T12" fmla="*/ 0 w 865"/>
                  <a:gd name="T13" fmla="*/ 0 h 1202"/>
                  <a:gd name="T14" fmla="*/ 0 w 865"/>
                  <a:gd name="T15" fmla="*/ 0 h 1202"/>
                  <a:gd name="T16" fmla="*/ 0 w 865"/>
                  <a:gd name="T17" fmla="*/ 0 h 1202"/>
                  <a:gd name="T18" fmla="*/ 0 w 865"/>
                  <a:gd name="T19" fmla="*/ 0 h 1202"/>
                  <a:gd name="T20" fmla="*/ 0 w 865"/>
                  <a:gd name="T21" fmla="*/ 0 h 1202"/>
                  <a:gd name="T22" fmla="*/ 0 w 865"/>
                  <a:gd name="T23" fmla="*/ 0 h 1202"/>
                  <a:gd name="T24" fmla="*/ 0 w 865"/>
                  <a:gd name="T25" fmla="*/ 0 h 1202"/>
                  <a:gd name="T26" fmla="*/ 0 w 865"/>
                  <a:gd name="T27" fmla="*/ 0 h 1202"/>
                  <a:gd name="T28" fmla="*/ 0 w 865"/>
                  <a:gd name="T29" fmla="*/ 0 h 1202"/>
                  <a:gd name="T30" fmla="*/ 0 w 865"/>
                  <a:gd name="T31" fmla="*/ 0 h 1202"/>
                  <a:gd name="T32" fmla="*/ 0 w 865"/>
                  <a:gd name="T33" fmla="*/ 0 h 12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5"/>
                  <a:gd name="T52" fmla="*/ 0 h 1202"/>
                  <a:gd name="T53" fmla="*/ 865 w 865"/>
                  <a:gd name="T54" fmla="*/ 1202 h 12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5" h="1202">
                    <a:moveTo>
                      <a:pt x="48" y="301"/>
                    </a:moveTo>
                    <a:lnTo>
                      <a:pt x="302" y="369"/>
                    </a:lnTo>
                    <a:lnTo>
                      <a:pt x="340" y="164"/>
                    </a:lnTo>
                    <a:lnTo>
                      <a:pt x="593" y="176"/>
                    </a:lnTo>
                    <a:lnTo>
                      <a:pt x="691" y="443"/>
                    </a:lnTo>
                    <a:lnTo>
                      <a:pt x="539" y="560"/>
                    </a:lnTo>
                    <a:lnTo>
                      <a:pt x="308" y="671"/>
                    </a:lnTo>
                    <a:lnTo>
                      <a:pt x="0" y="1091"/>
                    </a:lnTo>
                    <a:lnTo>
                      <a:pt x="302" y="1202"/>
                    </a:lnTo>
                    <a:lnTo>
                      <a:pt x="450" y="794"/>
                    </a:lnTo>
                    <a:lnTo>
                      <a:pt x="758" y="657"/>
                    </a:lnTo>
                    <a:lnTo>
                      <a:pt x="865" y="273"/>
                    </a:lnTo>
                    <a:lnTo>
                      <a:pt x="526" y="0"/>
                    </a:lnTo>
                    <a:lnTo>
                      <a:pt x="176" y="97"/>
                    </a:lnTo>
                    <a:lnTo>
                      <a:pt x="48" y="301"/>
                    </a:lnTo>
                    <a:close/>
                  </a:path>
                </a:pathLst>
              </a:custGeom>
              <a:solidFill>
                <a:srgbClr val="FF6600">
                  <a:alpha val="50980"/>
                </a:srgbClr>
              </a:solidFill>
              <a:ln w="9525">
                <a:noFill/>
                <a:round/>
                <a:headEnd/>
                <a:tailEnd/>
              </a:ln>
            </p:spPr>
            <p:txBody>
              <a:bodyPr vert="eaVert"/>
              <a:lstStyle/>
              <a:p>
                <a:endParaRPr lang="es-ES"/>
              </a:p>
            </p:txBody>
          </p:sp>
          <p:sp>
            <p:nvSpPr>
              <p:cNvPr id="25" name="Freeform 12"/>
              <p:cNvSpPr>
                <a:spLocks/>
              </p:cNvSpPr>
              <p:nvPr/>
            </p:nvSpPr>
            <p:spPr bwMode="auto">
              <a:xfrm rot="-5400000">
                <a:off x="5090" y="1842"/>
                <a:ext cx="108" cy="115"/>
              </a:xfrm>
              <a:custGeom>
                <a:avLst/>
                <a:gdLst>
                  <a:gd name="T0" fmla="*/ 0 w 353"/>
                  <a:gd name="T1" fmla="*/ 0 h 305"/>
                  <a:gd name="T2" fmla="*/ 0 w 353"/>
                  <a:gd name="T3" fmla="*/ 0 h 305"/>
                  <a:gd name="T4" fmla="*/ 0 w 353"/>
                  <a:gd name="T5" fmla="*/ 0 h 305"/>
                  <a:gd name="T6" fmla="*/ 0 w 353"/>
                  <a:gd name="T7" fmla="*/ 0 h 305"/>
                  <a:gd name="T8" fmla="*/ 0 w 353"/>
                  <a:gd name="T9" fmla="*/ 0 h 305"/>
                  <a:gd name="T10" fmla="*/ 0 w 353"/>
                  <a:gd name="T11" fmla="*/ 0 h 305"/>
                  <a:gd name="T12" fmla="*/ 0 w 353"/>
                  <a:gd name="T13" fmla="*/ 0 h 305"/>
                  <a:gd name="T14" fmla="*/ 0 w 353"/>
                  <a:gd name="T15" fmla="*/ 0 h 305"/>
                  <a:gd name="T16" fmla="*/ 0 w 353"/>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3"/>
                  <a:gd name="T28" fmla="*/ 0 h 305"/>
                  <a:gd name="T29" fmla="*/ 353 w 353"/>
                  <a:gd name="T30" fmla="*/ 305 h 3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3" h="305">
                    <a:moveTo>
                      <a:pt x="191" y="0"/>
                    </a:moveTo>
                    <a:lnTo>
                      <a:pt x="0" y="63"/>
                    </a:lnTo>
                    <a:lnTo>
                      <a:pt x="22" y="237"/>
                    </a:lnTo>
                    <a:lnTo>
                      <a:pt x="237" y="305"/>
                    </a:lnTo>
                    <a:lnTo>
                      <a:pt x="353" y="184"/>
                    </a:lnTo>
                    <a:lnTo>
                      <a:pt x="305" y="32"/>
                    </a:lnTo>
                    <a:lnTo>
                      <a:pt x="191" y="0"/>
                    </a:lnTo>
                    <a:close/>
                  </a:path>
                </a:pathLst>
              </a:custGeom>
              <a:solidFill>
                <a:srgbClr val="FF6600">
                  <a:alpha val="50980"/>
                </a:srgbClr>
              </a:solidFill>
              <a:ln w="9525">
                <a:noFill/>
                <a:round/>
                <a:headEnd/>
                <a:tailEnd/>
              </a:ln>
            </p:spPr>
            <p:txBody>
              <a:bodyPr vert="eaVert"/>
              <a:lstStyle/>
              <a:p>
                <a:endParaRPr lang="es-ES"/>
              </a:p>
            </p:txBody>
          </p:sp>
          <p:sp>
            <p:nvSpPr>
              <p:cNvPr id="26" name="Freeform 13"/>
              <p:cNvSpPr>
                <a:spLocks/>
              </p:cNvSpPr>
              <p:nvPr/>
            </p:nvSpPr>
            <p:spPr bwMode="auto">
              <a:xfrm rot="-5400000">
                <a:off x="4498" y="1564"/>
                <a:ext cx="101" cy="149"/>
              </a:xfrm>
              <a:custGeom>
                <a:avLst/>
                <a:gdLst>
                  <a:gd name="T0" fmla="*/ 0 w 327"/>
                  <a:gd name="T1" fmla="*/ 0 h 396"/>
                  <a:gd name="T2" fmla="*/ 0 w 327"/>
                  <a:gd name="T3" fmla="*/ 0 h 396"/>
                  <a:gd name="T4" fmla="*/ 0 w 327"/>
                  <a:gd name="T5" fmla="*/ 0 h 396"/>
                  <a:gd name="T6" fmla="*/ 0 w 327"/>
                  <a:gd name="T7" fmla="*/ 0 h 396"/>
                  <a:gd name="T8" fmla="*/ 0 w 327"/>
                  <a:gd name="T9" fmla="*/ 0 h 396"/>
                  <a:gd name="T10" fmla="*/ 0 w 327"/>
                  <a:gd name="T11" fmla="*/ 0 h 396"/>
                  <a:gd name="T12" fmla="*/ 0 w 327"/>
                  <a:gd name="T13" fmla="*/ 0 h 396"/>
                  <a:gd name="T14" fmla="*/ 0 w 327"/>
                  <a:gd name="T15" fmla="*/ 0 h 396"/>
                  <a:gd name="T16" fmla="*/ 0 w 327"/>
                  <a:gd name="T17" fmla="*/ 0 h 396"/>
                  <a:gd name="T18" fmla="*/ 0 w 327"/>
                  <a:gd name="T19" fmla="*/ 0 h 396"/>
                  <a:gd name="T20" fmla="*/ 0 w 327"/>
                  <a:gd name="T21" fmla="*/ 0 h 396"/>
                  <a:gd name="T22" fmla="*/ 0 w 327"/>
                  <a:gd name="T23" fmla="*/ 0 h 396"/>
                  <a:gd name="T24" fmla="*/ 0 w 327"/>
                  <a:gd name="T25" fmla="*/ 0 h 396"/>
                  <a:gd name="T26" fmla="*/ 0 w 327"/>
                  <a:gd name="T27" fmla="*/ 0 h 396"/>
                  <a:gd name="T28" fmla="*/ 0 w 327"/>
                  <a:gd name="T29" fmla="*/ 0 h 3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7"/>
                  <a:gd name="T46" fmla="*/ 0 h 396"/>
                  <a:gd name="T47" fmla="*/ 327 w 327"/>
                  <a:gd name="T48" fmla="*/ 396 h 3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7" h="396">
                    <a:moveTo>
                      <a:pt x="210" y="0"/>
                    </a:moveTo>
                    <a:lnTo>
                      <a:pt x="43" y="22"/>
                    </a:lnTo>
                    <a:lnTo>
                      <a:pt x="0" y="197"/>
                    </a:lnTo>
                    <a:lnTo>
                      <a:pt x="107" y="203"/>
                    </a:lnTo>
                    <a:lnTo>
                      <a:pt x="124" y="106"/>
                    </a:lnTo>
                    <a:lnTo>
                      <a:pt x="196" y="106"/>
                    </a:lnTo>
                    <a:lnTo>
                      <a:pt x="232" y="178"/>
                    </a:lnTo>
                    <a:lnTo>
                      <a:pt x="130" y="266"/>
                    </a:lnTo>
                    <a:lnTo>
                      <a:pt x="124" y="396"/>
                    </a:lnTo>
                    <a:lnTo>
                      <a:pt x="215" y="389"/>
                    </a:lnTo>
                    <a:lnTo>
                      <a:pt x="210" y="285"/>
                    </a:lnTo>
                    <a:lnTo>
                      <a:pt x="327" y="169"/>
                    </a:lnTo>
                    <a:lnTo>
                      <a:pt x="210" y="0"/>
                    </a:lnTo>
                    <a:close/>
                  </a:path>
                </a:pathLst>
              </a:custGeom>
              <a:solidFill>
                <a:srgbClr val="9900FF">
                  <a:alpha val="50980"/>
                </a:srgbClr>
              </a:solidFill>
              <a:ln w="9525">
                <a:noFill/>
                <a:round/>
                <a:headEnd/>
                <a:tailEnd/>
              </a:ln>
            </p:spPr>
            <p:txBody>
              <a:bodyPr vert="eaVert"/>
              <a:lstStyle/>
              <a:p>
                <a:endParaRPr lang="es-ES"/>
              </a:p>
            </p:txBody>
          </p:sp>
          <p:sp>
            <p:nvSpPr>
              <p:cNvPr id="27" name="Freeform 14"/>
              <p:cNvSpPr>
                <a:spLocks/>
              </p:cNvSpPr>
              <p:nvPr/>
            </p:nvSpPr>
            <p:spPr bwMode="auto">
              <a:xfrm rot="-5400000">
                <a:off x="4660" y="1614"/>
                <a:ext cx="40" cy="48"/>
              </a:xfrm>
              <a:custGeom>
                <a:avLst/>
                <a:gdLst>
                  <a:gd name="T0" fmla="*/ 0 w 130"/>
                  <a:gd name="T1" fmla="*/ 0 h 127"/>
                  <a:gd name="T2" fmla="*/ 0 w 130"/>
                  <a:gd name="T3" fmla="*/ 0 h 127"/>
                  <a:gd name="T4" fmla="*/ 0 w 130"/>
                  <a:gd name="T5" fmla="*/ 0 h 127"/>
                  <a:gd name="T6" fmla="*/ 0 w 130"/>
                  <a:gd name="T7" fmla="*/ 0 h 127"/>
                  <a:gd name="T8" fmla="*/ 0 w 130"/>
                  <a:gd name="T9" fmla="*/ 0 h 127"/>
                  <a:gd name="T10" fmla="*/ 0 w 130"/>
                  <a:gd name="T11" fmla="*/ 0 h 127"/>
                  <a:gd name="T12" fmla="*/ 0 w 130"/>
                  <a:gd name="T13" fmla="*/ 0 h 127"/>
                  <a:gd name="T14" fmla="*/ 0 w 130"/>
                  <a:gd name="T15" fmla="*/ 0 h 127"/>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127"/>
                  <a:gd name="T26" fmla="*/ 130 w 130"/>
                  <a:gd name="T27" fmla="*/ 127 h 1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127">
                    <a:moveTo>
                      <a:pt x="38" y="0"/>
                    </a:moveTo>
                    <a:lnTo>
                      <a:pt x="0" y="73"/>
                    </a:lnTo>
                    <a:lnTo>
                      <a:pt x="65" y="127"/>
                    </a:lnTo>
                    <a:lnTo>
                      <a:pt x="130" y="78"/>
                    </a:lnTo>
                    <a:lnTo>
                      <a:pt x="113" y="6"/>
                    </a:lnTo>
                    <a:lnTo>
                      <a:pt x="38" y="0"/>
                    </a:lnTo>
                    <a:close/>
                  </a:path>
                </a:pathLst>
              </a:custGeom>
              <a:solidFill>
                <a:srgbClr val="9900FF">
                  <a:alpha val="50980"/>
                </a:srgbClr>
              </a:solidFill>
              <a:ln w="9525">
                <a:noFill/>
                <a:round/>
                <a:headEnd/>
                <a:tailEnd/>
              </a:ln>
            </p:spPr>
            <p:txBody>
              <a:bodyPr vert="eaVert"/>
              <a:lstStyle/>
              <a:p>
                <a:endParaRPr lang="es-ES"/>
              </a:p>
            </p:txBody>
          </p:sp>
          <p:grpSp>
            <p:nvGrpSpPr>
              <p:cNvPr id="28" name="Group 15"/>
              <p:cNvGrpSpPr>
                <a:grpSpLocks/>
              </p:cNvGrpSpPr>
              <p:nvPr/>
            </p:nvGrpSpPr>
            <p:grpSpPr bwMode="auto">
              <a:xfrm rot="-5400000">
                <a:off x="5127" y="1921"/>
                <a:ext cx="153" cy="382"/>
                <a:chOff x="4316" y="3699"/>
                <a:chExt cx="249" cy="506"/>
              </a:xfrm>
            </p:grpSpPr>
            <p:sp>
              <p:nvSpPr>
                <p:cNvPr id="41" name="Freeform 16"/>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chemeClr val="accent1">
                    <a:alpha val="50980"/>
                  </a:schemeClr>
                </a:solidFill>
                <a:ln w="9525">
                  <a:noFill/>
                  <a:round/>
                  <a:headEnd/>
                  <a:tailEnd/>
                </a:ln>
              </p:spPr>
              <p:txBody>
                <a:bodyPr vert="eaVert"/>
                <a:lstStyle/>
                <a:p>
                  <a:endParaRPr lang="es-ES"/>
                </a:p>
              </p:txBody>
            </p:sp>
            <p:sp>
              <p:nvSpPr>
                <p:cNvPr id="42" name="Freeform 17"/>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chemeClr val="accent1">
                    <a:alpha val="50980"/>
                  </a:schemeClr>
                </a:solidFill>
                <a:ln w="9525">
                  <a:noFill/>
                  <a:round/>
                  <a:headEnd/>
                  <a:tailEnd/>
                </a:ln>
              </p:spPr>
              <p:txBody>
                <a:bodyPr vert="eaVert"/>
                <a:lstStyle/>
                <a:p>
                  <a:endParaRPr lang="es-ES"/>
                </a:p>
              </p:txBody>
            </p:sp>
          </p:grpSp>
          <p:sp>
            <p:nvSpPr>
              <p:cNvPr id="29" name="Freeform 18"/>
              <p:cNvSpPr>
                <a:spLocks/>
              </p:cNvSpPr>
              <p:nvPr/>
            </p:nvSpPr>
            <p:spPr bwMode="auto">
              <a:xfrm rot="-5400000">
                <a:off x="4757" y="2101"/>
                <a:ext cx="57" cy="95"/>
              </a:xfrm>
              <a:custGeom>
                <a:avLst/>
                <a:gdLst>
                  <a:gd name="T0" fmla="*/ 0 w 186"/>
                  <a:gd name="T1" fmla="*/ 0 h 253"/>
                  <a:gd name="T2" fmla="*/ 0 w 186"/>
                  <a:gd name="T3" fmla="*/ 0 h 253"/>
                  <a:gd name="T4" fmla="*/ 0 w 186"/>
                  <a:gd name="T5" fmla="*/ 0 h 253"/>
                  <a:gd name="T6" fmla="*/ 0 w 186"/>
                  <a:gd name="T7" fmla="*/ 0 h 253"/>
                  <a:gd name="T8" fmla="*/ 0 w 186"/>
                  <a:gd name="T9" fmla="*/ 0 h 253"/>
                  <a:gd name="T10" fmla="*/ 0 w 186"/>
                  <a:gd name="T11" fmla="*/ 0 h 253"/>
                  <a:gd name="T12" fmla="*/ 0 w 186"/>
                  <a:gd name="T13" fmla="*/ 0 h 253"/>
                  <a:gd name="T14" fmla="*/ 0 w 186"/>
                  <a:gd name="T15" fmla="*/ 0 h 253"/>
                  <a:gd name="T16" fmla="*/ 0 w 186"/>
                  <a:gd name="T17" fmla="*/ 0 h 253"/>
                  <a:gd name="T18" fmla="*/ 0 w 186"/>
                  <a:gd name="T19" fmla="*/ 0 h 253"/>
                  <a:gd name="T20" fmla="*/ 0 w 186"/>
                  <a:gd name="T21" fmla="*/ 0 h 253"/>
                  <a:gd name="T22" fmla="*/ 0 w 186"/>
                  <a:gd name="T23" fmla="*/ 0 h 253"/>
                  <a:gd name="T24" fmla="*/ 0 w 186"/>
                  <a:gd name="T25" fmla="*/ 0 h 253"/>
                  <a:gd name="T26" fmla="*/ 0 w 186"/>
                  <a:gd name="T27" fmla="*/ 0 h 253"/>
                  <a:gd name="T28" fmla="*/ 0 w 186"/>
                  <a:gd name="T29" fmla="*/ 0 h 253"/>
                  <a:gd name="T30" fmla="*/ 0 w 186"/>
                  <a:gd name="T31" fmla="*/ 0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253"/>
                  <a:gd name="T50" fmla="*/ 186 w 186"/>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253">
                    <a:moveTo>
                      <a:pt x="0" y="39"/>
                    </a:moveTo>
                    <a:lnTo>
                      <a:pt x="14" y="142"/>
                    </a:lnTo>
                    <a:lnTo>
                      <a:pt x="68" y="116"/>
                    </a:lnTo>
                    <a:lnTo>
                      <a:pt x="68" y="63"/>
                    </a:lnTo>
                    <a:lnTo>
                      <a:pt x="111" y="49"/>
                    </a:lnTo>
                    <a:lnTo>
                      <a:pt x="138" y="112"/>
                    </a:lnTo>
                    <a:lnTo>
                      <a:pt x="95" y="172"/>
                    </a:lnTo>
                    <a:lnTo>
                      <a:pt x="116" y="253"/>
                    </a:lnTo>
                    <a:lnTo>
                      <a:pt x="170" y="220"/>
                    </a:lnTo>
                    <a:lnTo>
                      <a:pt x="148" y="167"/>
                    </a:lnTo>
                    <a:lnTo>
                      <a:pt x="186" y="98"/>
                    </a:lnTo>
                    <a:lnTo>
                      <a:pt x="158" y="1"/>
                    </a:lnTo>
                    <a:lnTo>
                      <a:pt x="44" y="0"/>
                    </a:lnTo>
                    <a:lnTo>
                      <a:pt x="0" y="39"/>
                    </a:lnTo>
                    <a:close/>
                  </a:path>
                </a:pathLst>
              </a:custGeom>
              <a:solidFill>
                <a:srgbClr val="FFFFCC">
                  <a:alpha val="50980"/>
                </a:srgbClr>
              </a:solidFill>
              <a:ln w="9525">
                <a:noFill/>
                <a:round/>
                <a:headEnd/>
                <a:tailEnd/>
              </a:ln>
            </p:spPr>
            <p:txBody>
              <a:bodyPr vert="eaVert"/>
              <a:lstStyle/>
              <a:p>
                <a:endParaRPr lang="es-ES"/>
              </a:p>
            </p:txBody>
          </p:sp>
          <p:sp>
            <p:nvSpPr>
              <p:cNvPr id="30" name="Freeform 19"/>
              <p:cNvSpPr>
                <a:spLocks/>
              </p:cNvSpPr>
              <p:nvPr/>
            </p:nvSpPr>
            <p:spPr bwMode="auto">
              <a:xfrm rot="-5400000">
                <a:off x="4834" y="1515"/>
                <a:ext cx="106" cy="149"/>
              </a:xfrm>
              <a:custGeom>
                <a:avLst/>
                <a:gdLst>
                  <a:gd name="T0" fmla="*/ 0 w 346"/>
                  <a:gd name="T1" fmla="*/ 0 h 395"/>
                  <a:gd name="T2" fmla="*/ 0 w 346"/>
                  <a:gd name="T3" fmla="*/ 0 h 395"/>
                  <a:gd name="T4" fmla="*/ 0 w 346"/>
                  <a:gd name="T5" fmla="*/ 0 h 395"/>
                  <a:gd name="T6" fmla="*/ 0 w 346"/>
                  <a:gd name="T7" fmla="*/ 0 h 395"/>
                  <a:gd name="T8" fmla="*/ 0 w 346"/>
                  <a:gd name="T9" fmla="*/ 0 h 395"/>
                  <a:gd name="T10" fmla="*/ 0 w 346"/>
                  <a:gd name="T11" fmla="*/ 0 h 395"/>
                  <a:gd name="T12" fmla="*/ 0 w 346"/>
                  <a:gd name="T13" fmla="*/ 0 h 395"/>
                  <a:gd name="T14" fmla="*/ 0 w 346"/>
                  <a:gd name="T15" fmla="*/ 0 h 395"/>
                  <a:gd name="T16" fmla="*/ 0 w 346"/>
                  <a:gd name="T17" fmla="*/ 0 h 395"/>
                  <a:gd name="T18" fmla="*/ 0 w 346"/>
                  <a:gd name="T19" fmla="*/ 0 h 395"/>
                  <a:gd name="T20" fmla="*/ 0 w 346"/>
                  <a:gd name="T21" fmla="*/ 0 h 395"/>
                  <a:gd name="T22" fmla="*/ 0 w 346"/>
                  <a:gd name="T23" fmla="*/ 0 h 395"/>
                  <a:gd name="T24" fmla="*/ 0 w 346"/>
                  <a:gd name="T25" fmla="*/ 0 h 395"/>
                  <a:gd name="T26" fmla="*/ 0 w 346"/>
                  <a:gd name="T27" fmla="*/ 0 h 395"/>
                  <a:gd name="T28" fmla="*/ 0 w 346"/>
                  <a:gd name="T29" fmla="*/ 0 h 395"/>
                  <a:gd name="T30" fmla="*/ 0 w 346"/>
                  <a:gd name="T31" fmla="*/ 0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46"/>
                  <a:gd name="T49" fmla="*/ 0 h 395"/>
                  <a:gd name="T50" fmla="*/ 346 w 34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46" h="395">
                    <a:moveTo>
                      <a:pt x="0" y="129"/>
                    </a:moveTo>
                    <a:lnTo>
                      <a:pt x="68" y="278"/>
                    </a:lnTo>
                    <a:lnTo>
                      <a:pt x="138" y="216"/>
                    </a:lnTo>
                    <a:lnTo>
                      <a:pt x="109" y="133"/>
                    </a:lnTo>
                    <a:lnTo>
                      <a:pt x="171" y="92"/>
                    </a:lnTo>
                    <a:lnTo>
                      <a:pt x="246" y="172"/>
                    </a:lnTo>
                    <a:lnTo>
                      <a:pt x="205" y="285"/>
                    </a:lnTo>
                    <a:lnTo>
                      <a:pt x="278" y="395"/>
                    </a:lnTo>
                    <a:lnTo>
                      <a:pt x="346" y="319"/>
                    </a:lnTo>
                    <a:lnTo>
                      <a:pt x="290" y="246"/>
                    </a:lnTo>
                    <a:lnTo>
                      <a:pt x="310" y="129"/>
                    </a:lnTo>
                    <a:lnTo>
                      <a:pt x="213" y="0"/>
                    </a:lnTo>
                    <a:lnTo>
                      <a:pt x="39" y="41"/>
                    </a:lnTo>
                    <a:lnTo>
                      <a:pt x="0" y="129"/>
                    </a:lnTo>
                    <a:close/>
                  </a:path>
                </a:pathLst>
              </a:custGeom>
              <a:solidFill>
                <a:srgbClr val="FF9900">
                  <a:alpha val="50980"/>
                </a:srgbClr>
              </a:solidFill>
              <a:ln w="9525">
                <a:noFill/>
                <a:round/>
                <a:headEnd/>
                <a:tailEnd/>
              </a:ln>
            </p:spPr>
            <p:txBody>
              <a:bodyPr vert="eaVert"/>
              <a:lstStyle/>
              <a:p>
                <a:endParaRPr lang="es-ES"/>
              </a:p>
            </p:txBody>
          </p:sp>
          <p:sp>
            <p:nvSpPr>
              <p:cNvPr id="31" name="Freeform 20"/>
              <p:cNvSpPr>
                <a:spLocks/>
              </p:cNvSpPr>
              <p:nvPr/>
            </p:nvSpPr>
            <p:spPr bwMode="auto">
              <a:xfrm rot="-5400000">
                <a:off x="5129" y="1446"/>
                <a:ext cx="44" cy="77"/>
              </a:xfrm>
              <a:custGeom>
                <a:avLst/>
                <a:gdLst>
                  <a:gd name="T0" fmla="*/ 0 w 142"/>
                  <a:gd name="T1" fmla="*/ 0 h 205"/>
                  <a:gd name="T2" fmla="*/ 0 w 142"/>
                  <a:gd name="T3" fmla="*/ 0 h 205"/>
                  <a:gd name="T4" fmla="*/ 0 w 142"/>
                  <a:gd name="T5" fmla="*/ 0 h 205"/>
                  <a:gd name="T6" fmla="*/ 0 w 142"/>
                  <a:gd name="T7" fmla="*/ 0 h 205"/>
                  <a:gd name="T8" fmla="*/ 0 w 142"/>
                  <a:gd name="T9" fmla="*/ 0 h 205"/>
                  <a:gd name="T10" fmla="*/ 0 w 142"/>
                  <a:gd name="T11" fmla="*/ 0 h 205"/>
                  <a:gd name="T12" fmla="*/ 0 w 142"/>
                  <a:gd name="T13" fmla="*/ 0 h 205"/>
                  <a:gd name="T14" fmla="*/ 0 w 142"/>
                  <a:gd name="T15" fmla="*/ 0 h 205"/>
                  <a:gd name="T16" fmla="*/ 0 w 142"/>
                  <a:gd name="T17" fmla="*/ 0 h 205"/>
                  <a:gd name="T18" fmla="*/ 0 w 142"/>
                  <a:gd name="T19" fmla="*/ 0 h 205"/>
                  <a:gd name="T20" fmla="*/ 0 w 142"/>
                  <a:gd name="T21" fmla="*/ 0 h 205"/>
                  <a:gd name="T22" fmla="*/ 0 w 142"/>
                  <a:gd name="T23" fmla="*/ 0 h 205"/>
                  <a:gd name="T24" fmla="*/ 0 w 142"/>
                  <a:gd name="T25" fmla="*/ 0 h 205"/>
                  <a:gd name="T26" fmla="*/ 0 w 142"/>
                  <a:gd name="T27" fmla="*/ 0 h 205"/>
                  <a:gd name="T28" fmla="*/ 0 w 142"/>
                  <a:gd name="T29" fmla="*/ 0 h 205"/>
                  <a:gd name="T30" fmla="*/ 0 w 142"/>
                  <a:gd name="T31" fmla="*/ 0 h 2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2"/>
                  <a:gd name="T49" fmla="*/ 0 h 205"/>
                  <a:gd name="T50" fmla="*/ 142 w 142"/>
                  <a:gd name="T51" fmla="*/ 205 h 20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2" h="205">
                    <a:moveTo>
                      <a:pt x="9" y="22"/>
                    </a:moveTo>
                    <a:lnTo>
                      <a:pt x="0" y="102"/>
                    </a:lnTo>
                    <a:lnTo>
                      <a:pt x="43" y="97"/>
                    </a:lnTo>
                    <a:lnTo>
                      <a:pt x="56" y="53"/>
                    </a:lnTo>
                    <a:lnTo>
                      <a:pt x="89" y="53"/>
                    </a:lnTo>
                    <a:lnTo>
                      <a:pt x="98" y="111"/>
                    </a:lnTo>
                    <a:lnTo>
                      <a:pt x="56" y="143"/>
                    </a:lnTo>
                    <a:lnTo>
                      <a:pt x="49" y="205"/>
                    </a:lnTo>
                    <a:lnTo>
                      <a:pt x="98" y="194"/>
                    </a:lnTo>
                    <a:lnTo>
                      <a:pt x="98" y="149"/>
                    </a:lnTo>
                    <a:lnTo>
                      <a:pt x="142" y="111"/>
                    </a:lnTo>
                    <a:lnTo>
                      <a:pt x="138" y="27"/>
                    </a:lnTo>
                    <a:lnTo>
                      <a:pt x="51" y="0"/>
                    </a:lnTo>
                    <a:lnTo>
                      <a:pt x="9" y="22"/>
                    </a:lnTo>
                    <a:close/>
                  </a:path>
                </a:pathLst>
              </a:custGeom>
              <a:solidFill>
                <a:srgbClr val="FF6600">
                  <a:alpha val="50980"/>
                </a:srgbClr>
              </a:solidFill>
              <a:ln w="9525">
                <a:noFill/>
                <a:round/>
                <a:headEnd/>
                <a:tailEnd/>
              </a:ln>
            </p:spPr>
            <p:txBody>
              <a:bodyPr vert="eaVert"/>
              <a:lstStyle/>
              <a:p>
                <a:endParaRPr lang="es-ES"/>
              </a:p>
            </p:txBody>
          </p:sp>
          <p:sp>
            <p:nvSpPr>
              <p:cNvPr id="32" name="Freeform 21"/>
              <p:cNvSpPr>
                <a:spLocks/>
              </p:cNvSpPr>
              <p:nvPr/>
            </p:nvSpPr>
            <p:spPr bwMode="auto">
              <a:xfrm rot="-5400000">
                <a:off x="4844" y="2110"/>
                <a:ext cx="23" cy="28"/>
              </a:xfrm>
              <a:custGeom>
                <a:avLst/>
                <a:gdLst>
                  <a:gd name="T0" fmla="*/ 0 w 75"/>
                  <a:gd name="T1" fmla="*/ 0 h 72"/>
                  <a:gd name="T2" fmla="*/ 0 w 75"/>
                  <a:gd name="T3" fmla="*/ 0 h 72"/>
                  <a:gd name="T4" fmla="*/ 0 w 75"/>
                  <a:gd name="T5" fmla="*/ 0 h 72"/>
                  <a:gd name="T6" fmla="*/ 0 w 75"/>
                  <a:gd name="T7" fmla="*/ 0 h 72"/>
                  <a:gd name="T8" fmla="*/ 0 w 75"/>
                  <a:gd name="T9" fmla="*/ 0 h 72"/>
                  <a:gd name="T10" fmla="*/ 0 w 75"/>
                  <a:gd name="T11" fmla="*/ 0 h 72"/>
                  <a:gd name="T12" fmla="*/ 0 w 75"/>
                  <a:gd name="T13" fmla="*/ 0 h 72"/>
                  <a:gd name="T14" fmla="*/ 0 w 75"/>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2"/>
                  <a:gd name="T26" fmla="*/ 75 w 75"/>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2">
                    <a:moveTo>
                      <a:pt x="54" y="0"/>
                    </a:moveTo>
                    <a:lnTo>
                      <a:pt x="0" y="23"/>
                    </a:lnTo>
                    <a:lnTo>
                      <a:pt x="5" y="66"/>
                    </a:lnTo>
                    <a:lnTo>
                      <a:pt x="54" y="72"/>
                    </a:lnTo>
                    <a:lnTo>
                      <a:pt x="75" y="38"/>
                    </a:lnTo>
                    <a:lnTo>
                      <a:pt x="54" y="0"/>
                    </a:lnTo>
                    <a:close/>
                  </a:path>
                </a:pathLst>
              </a:custGeom>
              <a:solidFill>
                <a:srgbClr val="FFFFCC">
                  <a:alpha val="50980"/>
                </a:srgbClr>
              </a:solidFill>
              <a:ln w="9525">
                <a:noFill/>
                <a:round/>
                <a:headEnd/>
                <a:tailEnd/>
              </a:ln>
            </p:spPr>
            <p:txBody>
              <a:bodyPr vert="eaVert"/>
              <a:lstStyle/>
              <a:p>
                <a:endParaRPr lang="es-ES"/>
              </a:p>
            </p:txBody>
          </p:sp>
          <p:sp>
            <p:nvSpPr>
              <p:cNvPr id="33" name="Freeform 22"/>
              <p:cNvSpPr>
                <a:spLocks/>
              </p:cNvSpPr>
              <p:nvPr/>
            </p:nvSpPr>
            <p:spPr bwMode="auto">
              <a:xfrm rot="-5400000">
                <a:off x="4969" y="1497"/>
                <a:ext cx="36" cy="48"/>
              </a:xfrm>
              <a:custGeom>
                <a:avLst/>
                <a:gdLst>
                  <a:gd name="T0" fmla="*/ 0 w 116"/>
                  <a:gd name="T1" fmla="*/ 0 h 125"/>
                  <a:gd name="T2" fmla="*/ 0 w 116"/>
                  <a:gd name="T3" fmla="*/ 0 h 125"/>
                  <a:gd name="T4" fmla="*/ 0 w 116"/>
                  <a:gd name="T5" fmla="*/ 0 h 125"/>
                  <a:gd name="T6" fmla="*/ 0 w 116"/>
                  <a:gd name="T7" fmla="*/ 0 h 125"/>
                  <a:gd name="T8" fmla="*/ 0 w 116"/>
                  <a:gd name="T9" fmla="*/ 0 h 125"/>
                  <a:gd name="T10" fmla="*/ 0 w 116"/>
                  <a:gd name="T11" fmla="*/ 0 h 125"/>
                  <a:gd name="T12" fmla="*/ 0 w 116"/>
                  <a:gd name="T13" fmla="*/ 0 h 125"/>
                  <a:gd name="T14" fmla="*/ 0 w 116"/>
                  <a:gd name="T15" fmla="*/ 0 h 125"/>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125"/>
                  <a:gd name="T26" fmla="*/ 116 w 116"/>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125">
                    <a:moveTo>
                      <a:pt x="69" y="0"/>
                    </a:moveTo>
                    <a:lnTo>
                      <a:pt x="0" y="55"/>
                    </a:lnTo>
                    <a:lnTo>
                      <a:pt x="29" y="125"/>
                    </a:lnTo>
                    <a:lnTo>
                      <a:pt x="107" y="108"/>
                    </a:lnTo>
                    <a:lnTo>
                      <a:pt x="116" y="47"/>
                    </a:lnTo>
                    <a:lnTo>
                      <a:pt x="69" y="0"/>
                    </a:lnTo>
                    <a:close/>
                  </a:path>
                </a:pathLst>
              </a:custGeom>
              <a:solidFill>
                <a:srgbClr val="FF9900">
                  <a:alpha val="50980"/>
                </a:srgbClr>
              </a:solidFill>
              <a:ln w="9525">
                <a:noFill/>
                <a:round/>
                <a:headEnd/>
                <a:tailEnd/>
              </a:ln>
            </p:spPr>
            <p:txBody>
              <a:bodyPr vert="eaVert"/>
              <a:lstStyle/>
              <a:p>
                <a:endParaRPr lang="es-ES"/>
              </a:p>
            </p:txBody>
          </p:sp>
          <p:sp>
            <p:nvSpPr>
              <p:cNvPr id="34" name="Freeform 23"/>
              <p:cNvSpPr>
                <a:spLocks/>
              </p:cNvSpPr>
              <p:nvPr/>
            </p:nvSpPr>
            <p:spPr bwMode="auto">
              <a:xfrm rot="-5400000">
                <a:off x="5207" y="1472"/>
                <a:ext cx="17" cy="19"/>
              </a:xfrm>
              <a:custGeom>
                <a:avLst/>
                <a:gdLst>
                  <a:gd name="T0" fmla="*/ 0 w 57"/>
                  <a:gd name="T1" fmla="*/ 0 h 51"/>
                  <a:gd name="T2" fmla="*/ 0 w 57"/>
                  <a:gd name="T3" fmla="*/ 0 h 51"/>
                  <a:gd name="T4" fmla="*/ 0 w 57"/>
                  <a:gd name="T5" fmla="*/ 0 h 51"/>
                  <a:gd name="T6" fmla="*/ 0 w 57"/>
                  <a:gd name="T7" fmla="*/ 0 h 51"/>
                  <a:gd name="T8" fmla="*/ 0 w 57"/>
                  <a:gd name="T9" fmla="*/ 0 h 51"/>
                  <a:gd name="T10" fmla="*/ 0 w 57"/>
                  <a:gd name="T11" fmla="*/ 0 h 51"/>
                  <a:gd name="T12" fmla="*/ 0 w 57"/>
                  <a:gd name="T13" fmla="*/ 0 h 51"/>
                  <a:gd name="T14" fmla="*/ 0 w 57"/>
                  <a:gd name="T15" fmla="*/ 0 h 51"/>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51"/>
                  <a:gd name="T26" fmla="*/ 57 w 57"/>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51">
                    <a:moveTo>
                      <a:pt x="52" y="0"/>
                    </a:moveTo>
                    <a:lnTo>
                      <a:pt x="9" y="0"/>
                    </a:lnTo>
                    <a:lnTo>
                      <a:pt x="0" y="40"/>
                    </a:lnTo>
                    <a:lnTo>
                      <a:pt x="38" y="51"/>
                    </a:lnTo>
                    <a:lnTo>
                      <a:pt x="57" y="32"/>
                    </a:lnTo>
                    <a:lnTo>
                      <a:pt x="52" y="0"/>
                    </a:lnTo>
                    <a:close/>
                  </a:path>
                </a:pathLst>
              </a:custGeom>
              <a:solidFill>
                <a:srgbClr val="FF6600">
                  <a:alpha val="50980"/>
                </a:srgbClr>
              </a:solidFill>
              <a:ln w="9525">
                <a:noFill/>
                <a:round/>
                <a:headEnd/>
                <a:tailEnd/>
              </a:ln>
            </p:spPr>
            <p:txBody>
              <a:bodyPr vert="eaVert"/>
              <a:lstStyle/>
              <a:p>
                <a:endParaRPr lang="es-ES"/>
              </a:p>
            </p:txBody>
          </p:sp>
          <p:sp>
            <p:nvSpPr>
              <p:cNvPr id="35" name="Freeform 24"/>
              <p:cNvSpPr>
                <a:spLocks/>
              </p:cNvSpPr>
              <p:nvPr/>
            </p:nvSpPr>
            <p:spPr bwMode="auto">
              <a:xfrm rot="-5400000">
                <a:off x="5069" y="1446"/>
                <a:ext cx="210" cy="333"/>
              </a:xfrm>
              <a:custGeom>
                <a:avLst/>
                <a:gdLst>
                  <a:gd name="T0" fmla="*/ 0 w 683"/>
                  <a:gd name="T1" fmla="*/ 0 h 882"/>
                  <a:gd name="T2" fmla="*/ 0 w 683"/>
                  <a:gd name="T3" fmla="*/ 0 h 882"/>
                  <a:gd name="T4" fmla="*/ 0 w 683"/>
                  <a:gd name="T5" fmla="*/ 0 h 882"/>
                  <a:gd name="T6" fmla="*/ 0 w 683"/>
                  <a:gd name="T7" fmla="*/ 0 h 882"/>
                  <a:gd name="T8" fmla="*/ 0 w 683"/>
                  <a:gd name="T9" fmla="*/ 0 h 882"/>
                  <a:gd name="T10" fmla="*/ 0 w 683"/>
                  <a:gd name="T11" fmla="*/ 0 h 882"/>
                  <a:gd name="T12" fmla="*/ 0 w 683"/>
                  <a:gd name="T13" fmla="*/ 0 h 882"/>
                  <a:gd name="T14" fmla="*/ 0 w 683"/>
                  <a:gd name="T15" fmla="*/ 0 h 882"/>
                  <a:gd name="T16" fmla="*/ 0 w 683"/>
                  <a:gd name="T17" fmla="*/ 0 h 882"/>
                  <a:gd name="T18" fmla="*/ 0 w 683"/>
                  <a:gd name="T19" fmla="*/ 0 h 882"/>
                  <a:gd name="T20" fmla="*/ 0 w 683"/>
                  <a:gd name="T21" fmla="*/ 0 h 882"/>
                  <a:gd name="T22" fmla="*/ 0 w 683"/>
                  <a:gd name="T23" fmla="*/ 0 h 882"/>
                  <a:gd name="T24" fmla="*/ 0 w 683"/>
                  <a:gd name="T25" fmla="*/ 0 h 882"/>
                  <a:gd name="T26" fmla="*/ 0 w 683"/>
                  <a:gd name="T27" fmla="*/ 0 h 882"/>
                  <a:gd name="T28" fmla="*/ 0 w 683"/>
                  <a:gd name="T29" fmla="*/ 0 h 882"/>
                  <a:gd name="T30" fmla="*/ 0 w 683"/>
                  <a:gd name="T31" fmla="*/ 0 h 882"/>
                  <a:gd name="T32" fmla="*/ 0 w 683"/>
                  <a:gd name="T33" fmla="*/ 0 h 882"/>
                  <a:gd name="T34" fmla="*/ 0 w 683"/>
                  <a:gd name="T35" fmla="*/ 0 h 882"/>
                  <a:gd name="T36" fmla="*/ 0 w 683"/>
                  <a:gd name="T37" fmla="*/ 0 h 882"/>
                  <a:gd name="T38" fmla="*/ 0 w 683"/>
                  <a:gd name="T39" fmla="*/ 0 h 882"/>
                  <a:gd name="T40" fmla="*/ 0 w 683"/>
                  <a:gd name="T41" fmla="*/ 0 h 882"/>
                  <a:gd name="T42" fmla="*/ 0 w 683"/>
                  <a:gd name="T43" fmla="*/ 0 h 8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83"/>
                  <a:gd name="T67" fmla="*/ 0 h 882"/>
                  <a:gd name="T68" fmla="*/ 683 w 683"/>
                  <a:gd name="T69" fmla="*/ 882 h 8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83" h="882">
                    <a:moveTo>
                      <a:pt x="270" y="283"/>
                    </a:moveTo>
                    <a:lnTo>
                      <a:pt x="176" y="348"/>
                    </a:lnTo>
                    <a:lnTo>
                      <a:pt x="120" y="278"/>
                    </a:lnTo>
                    <a:lnTo>
                      <a:pt x="160" y="180"/>
                    </a:lnTo>
                    <a:lnTo>
                      <a:pt x="352" y="124"/>
                    </a:lnTo>
                    <a:lnTo>
                      <a:pt x="524" y="167"/>
                    </a:lnTo>
                    <a:lnTo>
                      <a:pt x="494" y="353"/>
                    </a:lnTo>
                    <a:lnTo>
                      <a:pt x="298" y="505"/>
                    </a:lnTo>
                    <a:lnTo>
                      <a:pt x="282" y="645"/>
                    </a:lnTo>
                    <a:lnTo>
                      <a:pt x="378" y="882"/>
                    </a:lnTo>
                    <a:lnTo>
                      <a:pt x="683" y="662"/>
                    </a:lnTo>
                    <a:lnTo>
                      <a:pt x="438" y="570"/>
                    </a:lnTo>
                    <a:lnTo>
                      <a:pt x="645" y="370"/>
                    </a:lnTo>
                    <a:lnTo>
                      <a:pt x="645" y="46"/>
                    </a:lnTo>
                    <a:lnTo>
                      <a:pt x="298" y="0"/>
                    </a:lnTo>
                    <a:lnTo>
                      <a:pt x="38" y="189"/>
                    </a:lnTo>
                    <a:lnTo>
                      <a:pt x="0" y="453"/>
                    </a:lnTo>
                    <a:lnTo>
                      <a:pt x="160" y="510"/>
                    </a:lnTo>
                    <a:lnTo>
                      <a:pt x="343" y="340"/>
                    </a:lnTo>
                    <a:lnTo>
                      <a:pt x="270" y="283"/>
                    </a:lnTo>
                    <a:close/>
                  </a:path>
                </a:pathLst>
              </a:custGeom>
              <a:solidFill>
                <a:srgbClr val="FFFFCC">
                  <a:alpha val="50980"/>
                </a:srgbClr>
              </a:solidFill>
              <a:ln w="9525">
                <a:noFill/>
                <a:round/>
                <a:headEnd/>
                <a:tailEnd/>
              </a:ln>
            </p:spPr>
            <p:txBody>
              <a:bodyPr vert="eaVert"/>
              <a:lstStyle/>
              <a:p>
                <a:endParaRPr lang="es-ES"/>
              </a:p>
            </p:txBody>
          </p:sp>
          <p:sp>
            <p:nvSpPr>
              <p:cNvPr id="36" name="Freeform 25"/>
              <p:cNvSpPr>
                <a:spLocks/>
              </p:cNvSpPr>
              <p:nvPr/>
            </p:nvSpPr>
            <p:spPr bwMode="auto">
              <a:xfrm rot="-5400000">
                <a:off x="5323" y="1485"/>
                <a:ext cx="53" cy="66"/>
              </a:xfrm>
              <a:custGeom>
                <a:avLst/>
                <a:gdLst>
                  <a:gd name="T0" fmla="*/ 0 w 175"/>
                  <a:gd name="T1" fmla="*/ 0 h 170"/>
                  <a:gd name="T2" fmla="*/ 0 w 175"/>
                  <a:gd name="T3" fmla="*/ 0 h 170"/>
                  <a:gd name="T4" fmla="*/ 0 w 175"/>
                  <a:gd name="T5" fmla="*/ 0 h 170"/>
                  <a:gd name="T6" fmla="*/ 0 w 175"/>
                  <a:gd name="T7" fmla="*/ 0 h 170"/>
                  <a:gd name="T8" fmla="*/ 0 w 175"/>
                  <a:gd name="T9" fmla="*/ 0 h 170"/>
                  <a:gd name="T10" fmla="*/ 0 w 175"/>
                  <a:gd name="T11" fmla="*/ 0 h 170"/>
                  <a:gd name="T12" fmla="*/ 0 w 175"/>
                  <a:gd name="T13" fmla="*/ 0 h 170"/>
                  <a:gd name="T14" fmla="*/ 0 w 175"/>
                  <a:gd name="T15" fmla="*/ 0 h 170"/>
                  <a:gd name="T16" fmla="*/ 0 w 175"/>
                  <a:gd name="T17" fmla="*/ 0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170"/>
                  <a:gd name="T29" fmla="*/ 175 w 175"/>
                  <a:gd name="T30" fmla="*/ 170 h 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170">
                    <a:moveTo>
                      <a:pt x="116" y="0"/>
                    </a:moveTo>
                    <a:lnTo>
                      <a:pt x="0" y="42"/>
                    </a:lnTo>
                    <a:lnTo>
                      <a:pt x="0" y="149"/>
                    </a:lnTo>
                    <a:lnTo>
                      <a:pt x="129" y="170"/>
                    </a:lnTo>
                    <a:lnTo>
                      <a:pt x="175" y="90"/>
                    </a:lnTo>
                    <a:lnTo>
                      <a:pt x="172" y="33"/>
                    </a:lnTo>
                    <a:lnTo>
                      <a:pt x="116" y="0"/>
                    </a:lnTo>
                    <a:close/>
                  </a:path>
                </a:pathLst>
              </a:custGeom>
              <a:solidFill>
                <a:srgbClr val="FFFFCC">
                  <a:alpha val="50980"/>
                </a:srgbClr>
              </a:solidFill>
              <a:ln w="9525">
                <a:noFill/>
                <a:round/>
                <a:headEnd/>
                <a:tailEnd/>
              </a:ln>
            </p:spPr>
            <p:txBody>
              <a:bodyPr vert="eaVert"/>
              <a:lstStyle/>
              <a:p>
                <a:endParaRPr lang="es-ES"/>
              </a:p>
            </p:txBody>
          </p:sp>
          <p:sp>
            <p:nvSpPr>
              <p:cNvPr id="37" name="Freeform 26"/>
              <p:cNvSpPr>
                <a:spLocks/>
              </p:cNvSpPr>
              <p:nvPr/>
            </p:nvSpPr>
            <p:spPr bwMode="auto">
              <a:xfrm rot="-5400000">
                <a:off x="5184" y="1627"/>
                <a:ext cx="156" cy="218"/>
              </a:xfrm>
              <a:custGeom>
                <a:avLst/>
                <a:gdLst>
                  <a:gd name="T0" fmla="*/ 0 w 509"/>
                  <a:gd name="T1" fmla="*/ 0 h 577"/>
                  <a:gd name="T2" fmla="*/ 0 w 509"/>
                  <a:gd name="T3" fmla="*/ 0 h 577"/>
                  <a:gd name="T4" fmla="*/ 0 w 509"/>
                  <a:gd name="T5" fmla="*/ 0 h 577"/>
                  <a:gd name="T6" fmla="*/ 0 w 509"/>
                  <a:gd name="T7" fmla="*/ 0 h 577"/>
                  <a:gd name="T8" fmla="*/ 0 w 509"/>
                  <a:gd name="T9" fmla="*/ 0 h 577"/>
                  <a:gd name="T10" fmla="*/ 0 w 509"/>
                  <a:gd name="T11" fmla="*/ 0 h 577"/>
                  <a:gd name="T12" fmla="*/ 0 w 509"/>
                  <a:gd name="T13" fmla="*/ 0 h 577"/>
                  <a:gd name="T14" fmla="*/ 0 w 509"/>
                  <a:gd name="T15" fmla="*/ 0 h 577"/>
                  <a:gd name="T16" fmla="*/ 0 w 509"/>
                  <a:gd name="T17" fmla="*/ 0 h 577"/>
                  <a:gd name="T18" fmla="*/ 0 w 509"/>
                  <a:gd name="T19" fmla="*/ 0 h 577"/>
                  <a:gd name="T20" fmla="*/ 0 w 509"/>
                  <a:gd name="T21" fmla="*/ 0 h 577"/>
                  <a:gd name="T22" fmla="*/ 0 w 509"/>
                  <a:gd name="T23" fmla="*/ 0 h 577"/>
                  <a:gd name="T24" fmla="*/ 0 w 509"/>
                  <a:gd name="T25" fmla="*/ 0 h 577"/>
                  <a:gd name="T26" fmla="*/ 0 w 509"/>
                  <a:gd name="T27" fmla="*/ 0 h 577"/>
                  <a:gd name="T28" fmla="*/ 0 w 509"/>
                  <a:gd name="T29" fmla="*/ 0 h 577"/>
                  <a:gd name="T30" fmla="*/ 0 w 509"/>
                  <a:gd name="T31" fmla="*/ 0 h 577"/>
                  <a:gd name="T32" fmla="*/ 0 w 509"/>
                  <a:gd name="T33" fmla="*/ 0 h 577"/>
                  <a:gd name="T34" fmla="*/ 0 w 509"/>
                  <a:gd name="T35" fmla="*/ 0 h 5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9"/>
                  <a:gd name="T55" fmla="*/ 0 h 577"/>
                  <a:gd name="T56" fmla="*/ 509 w 509"/>
                  <a:gd name="T57" fmla="*/ 577 h 57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9" h="577">
                    <a:moveTo>
                      <a:pt x="0" y="64"/>
                    </a:moveTo>
                    <a:lnTo>
                      <a:pt x="110" y="224"/>
                    </a:lnTo>
                    <a:lnTo>
                      <a:pt x="32" y="425"/>
                    </a:lnTo>
                    <a:lnTo>
                      <a:pt x="81" y="571"/>
                    </a:lnTo>
                    <a:lnTo>
                      <a:pt x="333" y="577"/>
                    </a:lnTo>
                    <a:lnTo>
                      <a:pt x="509" y="436"/>
                    </a:lnTo>
                    <a:lnTo>
                      <a:pt x="471" y="210"/>
                    </a:lnTo>
                    <a:lnTo>
                      <a:pt x="358" y="201"/>
                    </a:lnTo>
                    <a:lnTo>
                      <a:pt x="279" y="297"/>
                    </a:lnTo>
                    <a:lnTo>
                      <a:pt x="415" y="345"/>
                    </a:lnTo>
                    <a:lnTo>
                      <a:pt x="398" y="447"/>
                    </a:lnTo>
                    <a:lnTo>
                      <a:pt x="285" y="497"/>
                    </a:lnTo>
                    <a:lnTo>
                      <a:pt x="110" y="436"/>
                    </a:lnTo>
                    <a:lnTo>
                      <a:pt x="250" y="186"/>
                    </a:lnTo>
                    <a:lnTo>
                      <a:pt x="166" y="0"/>
                    </a:lnTo>
                    <a:lnTo>
                      <a:pt x="0" y="64"/>
                    </a:lnTo>
                    <a:close/>
                  </a:path>
                </a:pathLst>
              </a:custGeom>
              <a:solidFill>
                <a:srgbClr val="CC99FF">
                  <a:alpha val="50980"/>
                </a:srgbClr>
              </a:solidFill>
              <a:ln w="9525">
                <a:noFill/>
                <a:round/>
                <a:headEnd/>
                <a:tailEnd/>
              </a:ln>
            </p:spPr>
            <p:txBody>
              <a:bodyPr vert="eaVert"/>
              <a:lstStyle/>
              <a:p>
                <a:endParaRPr lang="es-ES"/>
              </a:p>
            </p:txBody>
          </p:sp>
          <p:sp>
            <p:nvSpPr>
              <p:cNvPr id="38" name="Freeform 27"/>
              <p:cNvSpPr>
                <a:spLocks/>
              </p:cNvSpPr>
              <p:nvPr/>
            </p:nvSpPr>
            <p:spPr bwMode="auto">
              <a:xfrm rot="-5400000">
                <a:off x="5087" y="1782"/>
                <a:ext cx="43" cy="48"/>
              </a:xfrm>
              <a:custGeom>
                <a:avLst/>
                <a:gdLst>
                  <a:gd name="T0" fmla="*/ 0 w 137"/>
                  <a:gd name="T1" fmla="*/ 0 h 126"/>
                  <a:gd name="T2" fmla="*/ 0 w 137"/>
                  <a:gd name="T3" fmla="*/ 0 h 126"/>
                  <a:gd name="T4" fmla="*/ 0 w 137"/>
                  <a:gd name="T5" fmla="*/ 0 h 126"/>
                  <a:gd name="T6" fmla="*/ 0 w 137"/>
                  <a:gd name="T7" fmla="*/ 0 h 126"/>
                  <a:gd name="T8" fmla="*/ 0 w 137"/>
                  <a:gd name="T9" fmla="*/ 0 h 126"/>
                  <a:gd name="T10" fmla="*/ 0 w 137"/>
                  <a:gd name="T11" fmla="*/ 0 h 126"/>
                  <a:gd name="T12" fmla="*/ 0 w 137"/>
                  <a:gd name="T13" fmla="*/ 0 h 126"/>
                  <a:gd name="T14" fmla="*/ 0 w 137"/>
                  <a:gd name="T15" fmla="*/ 0 h 126"/>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126"/>
                  <a:gd name="T26" fmla="*/ 137 w 137"/>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126">
                    <a:moveTo>
                      <a:pt x="44" y="0"/>
                    </a:moveTo>
                    <a:lnTo>
                      <a:pt x="0" y="73"/>
                    </a:lnTo>
                    <a:lnTo>
                      <a:pt x="70" y="126"/>
                    </a:lnTo>
                    <a:lnTo>
                      <a:pt x="137" y="92"/>
                    </a:lnTo>
                    <a:lnTo>
                      <a:pt x="130" y="5"/>
                    </a:lnTo>
                    <a:lnTo>
                      <a:pt x="44" y="0"/>
                    </a:lnTo>
                    <a:close/>
                  </a:path>
                </a:pathLst>
              </a:custGeom>
              <a:solidFill>
                <a:srgbClr val="CC99FF">
                  <a:alpha val="50980"/>
                </a:srgbClr>
              </a:solidFill>
              <a:ln w="9525">
                <a:noFill/>
                <a:round/>
                <a:headEnd/>
                <a:tailEnd/>
              </a:ln>
            </p:spPr>
            <p:txBody>
              <a:bodyPr vert="eaVert"/>
              <a:lstStyle/>
              <a:p>
                <a:endParaRPr lang="es-ES"/>
              </a:p>
            </p:txBody>
          </p:sp>
          <p:sp>
            <p:nvSpPr>
              <p:cNvPr id="39" name="Freeform 28"/>
              <p:cNvSpPr>
                <a:spLocks/>
              </p:cNvSpPr>
              <p:nvPr/>
            </p:nvSpPr>
            <p:spPr bwMode="auto">
              <a:xfrm rot="-5400000">
                <a:off x="4732" y="1401"/>
                <a:ext cx="144" cy="259"/>
              </a:xfrm>
              <a:custGeom>
                <a:avLst/>
                <a:gdLst>
                  <a:gd name="T0" fmla="*/ 0 w 472"/>
                  <a:gd name="T1" fmla="*/ 0 h 686"/>
                  <a:gd name="T2" fmla="*/ 0 w 472"/>
                  <a:gd name="T3" fmla="*/ 0 h 686"/>
                  <a:gd name="T4" fmla="*/ 0 w 472"/>
                  <a:gd name="T5" fmla="*/ 0 h 686"/>
                  <a:gd name="T6" fmla="*/ 0 w 472"/>
                  <a:gd name="T7" fmla="*/ 0 h 686"/>
                  <a:gd name="T8" fmla="*/ 0 w 472"/>
                  <a:gd name="T9" fmla="*/ 0 h 686"/>
                  <a:gd name="T10" fmla="*/ 0 w 472"/>
                  <a:gd name="T11" fmla="*/ 0 h 686"/>
                  <a:gd name="T12" fmla="*/ 0 w 472"/>
                  <a:gd name="T13" fmla="*/ 0 h 686"/>
                  <a:gd name="T14" fmla="*/ 0 w 472"/>
                  <a:gd name="T15" fmla="*/ 0 h 686"/>
                  <a:gd name="T16" fmla="*/ 0 w 472"/>
                  <a:gd name="T17" fmla="*/ 0 h 686"/>
                  <a:gd name="T18" fmla="*/ 0 w 472"/>
                  <a:gd name="T19" fmla="*/ 0 h 686"/>
                  <a:gd name="T20" fmla="*/ 0 w 472"/>
                  <a:gd name="T21" fmla="*/ 0 h 686"/>
                  <a:gd name="T22" fmla="*/ 0 w 472"/>
                  <a:gd name="T23" fmla="*/ 0 h 686"/>
                  <a:gd name="T24" fmla="*/ 0 w 472"/>
                  <a:gd name="T25" fmla="*/ 0 h 686"/>
                  <a:gd name="T26" fmla="*/ 0 w 472"/>
                  <a:gd name="T27" fmla="*/ 0 h 686"/>
                  <a:gd name="T28" fmla="*/ 0 w 472"/>
                  <a:gd name="T29" fmla="*/ 0 h 686"/>
                  <a:gd name="T30" fmla="*/ 0 w 472"/>
                  <a:gd name="T31" fmla="*/ 0 h 686"/>
                  <a:gd name="T32" fmla="*/ 0 w 472"/>
                  <a:gd name="T33" fmla="*/ 0 h 686"/>
                  <a:gd name="T34" fmla="*/ 0 w 472"/>
                  <a:gd name="T35" fmla="*/ 0 h 6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2"/>
                  <a:gd name="T55" fmla="*/ 0 h 686"/>
                  <a:gd name="T56" fmla="*/ 472 w 472"/>
                  <a:gd name="T57" fmla="*/ 686 h 68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2" h="686">
                    <a:moveTo>
                      <a:pt x="41" y="290"/>
                    </a:moveTo>
                    <a:lnTo>
                      <a:pt x="138" y="254"/>
                    </a:lnTo>
                    <a:lnTo>
                      <a:pt x="119" y="125"/>
                    </a:lnTo>
                    <a:lnTo>
                      <a:pt x="223" y="92"/>
                    </a:lnTo>
                    <a:lnTo>
                      <a:pt x="296" y="174"/>
                    </a:lnTo>
                    <a:lnTo>
                      <a:pt x="288" y="290"/>
                    </a:lnTo>
                    <a:lnTo>
                      <a:pt x="223" y="422"/>
                    </a:lnTo>
                    <a:lnTo>
                      <a:pt x="310" y="686"/>
                    </a:lnTo>
                    <a:lnTo>
                      <a:pt x="472" y="539"/>
                    </a:lnTo>
                    <a:lnTo>
                      <a:pt x="348" y="427"/>
                    </a:lnTo>
                    <a:lnTo>
                      <a:pt x="413" y="222"/>
                    </a:lnTo>
                    <a:lnTo>
                      <a:pt x="358" y="25"/>
                    </a:lnTo>
                    <a:lnTo>
                      <a:pt x="204" y="0"/>
                    </a:lnTo>
                    <a:lnTo>
                      <a:pt x="32" y="63"/>
                    </a:lnTo>
                    <a:lnTo>
                      <a:pt x="0" y="193"/>
                    </a:lnTo>
                    <a:lnTo>
                      <a:pt x="41" y="290"/>
                    </a:lnTo>
                    <a:close/>
                  </a:path>
                </a:pathLst>
              </a:custGeom>
              <a:solidFill>
                <a:schemeClr val="accent1">
                  <a:alpha val="50980"/>
                </a:schemeClr>
              </a:solidFill>
              <a:ln w="9525">
                <a:noFill/>
                <a:round/>
                <a:headEnd/>
                <a:tailEnd/>
              </a:ln>
            </p:spPr>
            <p:txBody>
              <a:bodyPr vert="eaVert"/>
              <a:lstStyle/>
              <a:p>
                <a:endParaRPr lang="es-ES"/>
              </a:p>
            </p:txBody>
          </p:sp>
          <p:sp>
            <p:nvSpPr>
              <p:cNvPr id="40" name="Freeform 29"/>
              <p:cNvSpPr>
                <a:spLocks/>
              </p:cNvSpPr>
              <p:nvPr/>
            </p:nvSpPr>
            <p:spPr bwMode="auto">
              <a:xfrm rot="-5400000">
                <a:off x="4926" y="1425"/>
                <a:ext cx="44" cy="55"/>
              </a:xfrm>
              <a:custGeom>
                <a:avLst/>
                <a:gdLst>
                  <a:gd name="T0" fmla="*/ 0 w 143"/>
                  <a:gd name="T1" fmla="*/ 0 h 147"/>
                  <a:gd name="T2" fmla="*/ 0 w 143"/>
                  <a:gd name="T3" fmla="*/ 0 h 147"/>
                  <a:gd name="T4" fmla="*/ 0 w 143"/>
                  <a:gd name="T5" fmla="*/ 0 h 147"/>
                  <a:gd name="T6" fmla="*/ 0 w 143"/>
                  <a:gd name="T7" fmla="*/ 0 h 147"/>
                  <a:gd name="T8" fmla="*/ 0 w 143"/>
                  <a:gd name="T9" fmla="*/ 0 h 147"/>
                  <a:gd name="T10" fmla="*/ 0 w 143"/>
                  <a:gd name="T11" fmla="*/ 0 h 147"/>
                  <a:gd name="T12" fmla="*/ 0 w 143"/>
                  <a:gd name="T13" fmla="*/ 0 h 147"/>
                  <a:gd name="T14" fmla="*/ 0 w 143"/>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143"/>
                  <a:gd name="T25" fmla="*/ 0 h 147"/>
                  <a:gd name="T26" fmla="*/ 143 w 143"/>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3" h="147">
                    <a:moveTo>
                      <a:pt x="92" y="0"/>
                    </a:moveTo>
                    <a:lnTo>
                      <a:pt x="0" y="34"/>
                    </a:lnTo>
                    <a:lnTo>
                      <a:pt x="5" y="128"/>
                    </a:lnTo>
                    <a:lnTo>
                      <a:pt x="92" y="147"/>
                    </a:lnTo>
                    <a:lnTo>
                      <a:pt x="143" y="80"/>
                    </a:lnTo>
                    <a:lnTo>
                      <a:pt x="92" y="0"/>
                    </a:lnTo>
                    <a:close/>
                  </a:path>
                </a:pathLst>
              </a:custGeom>
              <a:solidFill>
                <a:schemeClr val="accent1">
                  <a:alpha val="50980"/>
                </a:schemeClr>
              </a:solidFill>
              <a:ln w="9525">
                <a:noFill/>
                <a:round/>
                <a:headEnd/>
                <a:tailEnd/>
              </a:ln>
            </p:spPr>
            <p:txBody>
              <a:bodyPr vert="eaVert"/>
              <a:lstStyle/>
              <a:p>
                <a:endParaRPr lang="es-ES"/>
              </a:p>
            </p:txBody>
          </p:sp>
        </p:grpSp>
        <p:grpSp>
          <p:nvGrpSpPr>
            <p:cNvPr id="6" name="Group 30"/>
            <p:cNvGrpSpPr>
              <a:grpSpLocks/>
            </p:cNvGrpSpPr>
            <p:nvPr/>
          </p:nvGrpSpPr>
          <p:grpSpPr bwMode="auto">
            <a:xfrm rot="-7997446">
              <a:off x="3745" y="1713"/>
              <a:ext cx="241" cy="499"/>
              <a:chOff x="4316" y="3699"/>
              <a:chExt cx="249" cy="506"/>
            </a:xfrm>
          </p:grpSpPr>
          <p:sp>
            <p:nvSpPr>
              <p:cNvPr id="18" name="Freeform 31"/>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FF6600">
                  <a:alpha val="50980"/>
                </a:srgbClr>
              </a:solidFill>
              <a:ln w="9525">
                <a:noFill/>
                <a:round/>
                <a:headEnd/>
                <a:tailEnd/>
              </a:ln>
            </p:spPr>
            <p:txBody>
              <a:bodyPr vert="eaVert"/>
              <a:lstStyle/>
              <a:p>
                <a:endParaRPr lang="es-ES"/>
              </a:p>
            </p:txBody>
          </p:sp>
          <p:sp>
            <p:nvSpPr>
              <p:cNvPr id="19" name="Freeform 32"/>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FF6600">
                  <a:alpha val="50980"/>
                </a:srgbClr>
              </a:solidFill>
              <a:ln w="9525">
                <a:noFill/>
                <a:round/>
                <a:headEnd/>
                <a:tailEnd/>
              </a:ln>
            </p:spPr>
            <p:txBody>
              <a:bodyPr vert="eaVert"/>
              <a:lstStyle/>
              <a:p>
                <a:endParaRPr lang="es-ES"/>
              </a:p>
            </p:txBody>
          </p:sp>
        </p:grpSp>
        <p:grpSp>
          <p:nvGrpSpPr>
            <p:cNvPr id="7" name="Group 33"/>
            <p:cNvGrpSpPr>
              <a:grpSpLocks/>
            </p:cNvGrpSpPr>
            <p:nvPr/>
          </p:nvGrpSpPr>
          <p:grpSpPr bwMode="auto">
            <a:xfrm rot="-9623544">
              <a:off x="5014" y="2706"/>
              <a:ext cx="282" cy="490"/>
              <a:chOff x="4316" y="3699"/>
              <a:chExt cx="249" cy="506"/>
            </a:xfrm>
          </p:grpSpPr>
          <p:sp>
            <p:nvSpPr>
              <p:cNvPr id="16" name="Freeform 34"/>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CCCCFF">
                  <a:alpha val="50980"/>
                </a:srgbClr>
              </a:solidFill>
              <a:ln w="9525">
                <a:noFill/>
                <a:round/>
                <a:headEnd/>
                <a:tailEnd/>
              </a:ln>
            </p:spPr>
            <p:txBody>
              <a:bodyPr rot="10800000"/>
              <a:lstStyle/>
              <a:p>
                <a:endParaRPr lang="es-ES"/>
              </a:p>
            </p:txBody>
          </p:sp>
          <p:sp>
            <p:nvSpPr>
              <p:cNvPr id="17" name="Freeform 35"/>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CCCCFF">
                  <a:alpha val="50980"/>
                </a:srgbClr>
              </a:solidFill>
              <a:ln w="9525">
                <a:noFill/>
                <a:round/>
                <a:headEnd/>
                <a:tailEnd/>
              </a:ln>
            </p:spPr>
            <p:txBody>
              <a:bodyPr rot="10800000"/>
              <a:lstStyle/>
              <a:p>
                <a:endParaRPr lang="es-ES"/>
              </a:p>
            </p:txBody>
          </p:sp>
        </p:grpSp>
        <p:grpSp>
          <p:nvGrpSpPr>
            <p:cNvPr id="8" name="Group 36"/>
            <p:cNvGrpSpPr>
              <a:grpSpLocks/>
            </p:cNvGrpSpPr>
            <p:nvPr/>
          </p:nvGrpSpPr>
          <p:grpSpPr bwMode="auto">
            <a:xfrm rot="-2583882">
              <a:off x="4563" y="2356"/>
              <a:ext cx="283" cy="490"/>
              <a:chOff x="4316" y="3699"/>
              <a:chExt cx="249" cy="506"/>
            </a:xfrm>
          </p:grpSpPr>
          <p:sp>
            <p:nvSpPr>
              <p:cNvPr id="14" name="Freeform 37"/>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chemeClr val="accent1">
                  <a:alpha val="50980"/>
                </a:schemeClr>
              </a:solidFill>
              <a:ln w="9525">
                <a:noFill/>
                <a:round/>
                <a:headEnd/>
                <a:tailEnd/>
              </a:ln>
            </p:spPr>
            <p:txBody>
              <a:bodyPr/>
              <a:lstStyle/>
              <a:p>
                <a:endParaRPr lang="es-ES"/>
              </a:p>
            </p:txBody>
          </p:sp>
          <p:sp>
            <p:nvSpPr>
              <p:cNvPr id="15" name="Freeform 38"/>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chemeClr val="accent1">
                  <a:alpha val="50980"/>
                </a:schemeClr>
              </a:solidFill>
              <a:ln w="9525">
                <a:noFill/>
                <a:round/>
                <a:headEnd/>
                <a:tailEnd/>
              </a:ln>
            </p:spPr>
            <p:txBody>
              <a:bodyPr/>
              <a:lstStyle/>
              <a:p>
                <a:endParaRPr lang="es-ES"/>
              </a:p>
            </p:txBody>
          </p:sp>
        </p:grpSp>
        <p:grpSp>
          <p:nvGrpSpPr>
            <p:cNvPr id="9" name="Group 39"/>
            <p:cNvGrpSpPr>
              <a:grpSpLocks/>
            </p:cNvGrpSpPr>
            <p:nvPr/>
          </p:nvGrpSpPr>
          <p:grpSpPr bwMode="auto">
            <a:xfrm rot="-3891991">
              <a:off x="2728" y="1722"/>
              <a:ext cx="195" cy="436"/>
              <a:chOff x="4316" y="3699"/>
              <a:chExt cx="249" cy="506"/>
            </a:xfrm>
          </p:grpSpPr>
          <p:sp>
            <p:nvSpPr>
              <p:cNvPr id="12" name="Freeform 40"/>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CCCCFF">
                  <a:alpha val="50980"/>
                </a:srgbClr>
              </a:solidFill>
              <a:ln w="9525">
                <a:noFill/>
                <a:round/>
                <a:headEnd/>
                <a:tailEnd/>
              </a:ln>
            </p:spPr>
            <p:txBody>
              <a:bodyPr vert="eaVert"/>
              <a:lstStyle/>
              <a:p>
                <a:endParaRPr lang="es-ES"/>
              </a:p>
            </p:txBody>
          </p:sp>
          <p:sp>
            <p:nvSpPr>
              <p:cNvPr id="13" name="Freeform 41"/>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CCCCFF">
                  <a:alpha val="50980"/>
                </a:srgbClr>
              </a:solidFill>
              <a:ln w="9525">
                <a:noFill/>
                <a:round/>
                <a:headEnd/>
                <a:tailEnd/>
              </a:ln>
            </p:spPr>
            <p:txBody>
              <a:bodyPr vert="eaVert"/>
              <a:lstStyle/>
              <a:p>
                <a:endParaRPr lang="es-ES"/>
              </a:p>
            </p:txBody>
          </p:sp>
        </p:grpSp>
        <p:sp>
          <p:nvSpPr>
            <p:cNvPr id="10" name="Freeform 24"/>
            <p:cNvSpPr>
              <a:spLocks/>
            </p:cNvSpPr>
            <p:nvPr/>
          </p:nvSpPr>
          <p:spPr bwMode="auto">
            <a:xfrm rot="-5400000">
              <a:off x="3804" y="2642"/>
              <a:ext cx="210" cy="333"/>
            </a:xfrm>
            <a:custGeom>
              <a:avLst/>
              <a:gdLst>
                <a:gd name="T0" fmla="*/ 0 w 683"/>
                <a:gd name="T1" fmla="*/ 0 h 882"/>
                <a:gd name="T2" fmla="*/ 0 w 683"/>
                <a:gd name="T3" fmla="*/ 0 h 882"/>
                <a:gd name="T4" fmla="*/ 0 w 683"/>
                <a:gd name="T5" fmla="*/ 0 h 882"/>
                <a:gd name="T6" fmla="*/ 0 w 683"/>
                <a:gd name="T7" fmla="*/ 0 h 882"/>
                <a:gd name="T8" fmla="*/ 0 w 683"/>
                <a:gd name="T9" fmla="*/ 0 h 882"/>
                <a:gd name="T10" fmla="*/ 0 w 683"/>
                <a:gd name="T11" fmla="*/ 0 h 882"/>
                <a:gd name="T12" fmla="*/ 0 w 683"/>
                <a:gd name="T13" fmla="*/ 0 h 882"/>
                <a:gd name="T14" fmla="*/ 0 w 683"/>
                <a:gd name="T15" fmla="*/ 0 h 882"/>
                <a:gd name="T16" fmla="*/ 0 w 683"/>
                <a:gd name="T17" fmla="*/ 0 h 882"/>
                <a:gd name="T18" fmla="*/ 0 w 683"/>
                <a:gd name="T19" fmla="*/ 0 h 882"/>
                <a:gd name="T20" fmla="*/ 0 w 683"/>
                <a:gd name="T21" fmla="*/ 0 h 882"/>
                <a:gd name="T22" fmla="*/ 0 w 683"/>
                <a:gd name="T23" fmla="*/ 0 h 882"/>
                <a:gd name="T24" fmla="*/ 0 w 683"/>
                <a:gd name="T25" fmla="*/ 0 h 882"/>
                <a:gd name="T26" fmla="*/ 0 w 683"/>
                <a:gd name="T27" fmla="*/ 0 h 882"/>
                <a:gd name="T28" fmla="*/ 0 w 683"/>
                <a:gd name="T29" fmla="*/ 0 h 882"/>
                <a:gd name="T30" fmla="*/ 0 w 683"/>
                <a:gd name="T31" fmla="*/ 0 h 882"/>
                <a:gd name="T32" fmla="*/ 0 w 683"/>
                <a:gd name="T33" fmla="*/ 0 h 882"/>
                <a:gd name="T34" fmla="*/ 0 w 683"/>
                <a:gd name="T35" fmla="*/ 0 h 882"/>
                <a:gd name="T36" fmla="*/ 0 w 683"/>
                <a:gd name="T37" fmla="*/ 0 h 882"/>
                <a:gd name="T38" fmla="*/ 0 w 683"/>
                <a:gd name="T39" fmla="*/ 0 h 882"/>
                <a:gd name="T40" fmla="*/ 0 w 683"/>
                <a:gd name="T41" fmla="*/ 0 h 882"/>
                <a:gd name="T42" fmla="*/ 0 w 683"/>
                <a:gd name="T43" fmla="*/ 0 h 8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83"/>
                <a:gd name="T67" fmla="*/ 0 h 882"/>
                <a:gd name="T68" fmla="*/ 683 w 683"/>
                <a:gd name="T69" fmla="*/ 882 h 8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83" h="882">
                  <a:moveTo>
                    <a:pt x="270" y="283"/>
                  </a:moveTo>
                  <a:lnTo>
                    <a:pt x="176" y="348"/>
                  </a:lnTo>
                  <a:lnTo>
                    <a:pt x="120" y="278"/>
                  </a:lnTo>
                  <a:lnTo>
                    <a:pt x="160" y="180"/>
                  </a:lnTo>
                  <a:lnTo>
                    <a:pt x="352" y="124"/>
                  </a:lnTo>
                  <a:lnTo>
                    <a:pt x="524" y="167"/>
                  </a:lnTo>
                  <a:lnTo>
                    <a:pt x="494" y="353"/>
                  </a:lnTo>
                  <a:lnTo>
                    <a:pt x="298" y="505"/>
                  </a:lnTo>
                  <a:lnTo>
                    <a:pt x="282" y="645"/>
                  </a:lnTo>
                  <a:lnTo>
                    <a:pt x="378" y="882"/>
                  </a:lnTo>
                  <a:lnTo>
                    <a:pt x="683" y="662"/>
                  </a:lnTo>
                  <a:lnTo>
                    <a:pt x="438" y="570"/>
                  </a:lnTo>
                  <a:lnTo>
                    <a:pt x="645" y="370"/>
                  </a:lnTo>
                  <a:lnTo>
                    <a:pt x="645" y="46"/>
                  </a:lnTo>
                  <a:lnTo>
                    <a:pt x="298" y="0"/>
                  </a:lnTo>
                  <a:lnTo>
                    <a:pt x="38" y="189"/>
                  </a:lnTo>
                  <a:lnTo>
                    <a:pt x="0" y="453"/>
                  </a:lnTo>
                  <a:lnTo>
                    <a:pt x="160" y="510"/>
                  </a:lnTo>
                  <a:lnTo>
                    <a:pt x="343" y="340"/>
                  </a:lnTo>
                  <a:lnTo>
                    <a:pt x="270" y="283"/>
                  </a:lnTo>
                  <a:close/>
                </a:path>
              </a:pathLst>
            </a:custGeom>
            <a:solidFill>
              <a:srgbClr val="CCFFCC">
                <a:alpha val="78038"/>
              </a:srgbClr>
            </a:solidFill>
            <a:ln w="9525">
              <a:noFill/>
              <a:round/>
              <a:headEnd/>
              <a:tailEnd/>
            </a:ln>
          </p:spPr>
          <p:txBody>
            <a:bodyPr vert="eaVert"/>
            <a:lstStyle/>
            <a:p>
              <a:endParaRPr lang="es-ES"/>
            </a:p>
          </p:txBody>
        </p:sp>
        <p:sp>
          <p:nvSpPr>
            <p:cNvPr id="11" name="Freeform 25"/>
            <p:cNvSpPr>
              <a:spLocks/>
            </p:cNvSpPr>
            <p:nvPr/>
          </p:nvSpPr>
          <p:spPr bwMode="auto">
            <a:xfrm rot="-5400000">
              <a:off x="4086" y="2667"/>
              <a:ext cx="53" cy="66"/>
            </a:xfrm>
            <a:custGeom>
              <a:avLst/>
              <a:gdLst>
                <a:gd name="T0" fmla="*/ 0 w 175"/>
                <a:gd name="T1" fmla="*/ 0 h 170"/>
                <a:gd name="T2" fmla="*/ 0 w 175"/>
                <a:gd name="T3" fmla="*/ 0 h 170"/>
                <a:gd name="T4" fmla="*/ 0 w 175"/>
                <a:gd name="T5" fmla="*/ 0 h 170"/>
                <a:gd name="T6" fmla="*/ 0 w 175"/>
                <a:gd name="T7" fmla="*/ 0 h 170"/>
                <a:gd name="T8" fmla="*/ 0 w 175"/>
                <a:gd name="T9" fmla="*/ 0 h 170"/>
                <a:gd name="T10" fmla="*/ 0 w 175"/>
                <a:gd name="T11" fmla="*/ 0 h 170"/>
                <a:gd name="T12" fmla="*/ 0 w 175"/>
                <a:gd name="T13" fmla="*/ 0 h 170"/>
                <a:gd name="T14" fmla="*/ 0 w 175"/>
                <a:gd name="T15" fmla="*/ 0 h 170"/>
                <a:gd name="T16" fmla="*/ 0 w 175"/>
                <a:gd name="T17" fmla="*/ 0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170"/>
                <a:gd name="T29" fmla="*/ 175 w 175"/>
                <a:gd name="T30" fmla="*/ 170 h 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170">
                  <a:moveTo>
                    <a:pt x="116" y="0"/>
                  </a:moveTo>
                  <a:lnTo>
                    <a:pt x="0" y="42"/>
                  </a:lnTo>
                  <a:lnTo>
                    <a:pt x="0" y="149"/>
                  </a:lnTo>
                  <a:lnTo>
                    <a:pt x="129" y="170"/>
                  </a:lnTo>
                  <a:lnTo>
                    <a:pt x="175" y="90"/>
                  </a:lnTo>
                  <a:lnTo>
                    <a:pt x="172" y="33"/>
                  </a:lnTo>
                  <a:lnTo>
                    <a:pt x="116" y="0"/>
                  </a:lnTo>
                  <a:close/>
                </a:path>
              </a:pathLst>
            </a:custGeom>
            <a:solidFill>
              <a:srgbClr val="CCFFCC">
                <a:alpha val="81960"/>
              </a:srgbClr>
            </a:solidFill>
            <a:ln w="9525">
              <a:noFill/>
              <a:round/>
              <a:headEnd/>
              <a:tailEnd/>
            </a:ln>
          </p:spPr>
          <p:txBody>
            <a:bodyPr vert="eaVert"/>
            <a:lstStyle/>
            <a:p>
              <a:endParaRPr lang="es-ES"/>
            </a:p>
          </p:txBody>
        </p:sp>
      </p:grpSp>
      <p:sp>
        <p:nvSpPr>
          <p:cNvPr id="45"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46" name="Rectangle 8"/>
          <p:cNvSpPr>
            <a:spLocks noChangeArrowheads="1"/>
          </p:cNvSpPr>
          <p:nvPr/>
        </p:nvSpPr>
        <p:spPr bwMode="auto">
          <a:xfrm>
            <a:off x="1357290" y="1214422"/>
            <a:ext cx="6886575" cy="830997"/>
          </a:xfrm>
          <a:prstGeom prst="rect">
            <a:avLst/>
          </a:prstGeom>
          <a:noFill/>
          <a:ln w="9525">
            <a:noFill/>
            <a:miter lim="800000"/>
            <a:headEnd/>
            <a:tailEnd/>
          </a:ln>
        </p:spPr>
        <p:txBody>
          <a:bodyPr anchor="ctr">
            <a:spAutoFit/>
          </a:bodyPr>
          <a:lstStyle/>
          <a:p>
            <a:pPr algn="just" eaLnBrk="0" hangingPunct="0">
              <a:defRPr/>
            </a:pPr>
            <a:r>
              <a:rPr lang="es-ES" sz="2400" dirty="0">
                <a:solidFill>
                  <a:srgbClr val="00B050"/>
                </a:solidFill>
                <a:latin typeface="Comic Sans MS" pitchFamily="66" charset="0"/>
                <a:ea typeface="Times New Roman" pitchFamily="18" charset="0"/>
                <a:cs typeface="Arial" pitchFamily="34" charset="0"/>
              </a:rPr>
              <a:t>A qué preguntas responde un metadato geográfico ?</a:t>
            </a:r>
          </a:p>
        </p:txBody>
      </p:sp>
      <p:pic>
        <p:nvPicPr>
          <p:cNvPr id="47" name="Picture 61" descr="120px-Crystal_Clear_app_kblackbox">
            <a:hlinkClick r:id="rId3" tooltip="Crystal Clear app kblackbox.png"/>
          </p:cNvPr>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684190" y="1155685"/>
            <a:ext cx="574675" cy="574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9"/>
          <p:cNvSpPr>
            <a:spLocks noChangeArrowheads="1"/>
          </p:cNvSpPr>
          <p:nvPr/>
        </p:nvSpPr>
        <p:spPr bwMode="auto">
          <a:xfrm>
            <a:off x="1187450" y="2214554"/>
            <a:ext cx="4752975" cy="1798638"/>
          </a:xfrm>
          <a:prstGeom prst="rect">
            <a:avLst/>
          </a:prstGeom>
          <a:noFill/>
          <a:ln w="9525" algn="ctr">
            <a:noFill/>
            <a:miter lim="800000"/>
            <a:headEnd/>
            <a:tailEnd/>
          </a:ln>
        </p:spPr>
        <p:txBody>
          <a:bodyPr/>
          <a:lstStyle/>
          <a:p>
            <a:pPr marL="342900" indent="-342900" eaLnBrk="0" hangingPunct="0">
              <a:spcBef>
                <a:spcPct val="20000"/>
              </a:spcBef>
              <a:buClr>
                <a:schemeClr val="tx1"/>
              </a:buClr>
              <a:buFontTx/>
              <a:buChar char="•"/>
              <a:defRPr/>
            </a:pPr>
            <a:r>
              <a:rPr lang="es-MX" sz="2000" dirty="0">
                <a:latin typeface="Comic Sans MS" pitchFamily="66" charset="0"/>
              </a:rPr>
              <a:t>Cómo recolecto </a:t>
            </a:r>
            <a:r>
              <a:rPr lang="es-CO" sz="2000" dirty="0">
                <a:latin typeface="Comic Sans MS" pitchFamily="66" charset="0"/>
              </a:rPr>
              <a:t>los datos?</a:t>
            </a:r>
          </a:p>
          <a:p>
            <a:pPr marL="342900" indent="-342900" eaLnBrk="0" hangingPunct="0">
              <a:spcBef>
                <a:spcPct val="20000"/>
              </a:spcBef>
              <a:buClr>
                <a:schemeClr val="tx1"/>
              </a:buClr>
              <a:buFontTx/>
              <a:buChar char="•"/>
              <a:defRPr/>
            </a:pPr>
            <a:endParaRPr lang="es-CO" sz="2000" dirty="0">
              <a:latin typeface="Comic Sans MS" pitchFamily="66" charset="0"/>
            </a:endParaRPr>
          </a:p>
          <a:p>
            <a:pPr marL="342900" indent="-342900" eaLnBrk="0" hangingPunct="0">
              <a:spcBef>
                <a:spcPct val="20000"/>
              </a:spcBef>
              <a:buClr>
                <a:schemeClr val="tx1"/>
              </a:buClr>
              <a:buFontTx/>
              <a:buChar char="•"/>
              <a:defRPr/>
            </a:pPr>
            <a:r>
              <a:rPr lang="es-CO" sz="2000" dirty="0">
                <a:latin typeface="Comic Sans MS" pitchFamily="66" charset="0"/>
              </a:rPr>
              <a:t>Cómo organizo los datos y metadatos bajo un sistema?</a:t>
            </a:r>
          </a:p>
          <a:p>
            <a:pPr marL="342900" indent="-342900" eaLnBrk="0" hangingPunct="0">
              <a:spcBef>
                <a:spcPct val="20000"/>
              </a:spcBef>
              <a:buClr>
                <a:schemeClr val="tx1"/>
              </a:buClr>
              <a:buFontTx/>
              <a:buChar char="•"/>
              <a:defRPr/>
            </a:pPr>
            <a:endParaRPr lang="es-CO" sz="2000" dirty="0">
              <a:latin typeface="Comic Sans MS" pitchFamily="66" charset="0"/>
            </a:endParaRPr>
          </a:p>
          <a:p>
            <a:pPr marL="342900" indent="-342900" eaLnBrk="0" hangingPunct="0">
              <a:spcBef>
                <a:spcPct val="20000"/>
              </a:spcBef>
              <a:buClr>
                <a:schemeClr val="tx1"/>
              </a:buClr>
              <a:buFontTx/>
              <a:buChar char="•"/>
              <a:defRPr/>
            </a:pPr>
            <a:r>
              <a:rPr lang="es-CO" sz="2000" dirty="0">
                <a:latin typeface="Comic Sans MS" pitchFamily="66" charset="0"/>
              </a:rPr>
              <a:t>Cómo transmito y difundo los metadatos? </a:t>
            </a:r>
          </a:p>
        </p:txBody>
      </p:sp>
      <p:grpSp>
        <p:nvGrpSpPr>
          <p:cNvPr id="4" name="Group 10"/>
          <p:cNvGrpSpPr>
            <a:grpSpLocks/>
          </p:cNvGrpSpPr>
          <p:nvPr/>
        </p:nvGrpSpPr>
        <p:grpSpPr bwMode="auto">
          <a:xfrm>
            <a:off x="4140200" y="2271713"/>
            <a:ext cx="4468813" cy="2813050"/>
            <a:chOff x="2608" y="1431"/>
            <a:chExt cx="2815" cy="1772"/>
          </a:xfrm>
        </p:grpSpPr>
        <p:grpSp>
          <p:nvGrpSpPr>
            <p:cNvPr id="5" name="Group 11"/>
            <p:cNvGrpSpPr>
              <a:grpSpLocks/>
            </p:cNvGrpSpPr>
            <p:nvPr/>
          </p:nvGrpSpPr>
          <p:grpSpPr bwMode="auto">
            <a:xfrm>
              <a:off x="4474" y="1431"/>
              <a:ext cx="949" cy="757"/>
              <a:chOff x="4474" y="1431"/>
              <a:chExt cx="949" cy="757"/>
            </a:xfrm>
          </p:grpSpPr>
          <p:sp>
            <p:nvSpPr>
              <p:cNvPr id="20" name="Freeform 7"/>
              <p:cNvSpPr>
                <a:spLocks/>
              </p:cNvSpPr>
              <p:nvPr/>
            </p:nvSpPr>
            <p:spPr bwMode="auto">
              <a:xfrm rot="-5400000">
                <a:off x="4553" y="1872"/>
                <a:ext cx="224" cy="317"/>
              </a:xfrm>
              <a:custGeom>
                <a:avLst/>
                <a:gdLst>
                  <a:gd name="T0" fmla="*/ 0 w 730"/>
                  <a:gd name="T1" fmla="*/ 0 h 842"/>
                  <a:gd name="T2" fmla="*/ 0 w 730"/>
                  <a:gd name="T3" fmla="*/ 0 h 842"/>
                  <a:gd name="T4" fmla="*/ 0 w 730"/>
                  <a:gd name="T5" fmla="*/ 0 h 842"/>
                  <a:gd name="T6" fmla="*/ 0 w 730"/>
                  <a:gd name="T7" fmla="*/ 0 h 842"/>
                  <a:gd name="T8" fmla="*/ 0 w 730"/>
                  <a:gd name="T9" fmla="*/ 0 h 842"/>
                  <a:gd name="T10" fmla="*/ 0 w 730"/>
                  <a:gd name="T11" fmla="*/ 0 h 842"/>
                  <a:gd name="T12" fmla="*/ 0 w 730"/>
                  <a:gd name="T13" fmla="*/ 0 h 842"/>
                  <a:gd name="T14" fmla="*/ 0 w 730"/>
                  <a:gd name="T15" fmla="*/ 0 h 842"/>
                  <a:gd name="T16" fmla="*/ 0 w 730"/>
                  <a:gd name="T17" fmla="*/ 0 h 842"/>
                  <a:gd name="T18" fmla="*/ 0 w 730"/>
                  <a:gd name="T19" fmla="*/ 0 h 842"/>
                  <a:gd name="T20" fmla="*/ 0 w 730"/>
                  <a:gd name="T21" fmla="*/ 0 h 842"/>
                  <a:gd name="T22" fmla="*/ 0 w 730"/>
                  <a:gd name="T23" fmla="*/ 0 h 842"/>
                  <a:gd name="T24" fmla="*/ 0 w 730"/>
                  <a:gd name="T25" fmla="*/ 0 h 842"/>
                  <a:gd name="T26" fmla="*/ 0 w 730"/>
                  <a:gd name="T27" fmla="*/ 0 h 842"/>
                  <a:gd name="T28" fmla="*/ 0 w 730"/>
                  <a:gd name="T29" fmla="*/ 0 h 842"/>
                  <a:gd name="T30" fmla="*/ 0 w 730"/>
                  <a:gd name="T31" fmla="*/ 0 h 842"/>
                  <a:gd name="T32" fmla="*/ 0 w 730"/>
                  <a:gd name="T33" fmla="*/ 0 h 842"/>
                  <a:gd name="T34" fmla="*/ 0 w 730"/>
                  <a:gd name="T35" fmla="*/ 0 h 84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730"/>
                  <a:gd name="T55" fmla="*/ 0 h 842"/>
                  <a:gd name="T56" fmla="*/ 730 w 730"/>
                  <a:gd name="T57" fmla="*/ 842 h 842"/>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730" h="842">
                    <a:moveTo>
                      <a:pt x="397" y="29"/>
                    </a:moveTo>
                    <a:lnTo>
                      <a:pt x="261" y="0"/>
                    </a:lnTo>
                    <a:lnTo>
                      <a:pt x="104" y="124"/>
                    </a:lnTo>
                    <a:lnTo>
                      <a:pt x="0" y="302"/>
                    </a:lnTo>
                    <a:lnTo>
                      <a:pt x="32" y="521"/>
                    </a:lnTo>
                    <a:lnTo>
                      <a:pt x="150" y="500"/>
                    </a:lnTo>
                    <a:lnTo>
                      <a:pt x="174" y="283"/>
                    </a:lnTo>
                    <a:lnTo>
                      <a:pt x="372" y="159"/>
                    </a:lnTo>
                    <a:lnTo>
                      <a:pt x="462" y="254"/>
                    </a:lnTo>
                    <a:lnTo>
                      <a:pt x="377" y="401"/>
                    </a:lnTo>
                    <a:lnTo>
                      <a:pt x="382" y="608"/>
                    </a:lnTo>
                    <a:lnTo>
                      <a:pt x="606" y="842"/>
                    </a:lnTo>
                    <a:lnTo>
                      <a:pt x="730" y="720"/>
                    </a:lnTo>
                    <a:lnTo>
                      <a:pt x="484" y="505"/>
                    </a:lnTo>
                    <a:lnTo>
                      <a:pt x="527" y="184"/>
                    </a:lnTo>
                    <a:lnTo>
                      <a:pt x="397" y="29"/>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sp>
            <p:nvSpPr>
              <p:cNvPr id="21" name="Freeform 8"/>
              <p:cNvSpPr>
                <a:spLocks/>
              </p:cNvSpPr>
              <p:nvPr/>
            </p:nvSpPr>
            <p:spPr bwMode="auto">
              <a:xfrm rot="-5400000">
                <a:off x="5186" y="1874"/>
                <a:ext cx="181" cy="199"/>
              </a:xfrm>
              <a:custGeom>
                <a:avLst/>
                <a:gdLst>
                  <a:gd name="T0" fmla="*/ 0 w 589"/>
                  <a:gd name="T1" fmla="*/ 0 h 528"/>
                  <a:gd name="T2" fmla="*/ 0 w 589"/>
                  <a:gd name="T3" fmla="*/ 0 h 528"/>
                  <a:gd name="T4" fmla="*/ 0 w 589"/>
                  <a:gd name="T5" fmla="*/ 0 h 528"/>
                  <a:gd name="T6" fmla="*/ 0 w 589"/>
                  <a:gd name="T7" fmla="*/ 0 h 528"/>
                  <a:gd name="T8" fmla="*/ 0 w 589"/>
                  <a:gd name="T9" fmla="*/ 0 h 528"/>
                  <a:gd name="T10" fmla="*/ 0 w 589"/>
                  <a:gd name="T11" fmla="*/ 0 h 528"/>
                  <a:gd name="T12" fmla="*/ 0 w 589"/>
                  <a:gd name="T13" fmla="*/ 0 h 528"/>
                  <a:gd name="T14" fmla="*/ 0 w 589"/>
                  <a:gd name="T15" fmla="*/ 0 h 528"/>
                  <a:gd name="T16" fmla="*/ 0 w 589"/>
                  <a:gd name="T17" fmla="*/ 0 h 528"/>
                  <a:gd name="T18" fmla="*/ 0 w 589"/>
                  <a:gd name="T19" fmla="*/ 0 h 528"/>
                  <a:gd name="T20" fmla="*/ 0 w 589"/>
                  <a:gd name="T21" fmla="*/ 0 h 528"/>
                  <a:gd name="T22" fmla="*/ 0 w 589"/>
                  <a:gd name="T23" fmla="*/ 0 h 528"/>
                  <a:gd name="T24" fmla="*/ 0 w 589"/>
                  <a:gd name="T25" fmla="*/ 0 h 528"/>
                  <a:gd name="T26" fmla="*/ 0 w 589"/>
                  <a:gd name="T27" fmla="*/ 0 h 528"/>
                  <a:gd name="T28" fmla="*/ 0 w 589"/>
                  <a:gd name="T29" fmla="*/ 0 h 528"/>
                  <a:gd name="T30" fmla="*/ 0 w 589"/>
                  <a:gd name="T31" fmla="*/ 0 h 528"/>
                  <a:gd name="T32" fmla="*/ 0 w 589"/>
                  <a:gd name="T33" fmla="*/ 0 h 528"/>
                  <a:gd name="T34" fmla="*/ 0 w 589"/>
                  <a:gd name="T35" fmla="*/ 0 h 528"/>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89"/>
                  <a:gd name="T55" fmla="*/ 0 h 528"/>
                  <a:gd name="T56" fmla="*/ 589 w 589"/>
                  <a:gd name="T57" fmla="*/ 528 h 528"/>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89" h="528">
                    <a:moveTo>
                      <a:pt x="228" y="0"/>
                    </a:moveTo>
                    <a:lnTo>
                      <a:pt x="127" y="2"/>
                    </a:lnTo>
                    <a:lnTo>
                      <a:pt x="43" y="119"/>
                    </a:lnTo>
                    <a:lnTo>
                      <a:pt x="0" y="264"/>
                    </a:lnTo>
                    <a:lnTo>
                      <a:pt x="60" y="412"/>
                    </a:lnTo>
                    <a:lnTo>
                      <a:pt x="144" y="374"/>
                    </a:lnTo>
                    <a:lnTo>
                      <a:pt x="116" y="218"/>
                    </a:lnTo>
                    <a:lnTo>
                      <a:pt x="229" y="95"/>
                    </a:lnTo>
                    <a:lnTo>
                      <a:pt x="318" y="143"/>
                    </a:lnTo>
                    <a:lnTo>
                      <a:pt x="281" y="267"/>
                    </a:lnTo>
                    <a:lnTo>
                      <a:pt x="325" y="407"/>
                    </a:lnTo>
                    <a:lnTo>
                      <a:pt x="529" y="528"/>
                    </a:lnTo>
                    <a:lnTo>
                      <a:pt x="589" y="421"/>
                    </a:lnTo>
                    <a:lnTo>
                      <a:pt x="378" y="318"/>
                    </a:lnTo>
                    <a:lnTo>
                      <a:pt x="350" y="83"/>
                    </a:lnTo>
                    <a:lnTo>
                      <a:pt x="228" y="0"/>
                    </a:lnTo>
                    <a:close/>
                  </a:path>
                </a:pathLst>
              </a:custGeom>
              <a:solidFill>
                <a:srgbClr val="CCCCFF">
                  <a:alpha val="50980"/>
                </a:srgbClr>
              </a:solidFill>
              <a:ln w="9525">
                <a:noFill/>
                <a:round/>
                <a:headEnd/>
                <a:tailEnd/>
              </a:ln>
            </p:spPr>
            <p:txBody>
              <a:bodyPr vert="eaVert"/>
              <a:lstStyle/>
              <a:p>
                <a:endParaRPr lang="es-ES">
                  <a:latin typeface="Comic Sans MS" pitchFamily="66" charset="0"/>
                </a:endParaRPr>
              </a:p>
            </p:txBody>
          </p:sp>
          <p:sp>
            <p:nvSpPr>
              <p:cNvPr id="22" name="Freeform 9"/>
              <p:cNvSpPr>
                <a:spLocks/>
              </p:cNvSpPr>
              <p:nvPr/>
            </p:nvSpPr>
            <p:spPr bwMode="auto">
              <a:xfrm rot="-5400000">
                <a:off x="4846" y="1878"/>
                <a:ext cx="75" cy="86"/>
              </a:xfrm>
              <a:custGeom>
                <a:avLst/>
                <a:gdLst>
                  <a:gd name="T0" fmla="*/ 0 w 244"/>
                  <a:gd name="T1" fmla="*/ 0 h 231"/>
                  <a:gd name="T2" fmla="*/ 0 w 244"/>
                  <a:gd name="T3" fmla="*/ 0 h 231"/>
                  <a:gd name="T4" fmla="*/ 0 w 244"/>
                  <a:gd name="T5" fmla="*/ 0 h 231"/>
                  <a:gd name="T6" fmla="*/ 0 w 244"/>
                  <a:gd name="T7" fmla="*/ 0 h 231"/>
                  <a:gd name="T8" fmla="*/ 0 w 244"/>
                  <a:gd name="T9" fmla="*/ 0 h 231"/>
                  <a:gd name="T10" fmla="*/ 0 w 244"/>
                  <a:gd name="T11" fmla="*/ 0 h 231"/>
                  <a:gd name="T12" fmla="*/ 0 w 244"/>
                  <a:gd name="T13" fmla="*/ 0 h 231"/>
                  <a:gd name="T14" fmla="*/ 0 w 244"/>
                  <a:gd name="T15" fmla="*/ 0 h 231"/>
                  <a:gd name="T16" fmla="*/ 0 60000 65536"/>
                  <a:gd name="T17" fmla="*/ 0 60000 65536"/>
                  <a:gd name="T18" fmla="*/ 0 60000 65536"/>
                  <a:gd name="T19" fmla="*/ 0 60000 65536"/>
                  <a:gd name="T20" fmla="*/ 0 60000 65536"/>
                  <a:gd name="T21" fmla="*/ 0 60000 65536"/>
                  <a:gd name="T22" fmla="*/ 0 60000 65536"/>
                  <a:gd name="T23" fmla="*/ 0 60000 65536"/>
                  <a:gd name="T24" fmla="*/ 0 w 244"/>
                  <a:gd name="T25" fmla="*/ 0 h 231"/>
                  <a:gd name="T26" fmla="*/ 244 w 244"/>
                  <a:gd name="T27" fmla="*/ 231 h 23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44" h="231">
                    <a:moveTo>
                      <a:pt x="162" y="0"/>
                    </a:moveTo>
                    <a:lnTo>
                      <a:pt x="0" y="35"/>
                    </a:lnTo>
                    <a:lnTo>
                      <a:pt x="27" y="204"/>
                    </a:lnTo>
                    <a:lnTo>
                      <a:pt x="162" y="231"/>
                    </a:lnTo>
                    <a:lnTo>
                      <a:pt x="244" y="105"/>
                    </a:lnTo>
                    <a:lnTo>
                      <a:pt x="162" y="0"/>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sp>
            <p:nvSpPr>
              <p:cNvPr id="23" name="Freeform 10"/>
              <p:cNvSpPr>
                <a:spLocks/>
              </p:cNvSpPr>
              <p:nvPr/>
            </p:nvSpPr>
            <p:spPr bwMode="auto">
              <a:xfrm rot="-5400000">
                <a:off x="5362" y="1825"/>
                <a:ext cx="57" cy="65"/>
              </a:xfrm>
              <a:custGeom>
                <a:avLst/>
                <a:gdLst>
                  <a:gd name="T0" fmla="*/ 0 w 186"/>
                  <a:gd name="T1" fmla="*/ 0 h 174"/>
                  <a:gd name="T2" fmla="*/ 0 w 186"/>
                  <a:gd name="T3" fmla="*/ 0 h 174"/>
                  <a:gd name="T4" fmla="*/ 0 w 186"/>
                  <a:gd name="T5" fmla="*/ 0 h 174"/>
                  <a:gd name="T6" fmla="*/ 0 w 186"/>
                  <a:gd name="T7" fmla="*/ 0 h 174"/>
                  <a:gd name="T8" fmla="*/ 0 w 186"/>
                  <a:gd name="T9" fmla="*/ 0 h 174"/>
                  <a:gd name="T10" fmla="*/ 0 w 186"/>
                  <a:gd name="T11" fmla="*/ 0 h 174"/>
                  <a:gd name="T12" fmla="*/ 0 w 186"/>
                  <a:gd name="T13" fmla="*/ 0 h 174"/>
                  <a:gd name="T14" fmla="*/ 0 w 186"/>
                  <a:gd name="T15" fmla="*/ 0 h 174"/>
                  <a:gd name="T16" fmla="*/ 0 60000 65536"/>
                  <a:gd name="T17" fmla="*/ 0 60000 65536"/>
                  <a:gd name="T18" fmla="*/ 0 60000 65536"/>
                  <a:gd name="T19" fmla="*/ 0 60000 65536"/>
                  <a:gd name="T20" fmla="*/ 0 60000 65536"/>
                  <a:gd name="T21" fmla="*/ 0 60000 65536"/>
                  <a:gd name="T22" fmla="*/ 0 60000 65536"/>
                  <a:gd name="T23" fmla="*/ 0 60000 65536"/>
                  <a:gd name="T24" fmla="*/ 0 w 186"/>
                  <a:gd name="T25" fmla="*/ 0 h 174"/>
                  <a:gd name="T26" fmla="*/ 186 w 186"/>
                  <a:gd name="T27" fmla="*/ 174 h 17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86" h="174">
                    <a:moveTo>
                      <a:pt x="104" y="0"/>
                    </a:moveTo>
                    <a:lnTo>
                      <a:pt x="0" y="58"/>
                    </a:lnTo>
                    <a:lnTo>
                      <a:pt x="45" y="174"/>
                    </a:lnTo>
                    <a:lnTo>
                      <a:pt x="147" y="167"/>
                    </a:lnTo>
                    <a:lnTo>
                      <a:pt x="186" y="68"/>
                    </a:lnTo>
                    <a:lnTo>
                      <a:pt x="104" y="0"/>
                    </a:lnTo>
                    <a:close/>
                  </a:path>
                </a:pathLst>
              </a:custGeom>
              <a:solidFill>
                <a:srgbClr val="CCCCFF">
                  <a:alpha val="50980"/>
                </a:srgbClr>
              </a:solidFill>
              <a:ln w="9525">
                <a:noFill/>
                <a:round/>
                <a:headEnd/>
                <a:tailEnd/>
              </a:ln>
            </p:spPr>
            <p:txBody>
              <a:bodyPr vert="eaVert"/>
              <a:lstStyle/>
              <a:p>
                <a:endParaRPr lang="es-ES">
                  <a:latin typeface="Comic Sans MS" pitchFamily="66" charset="0"/>
                </a:endParaRPr>
              </a:p>
            </p:txBody>
          </p:sp>
          <p:sp>
            <p:nvSpPr>
              <p:cNvPr id="24" name="Freeform 11"/>
              <p:cNvSpPr>
                <a:spLocks/>
              </p:cNvSpPr>
              <p:nvPr/>
            </p:nvSpPr>
            <p:spPr bwMode="auto">
              <a:xfrm rot="-5400000">
                <a:off x="4702" y="1549"/>
                <a:ext cx="266" cy="453"/>
              </a:xfrm>
              <a:custGeom>
                <a:avLst/>
                <a:gdLst>
                  <a:gd name="T0" fmla="*/ 0 w 865"/>
                  <a:gd name="T1" fmla="*/ 0 h 1202"/>
                  <a:gd name="T2" fmla="*/ 0 w 865"/>
                  <a:gd name="T3" fmla="*/ 0 h 1202"/>
                  <a:gd name="T4" fmla="*/ 0 w 865"/>
                  <a:gd name="T5" fmla="*/ 0 h 1202"/>
                  <a:gd name="T6" fmla="*/ 0 w 865"/>
                  <a:gd name="T7" fmla="*/ 0 h 1202"/>
                  <a:gd name="T8" fmla="*/ 0 w 865"/>
                  <a:gd name="T9" fmla="*/ 0 h 1202"/>
                  <a:gd name="T10" fmla="*/ 0 w 865"/>
                  <a:gd name="T11" fmla="*/ 0 h 1202"/>
                  <a:gd name="T12" fmla="*/ 0 w 865"/>
                  <a:gd name="T13" fmla="*/ 0 h 1202"/>
                  <a:gd name="T14" fmla="*/ 0 w 865"/>
                  <a:gd name="T15" fmla="*/ 0 h 1202"/>
                  <a:gd name="T16" fmla="*/ 0 w 865"/>
                  <a:gd name="T17" fmla="*/ 0 h 1202"/>
                  <a:gd name="T18" fmla="*/ 0 w 865"/>
                  <a:gd name="T19" fmla="*/ 0 h 1202"/>
                  <a:gd name="T20" fmla="*/ 0 w 865"/>
                  <a:gd name="T21" fmla="*/ 0 h 1202"/>
                  <a:gd name="T22" fmla="*/ 0 w 865"/>
                  <a:gd name="T23" fmla="*/ 0 h 1202"/>
                  <a:gd name="T24" fmla="*/ 0 w 865"/>
                  <a:gd name="T25" fmla="*/ 0 h 1202"/>
                  <a:gd name="T26" fmla="*/ 0 w 865"/>
                  <a:gd name="T27" fmla="*/ 0 h 1202"/>
                  <a:gd name="T28" fmla="*/ 0 w 865"/>
                  <a:gd name="T29" fmla="*/ 0 h 1202"/>
                  <a:gd name="T30" fmla="*/ 0 w 865"/>
                  <a:gd name="T31" fmla="*/ 0 h 1202"/>
                  <a:gd name="T32" fmla="*/ 0 w 865"/>
                  <a:gd name="T33" fmla="*/ 0 h 120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65"/>
                  <a:gd name="T52" fmla="*/ 0 h 1202"/>
                  <a:gd name="T53" fmla="*/ 865 w 865"/>
                  <a:gd name="T54" fmla="*/ 1202 h 120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65" h="1202">
                    <a:moveTo>
                      <a:pt x="48" y="301"/>
                    </a:moveTo>
                    <a:lnTo>
                      <a:pt x="302" y="369"/>
                    </a:lnTo>
                    <a:lnTo>
                      <a:pt x="340" y="164"/>
                    </a:lnTo>
                    <a:lnTo>
                      <a:pt x="593" y="176"/>
                    </a:lnTo>
                    <a:lnTo>
                      <a:pt x="691" y="443"/>
                    </a:lnTo>
                    <a:lnTo>
                      <a:pt x="539" y="560"/>
                    </a:lnTo>
                    <a:lnTo>
                      <a:pt x="308" y="671"/>
                    </a:lnTo>
                    <a:lnTo>
                      <a:pt x="0" y="1091"/>
                    </a:lnTo>
                    <a:lnTo>
                      <a:pt x="302" y="1202"/>
                    </a:lnTo>
                    <a:lnTo>
                      <a:pt x="450" y="794"/>
                    </a:lnTo>
                    <a:lnTo>
                      <a:pt x="758" y="657"/>
                    </a:lnTo>
                    <a:lnTo>
                      <a:pt x="865" y="273"/>
                    </a:lnTo>
                    <a:lnTo>
                      <a:pt x="526" y="0"/>
                    </a:lnTo>
                    <a:lnTo>
                      <a:pt x="176" y="97"/>
                    </a:lnTo>
                    <a:lnTo>
                      <a:pt x="48" y="301"/>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sp>
            <p:nvSpPr>
              <p:cNvPr id="25" name="Freeform 12"/>
              <p:cNvSpPr>
                <a:spLocks/>
              </p:cNvSpPr>
              <p:nvPr/>
            </p:nvSpPr>
            <p:spPr bwMode="auto">
              <a:xfrm rot="-5400000">
                <a:off x="5090" y="1842"/>
                <a:ext cx="108" cy="115"/>
              </a:xfrm>
              <a:custGeom>
                <a:avLst/>
                <a:gdLst>
                  <a:gd name="T0" fmla="*/ 0 w 353"/>
                  <a:gd name="T1" fmla="*/ 0 h 305"/>
                  <a:gd name="T2" fmla="*/ 0 w 353"/>
                  <a:gd name="T3" fmla="*/ 0 h 305"/>
                  <a:gd name="T4" fmla="*/ 0 w 353"/>
                  <a:gd name="T5" fmla="*/ 0 h 305"/>
                  <a:gd name="T6" fmla="*/ 0 w 353"/>
                  <a:gd name="T7" fmla="*/ 0 h 305"/>
                  <a:gd name="T8" fmla="*/ 0 w 353"/>
                  <a:gd name="T9" fmla="*/ 0 h 305"/>
                  <a:gd name="T10" fmla="*/ 0 w 353"/>
                  <a:gd name="T11" fmla="*/ 0 h 305"/>
                  <a:gd name="T12" fmla="*/ 0 w 353"/>
                  <a:gd name="T13" fmla="*/ 0 h 305"/>
                  <a:gd name="T14" fmla="*/ 0 w 353"/>
                  <a:gd name="T15" fmla="*/ 0 h 305"/>
                  <a:gd name="T16" fmla="*/ 0 w 353"/>
                  <a:gd name="T17" fmla="*/ 0 h 30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53"/>
                  <a:gd name="T28" fmla="*/ 0 h 305"/>
                  <a:gd name="T29" fmla="*/ 353 w 353"/>
                  <a:gd name="T30" fmla="*/ 305 h 30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53" h="305">
                    <a:moveTo>
                      <a:pt x="191" y="0"/>
                    </a:moveTo>
                    <a:lnTo>
                      <a:pt x="0" y="63"/>
                    </a:lnTo>
                    <a:lnTo>
                      <a:pt x="22" y="237"/>
                    </a:lnTo>
                    <a:lnTo>
                      <a:pt x="237" y="305"/>
                    </a:lnTo>
                    <a:lnTo>
                      <a:pt x="353" y="184"/>
                    </a:lnTo>
                    <a:lnTo>
                      <a:pt x="305" y="32"/>
                    </a:lnTo>
                    <a:lnTo>
                      <a:pt x="191" y="0"/>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sp>
            <p:nvSpPr>
              <p:cNvPr id="26" name="Freeform 13"/>
              <p:cNvSpPr>
                <a:spLocks/>
              </p:cNvSpPr>
              <p:nvPr/>
            </p:nvSpPr>
            <p:spPr bwMode="auto">
              <a:xfrm rot="-5400000">
                <a:off x="4498" y="1564"/>
                <a:ext cx="101" cy="149"/>
              </a:xfrm>
              <a:custGeom>
                <a:avLst/>
                <a:gdLst>
                  <a:gd name="T0" fmla="*/ 0 w 327"/>
                  <a:gd name="T1" fmla="*/ 0 h 396"/>
                  <a:gd name="T2" fmla="*/ 0 w 327"/>
                  <a:gd name="T3" fmla="*/ 0 h 396"/>
                  <a:gd name="T4" fmla="*/ 0 w 327"/>
                  <a:gd name="T5" fmla="*/ 0 h 396"/>
                  <a:gd name="T6" fmla="*/ 0 w 327"/>
                  <a:gd name="T7" fmla="*/ 0 h 396"/>
                  <a:gd name="T8" fmla="*/ 0 w 327"/>
                  <a:gd name="T9" fmla="*/ 0 h 396"/>
                  <a:gd name="T10" fmla="*/ 0 w 327"/>
                  <a:gd name="T11" fmla="*/ 0 h 396"/>
                  <a:gd name="T12" fmla="*/ 0 w 327"/>
                  <a:gd name="T13" fmla="*/ 0 h 396"/>
                  <a:gd name="T14" fmla="*/ 0 w 327"/>
                  <a:gd name="T15" fmla="*/ 0 h 396"/>
                  <a:gd name="T16" fmla="*/ 0 w 327"/>
                  <a:gd name="T17" fmla="*/ 0 h 396"/>
                  <a:gd name="T18" fmla="*/ 0 w 327"/>
                  <a:gd name="T19" fmla="*/ 0 h 396"/>
                  <a:gd name="T20" fmla="*/ 0 w 327"/>
                  <a:gd name="T21" fmla="*/ 0 h 396"/>
                  <a:gd name="T22" fmla="*/ 0 w 327"/>
                  <a:gd name="T23" fmla="*/ 0 h 396"/>
                  <a:gd name="T24" fmla="*/ 0 w 327"/>
                  <a:gd name="T25" fmla="*/ 0 h 396"/>
                  <a:gd name="T26" fmla="*/ 0 w 327"/>
                  <a:gd name="T27" fmla="*/ 0 h 396"/>
                  <a:gd name="T28" fmla="*/ 0 w 327"/>
                  <a:gd name="T29" fmla="*/ 0 h 39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327"/>
                  <a:gd name="T46" fmla="*/ 0 h 396"/>
                  <a:gd name="T47" fmla="*/ 327 w 327"/>
                  <a:gd name="T48" fmla="*/ 396 h 39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327" h="396">
                    <a:moveTo>
                      <a:pt x="210" y="0"/>
                    </a:moveTo>
                    <a:lnTo>
                      <a:pt x="43" y="22"/>
                    </a:lnTo>
                    <a:lnTo>
                      <a:pt x="0" y="197"/>
                    </a:lnTo>
                    <a:lnTo>
                      <a:pt x="107" y="203"/>
                    </a:lnTo>
                    <a:lnTo>
                      <a:pt x="124" y="106"/>
                    </a:lnTo>
                    <a:lnTo>
                      <a:pt x="196" y="106"/>
                    </a:lnTo>
                    <a:lnTo>
                      <a:pt x="232" y="178"/>
                    </a:lnTo>
                    <a:lnTo>
                      <a:pt x="130" y="266"/>
                    </a:lnTo>
                    <a:lnTo>
                      <a:pt x="124" y="396"/>
                    </a:lnTo>
                    <a:lnTo>
                      <a:pt x="215" y="389"/>
                    </a:lnTo>
                    <a:lnTo>
                      <a:pt x="210" y="285"/>
                    </a:lnTo>
                    <a:lnTo>
                      <a:pt x="327" y="169"/>
                    </a:lnTo>
                    <a:lnTo>
                      <a:pt x="210" y="0"/>
                    </a:lnTo>
                    <a:close/>
                  </a:path>
                </a:pathLst>
              </a:custGeom>
              <a:solidFill>
                <a:srgbClr val="9900FF">
                  <a:alpha val="50980"/>
                </a:srgbClr>
              </a:solidFill>
              <a:ln w="9525">
                <a:noFill/>
                <a:round/>
                <a:headEnd/>
                <a:tailEnd/>
              </a:ln>
            </p:spPr>
            <p:txBody>
              <a:bodyPr vert="eaVert"/>
              <a:lstStyle/>
              <a:p>
                <a:endParaRPr lang="es-ES">
                  <a:latin typeface="Comic Sans MS" pitchFamily="66" charset="0"/>
                </a:endParaRPr>
              </a:p>
            </p:txBody>
          </p:sp>
          <p:sp>
            <p:nvSpPr>
              <p:cNvPr id="27" name="Freeform 14"/>
              <p:cNvSpPr>
                <a:spLocks/>
              </p:cNvSpPr>
              <p:nvPr/>
            </p:nvSpPr>
            <p:spPr bwMode="auto">
              <a:xfrm rot="-5400000">
                <a:off x="4660" y="1614"/>
                <a:ext cx="40" cy="48"/>
              </a:xfrm>
              <a:custGeom>
                <a:avLst/>
                <a:gdLst>
                  <a:gd name="T0" fmla="*/ 0 w 130"/>
                  <a:gd name="T1" fmla="*/ 0 h 127"/>
                  <a:gd name="T2" fmla="*/ 0 w 130"/>
                  <a:gd name="T3" fmla="*/ 0 h 127"/>
                  <a:gd name="T4" fmla="*/ 0 w 130"/>
                  <a:gd name="T5" fmla="*/ 0 h 127"/>
                  <a:gd name="T6" fmla="*/ 0 w 130"/>
                  <a:gd name="T7" fmla="*/ 0 h 127"/>
                  <a:gd name="T8" fmla="*/ 0 w 130"/>
                  <a:gd name="T9" fmla="*/ 0 h 127"/>
                  <a:gd name="T10" fmla="*/ 0 w 130"/>
                  <a:gd name="T11" fmla="*/ 0 h 127"/>
                  <a:gd name="T12" fmla="*/ 0 w 130"/>
                  <a:gd name="T13" fmla="*/ 0 h 127"/>
                  <a:gd name="T14" fmla="*/ 0 w 130"/>
                  <a:gd name="T15" fmla="*/ 0 h 127"/>
                  <a:gd name="T16" fmla="*/ 0 60000 65536"/>
                  <a:gd name="T17" fmla="*/ 0 60000 65536"/>
                  <a:gd name="T18" fmla="*/ 0 60000 65536"/>
                  <a:gd name="T19" fmla="*/ 0 60000 65536"/>
                  <a:gd name="T20" fmla="*/ 0 60000 65536"/>
                  <a:gd name="T21" fmla="*/ 0 60000 65536"/>
                  <a:gd name="T22" fmla="*/ 0 60000 65536"/>
                  <a:gd name="T23" fmla="*/ 0 60000 65536"/>
                  <a:gd name="T24" fmla="*/ 0 w 130"/>
                  <a:gd name="T25" fmla="*/ 0 h 127"/>
                  <a:gd name="T26" fmla="*/ 130 w 130"/>
                  <a:gd name="T27" fmla="*/ 127 h 1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0" h="127">
                    <a:moveTo>
                      <a:pt x="38" y="0"/>
                    </a:moveTo>
                    <a:lnTo>
                      <a:pt x="0" y="73"/>
                    </a:lnTo>
                    <a:lnTo>
                      <a:pt x="65" y="127"/>
                    </a:lnTo>
                    <a:lnTo>
                      <a:pt x="130" y="78"/>
                    </a:lnTo>
                    <a:lnTo>
                      <a:pt x="113" y="6"/>
                    </a:lnTo>
                    <a:lnTo>
                      <a:pt x="38" y="0"/>
                    </a:lnTo>
                    <a:close/>
                  </a:path>
                </a:pathLst>
              </a:custGeom>
              <a:solidFill>
                <a:srgbClr val="9900FF">
                  <a:alpha val="50980"/>
                </a:srgbClr>
              </a:solidFill>
              <a:ln w="9525">
                <a:noFill/>
                <a:round/>
                <a:headEnd/>
                <a:tailEnd/>
              </a:ln>
            </p:spPr>
            <p:txBody>
              <a:bodyPr vert="eaVert"/>
              <a:lstStyle/>
              <a:p>
                <a:endParaRPr lang="es-ES">
                  <a:latin typeface="Comic Sans MS" pitchFamily="66" charset="0"/>
                </a:endParaRPr>
              </a:p>
            </p:txBody>
          </p:sp>
          <p:grpSp>
            <p:nvGrpSpPr>
              <p:cNvPr id="28" name="Group 15"/>
              <p:cNvGrpSpPr>
                <a:grpSpLocks/>
              </p:cNvGrpSpPr>
              <p:nvPr/>
            </p:nvGrpSpPr>
            <p:grpSpPr bwMode="auto">
              <a:xfrm rot="-5400000">
                <a:off x="5127" y="1921"/>
                <a:ext cx="153" cy="382"/>
                <a:chOff x="4316" y="3699"/>
                <a:chExt cx="249" cy="506"/>
              </a:xfrm>
            </p:grpSpPr>
            <p:sp>
              <p:nvSpPr>
                <p:cNvPr id="41" name="Freeform 16"/>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chemeClr val="accent1">
                    <a:alpha val="50980"/>
                  </a:schemeClr>
                </a:solidFill>
                <a:ln w="9525">
                  <a:noFill/>
                  <a:round/>
                  <a:headEnd/>
                  <a:tailEnd/>
                </a:ln>
              </p:spPr>
              <p:txBody>
                <a:bodyPr vert="eaVert"/>
                <a:lstStyle/>
                <a:p>
                  <a:endParaRPr lang="es-ES">
                    <a:latin typeface="Comic Sans MS" pitchFamily="66" charset="0"/>
                  </a:endParaRPr>
                </a:p>
              </p:txBody>
            </p:sp>
            <p:sp>
              <p:nvSpPr>
                <p:cNvPr id="42" name="Freeform 17"/>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chemeClr val="accent1">
                    <a:alpha val="50980"/>
                  </a:schemeClr>
                </a:solidFill>
                <a:ln w="9525">
                  <a:noFill/>
                  <a:round/>
                  <a:headEnd/>
                  <a:tailEnd/>
                </a:ln>
              </p:spPr>
              <p:txBody>
                <a:bodyPr vert="eaVert"/>
                <a:lstStyle/>
                <a:p>
                  <a:endParaRPr lang="es-ES">
                    <a:latin typeface="Comic Sans MS" pitchFamily="66" charset="0"/>
                  </a:endParaRPr>
                </a:p>
              </p:txBody>
            </p:sp>
          </p:grpSp>
          <p:sp>
            <p:nvSpPr>
              <p:cNvPr id="29" name="Freeform 18"/>
              <p:cNvSpPr>
                <a:spLocks/>
              </p:cNvSpPr>
              <p:nvPr/>
            </p:nvSpPr>
            <p:spPr bwMode="auto">
              <a:xfrm rot="-5400000">
                <a:off x="4757" y="2101"/>
                <a:ext cx="57" cy="95"/>
              </a:xfrm>
              <a:custGeom>
                <a:avLst/>
                <a:gdLst>
                  <a:gd name="T0" fmla="*/ 0 w 186"/>
                  <a:gd name="T1" fmla="*/ 0 h 253"/>
                  <a:gd name="T2" fmla="*/ 0 w 186"/>
                  <a:gd name="T3" fmla="*/ 0 h 253"/>
                  <a:gd name="T4" fmla="*/ 0 w 186"/>
                  <a:gd name="T5" fmla="*/ 0 h 253"/>
                  <a:gd name="T6" fmla="*/ 0 w 186"/>
                  <a:gd name="T7" fmla="*/ 0 h 253"/>
                  <a:gd name="T8" fmla="*/ 0 w 186"/>
                  <a:gd name="T9" fmla="*/ 0 h 253"/>
                  <a:gd name="T10" fmla="*/ 0 w 186"/>
                  <a:gd name="T11" fmla="*/ 0 h 253"/>
                  <a:gd name="T12" fmla="*/ 0 w 186"/>
                  <a:gd name="T13" fmla="*/ 0 h 253"/>
                  <a:gd name="T14" fmla="*/ 0 w 186"/>
                  <a:gd name="T15" fmla="*/ 0 h 253"/>
                  <a:gd name="T16" fmla="*/ 0 w 186"/>
                  <a:gd name="T17" fmla="*/ 0 h 253"/>
                  <a:gd name="T18" fmla="*/ 0 w 186"/>
                  <a:gd name="T19" fmla="*/ 0 h 253"/>
                  <a:gd name="T20" fmla="*/ 0 w 186"/>
                  <a:gd name="T21" fmla="*/ 0 h 253"/>
                  <a:gd name="T22" fmla="*/ 0 w 186"/>
                  <a:gd name="T23" fmla="*/ 0 h 253"/>
                  <a:gd name="T24" fmla="*/ 0 w 186"/>
                  <a:gd name="T25" fmla="*/ 0 h 253"/>
                  <a:gd name="T26" fmla="*/ 0 w 186"/>
                  <a:gd name="T27" fmla="*/ 0 h 253"/>
                  <a:gd name="T28" fmla="*/ 0 w 186"/>
                  <a:gd name="T29" fmla="*/ 0 h 253"/>
                  <a:gd name="T30" fmla="*/ 0 w 186"/>
                  <a:gd name="T31" fmla="*/ 0 h 253"/>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86"/>
                  <a:gd name="T49" fmla="*/ 0 h 253"/>
                  <a:gd name="T50" fmla="*/ 186 w 186"/>
                  <a:gd name="T51" fmla="*/ 253 h 253"/>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86" h="253">
                    <a:moveTo>
                      <a:pt x="0" y="39"/>
                    </a:moveTo>
                    <a:lnTo>
                      <a:pt x="14" y="142"/>
                    </a:lnTo>
                    <a:lnTo>
                      <a:pt x="68" y="116"/>
                    </a:lnTo>
                    <a:lnTo>
                      <a:pt x="68" y="63"/>
                    </a:lnTo>
                    <a:lnTo>
                      <a:pt x="111" y="49"/>
                    </a:lnTo>
                    <a:lnTo>
                      <a:pt x="138" y="112"/>
                    </a:lnTo>
                    <a:lnTo>
                      <a:pt x="95" y="172"/>
                    </a:lnTo>
                    <a:lnTo>
                      <a:pt x="116" y="253"/>
                    </a:lnTo>
                    <a:lnTo>
                      <a:pt x="170" y="220"/>
                    </a:lnTo>
                    <a:lnTo>
                      <a:pt x="148" y="167"/>
                    </a:lnTo>
                    <a:lnTo>
                      <a:pt x="186" y="98"/>
                    </a:lnTo>
                    <a:lnTo>
                      <a:pt x="158" y="1"/>
                    </a:lnTo>
                    <a:lnTo>
                      <a:pt x="44" y="0"/>
                    </a:lnTo>
                    <a:lnTo>
                      <a:pt x="0" y="39"/>
                    </a:lnTo>
                    <a:close/>
                  </a:path>
                </a:pathLst>
              </a:custGeom>
              <a:solidFill>
                <a:srgbClr val="FFFFCC">
                  <a:alpha val="50980"/>
                </a:srgbClr>
              </a:solidFill>
              <a:ln w="9525">
                <a:noFill/>
                <a:round/>
                <a:headEnd/>
                <a:tailEnd/>
              </a:ln>
            </p:spPr>
            <p:txBody>
              <a:bodyPr vert="eaVert"/>
              <a:lstStyle/>
              <a:p>
                <a:endParaRPr lang="es-ES">
                  <a:latin typeface="Comic Sans MS" pitchFamily="66" charset="0"/>
                </a:endParaRPr>
              </a:p>
            </p:txBody>
          </p:sp>
          <p:sp>
            <p:nvSpPr>
              <p:cNvPr id="30" name="Freeform 19"/>
              <p:cNvSpPr>
                <a:spLocks/>
              </p:cNvSpPr>
              <p:nvPr/>
            </p:nvSpPr>
            <p:spPr bwMode="auto">
              <a:xfrm rot="-5400000">
                <a:off x="4834" y="1515"/>
                <a:ext cx="106" cy="149"/>
              </a:xfrm>
              <a:custGeom>
                <a:avLst/>
                <a:gdLst>
                  <a:gd name="T0" fmla="*/ 0 w 346"/>
                  <a:gd name="T1" fmla="*/ 0 h 395"/>
                  <a:gd name="T2" fmla="*/ 0 w 346"/>
                  <a:gd name="T3" fmla="*/ 0 h 395"/>
                  <a:gd name="T4" fmla="*/ 0 w 346"/>
                  <a:gd name="T5" fmla="*/ 0 h 395"/>
                  <a:gd name="T6" fmla="*/ 0 w 346"/>
                  <a:gd name="T7" fmla="*/ 0 h 395"/>
                  <a:gd name="T8" fmla="*/ 0 w 346"/>
                  <a:gd name="T9" fmla="*/ 0 h 395"/>
                  <a:gd name="T10" fmla="*/ 0 w 346"/>
                  <a:gd name="T11" fmla="*/ 0 h 395"/>
                  <a:gd name="T12" fmla="*/ 0 w 346"/>
                  <a:gd name="T13" fmla="*/ 0 h 395"/>
                  <a:gd name="T14" fmla="*/ 0 w 346"/>
                  <a:gd name="T15" fmla="*/ 0 h 395"/>
                  <a:gd name="T16" fmla="*/ 0 w 346"/>
                  <a:gd name="T17" fmla="*/ 0 h 395"/>
                  <a:gd name="T18" fmla="*/ 0 w 346"/>
                  <a:gd name="T19" fmla="*/ 0 h 395"/>
                  <a:gd name="T20" fmla="*/ 0 w 346"/>
                  <a:gd name="T21" fmla="*/ 0 h 395"/>
                  <a:gd name="T22" fmla="*/ 0 w 346"/>
                  <a:gd name="T23" fmla="*/ 0 h 395"/>
                  <a:gd name="T24" fmla="*/ 0 w 346"/>
                  <a:gd name="T25" fmla="*/ 0 h 395"/>
                  <a:gd name="T26" fmla="*/ 0 w 346"/>
                  <a:gd name="T27" fmla="*/ 0 h 395"/>
                  <a:gd name="T28" fmla="*/ 0 w 346"/>
                  <a:gd name="T29" fmla="*/ 0 h 395"/>
                  <a:gd name="T30" fmla="*/ 0 w 346"/>
                  <a:gd name="T31" fmla="*/ 0 h 39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346"/>
                  <a:gd name="T49" fmla="*/ 0 h 395"/>
                  <a:gd name="T50" fmla="*/ 346 w 346"/>
                  <a:gd name="T51" fmla="*/ 395 h 39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346" h="395">
                    <a:moveTo>
                      <a:pt x="0" y="129"/>
                    </a:moveTo>
                    <a:lnTo>
                      <a:pt x="68" y="278"/>
                    </a:lnTo>
                    <a:lnTo>
                      <a:pt x="138" y="216"/>
                    </a:lnTo>
                    <a:lnTo>
                      <a:pt x="109" y="133"/>
                    </a:lnTo>
                    <a:lnTo>
                      <a:pt x="171" y="92"/>
                    </a:lnTo>
                    <a:lnTo>
                      <a:pt x="246" y="172"/>
                    </a:lnTo>
                    <a:lnTo>
                      <a:pt x="205" y="285"/>
                    </a:lnTo>
                    <a:lnTo>
                      <a:pt x="278" y="395"/>
                    </a:lnTo>
                    <a:lnTo>
                      <a:pt x="346" y="319"/>
                    </a:lnTo>
                    <a:lnTo>
                      <a:pt x="290" y="246"/>
                    </a:lnTo>
                    <a:lnTo>
                      <a:pt x="310" y="129"/>
                    </a:lnTo>
                    <a:lnTo>
                      <a:pt x="213" y="0"/>
                    </a:lnTo>
                    <a:lnTo>
                      <a:pt x="39" y="41"/>
                    </a:lnTo>
                    <a:lnTo>
                      <a:pt x="0" y="129"/>
                    </a:lnTo>
                    <a:close/>
                  </a:path>
                </a:pathLst>
              </a:custGeom>
              <a:solidFill>
                <a:srgbClr val="FF9900">
                  <a:alpha val="50980"/>
                </a:srgbClr>
              </a:solidFill>
              <a:ln w="9525">
                <a:noFill/>
                <a:round/>
                <a:headEnd/>
                <a:tailEnd/>
              </a:ln>
            </p:spPr>
            <p:txBody>
              <a:bodyPr vert="eaVert"/>
              <a:lstStyle/>
              <a:p>
                <a:endParaRPr lang="es-ES">
                  <a:latin typeface="Comic Sans MS" pitchFamily="66" charset="0"/>
                </a:endParaRPr>
              </a:p>
            </p:txBody>
          </p:sp>
          <p:sp>
            <p:nvSpPr>
              <p:cNvPr id="31" name="Freeform 20"/>
              <p:cNvSpPr>
                <a:spLocks/>
              </p:cNvSpPr>
              <p:nvPr/>
            </p:nvSpPr>
            <p:spPr bwMode="auto">
              <a:xfrm rot="-5400000">
                <a:off x="5129" y="1446"/>
                <a:ext cx="44" cy="77"/>
              </a:xfrm>
              <a:custGeom>
                <a:avLst/>
                <a:gdLst>
                  <a:gd name="T0" fmla="*/ 0 w 142"/>
                  <a:gd name="T1" fmla="*/ 0 h 205"/>
                  <a:gd name="T2" fmla="*/ 0 w 142"/>
                  <a:gd name="T3" fmla="*/ 0 h 205"/>
                  <a:gd name="T4" fmla="*/ 0 w 142"/>
                  <a:gd name="T5" fmla="*/ 0 h 205"/>
                  <a:gd name="T6" fmla="*/ 0 w 142"/>
                  <a:gd name="T7" fmla="*/ 0 h 205"/>
                  <a:gd name="T8" fmla="*/ 0 w 142"/>
                  <a:gd name="T9" fmla="*/ 0 h 205"/>
                  <a:gd name="T10" fmla="*/ 0 w 142"/>
                  <a:gd name="T11" fmla="*/ 0 h 205"/>
                  <a:gd name="T12" fmla="*/ 0 w 142"/>
                  <a:gd name="T13" fmla="*/ 0 h 205"/>
                  <a:gd name="T14" fmla="*/ 0 w 142"/>
                  <a:gd name="T15" fmla="*/ 0 h 205"/>
                  <a:gd name="T16" fmla="*/ 0 w 142"/>
                  <a:gd name="T17" fmla="*/ 0 h 205"/>
                  <a:gd name="T18" fmla="*/ 0 w 142"/>
                  <a:gd name="T19" fmla="*/ 0 h 205"/>
                  <a:gd name="T20" fmla="*/ 0 w 142"/>
                  <a:gd name="T21" fmla="*/ 0 h 205"/>
                  <a:gd name="T22" fmla="*/ 0 w 142"/>
                  <a:gd name="T23" fmla="*/ 0 h 205"/>
                  <a:gd name="T24" fmla="*/ 0 w 142"/>
                  <a:gd name="T25" fmla="*/ 0 h 205"/>
                  <a:gd name="T26" fmla="*/ 0 w 142"/>
                  <a:gd name="T27" fmla="*/ 0 h 205"/>
                  <a:gd name="T28" fmla="*/ 0 w 142"/>
                  <a:gd name="T29" fmla="*/ 0 h 205"/>
                  <a:gd name="T30" fmla="*/ 0 w 142"/>
                  <a:gd name="T31" fmla="*/ 0 h 205"/>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42"/>
                  <a:gd name="T49" fmla="*/ 0 h 205"/>
                  <a:gd name="T50" fmla="*/ 142 w 142"/>
                  <a:gd name="T51" fmla="*/ 205 h 205"/>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42" h="205">
                    <a:moveTo>
                      <a:pt x="9" y="22"/>
                    </a:moveTo>
                    <a:lnTo>
                      <a:pt x="0" y="102"/>
                    </a:lnTo>
                    <a:lnTo>
                      <a:pt x="43" y="97"/>
                    </a:lnTo>
                    <a:lnTo>
                      <a:pt x="56" y="53"/>
                    </a:lnTo>
                    <a:lnTo>
                      <a:pt x="89" y="53"/>
                    </a:lnTo>
                    <a:lnTo>
                      <a:pt x="98" y="111"/>
                    </a:lnTo>
                    <a:lnTo>
                      <a:pt x="56" y="143"/>
                    </a:lnTo>
                    <a:lnTo>
                      <a:pt x="49" y="205"/>
                    </a:lnTo>
                    <a:lnTo>
                      <a:pt x="98" y="194"/>
                    </a:lnTo>
                    <a:lnTo>
                      <a:pt x="98" y="149"/>
                    </a:lnTo>
                    <a:lnTo>
                      <a:pt x="142" y="111"/>
                    </a:lnTo>
                    <a:lnTo>
                      <a:pt x="138" y="27"/>
                    </a:lnTo>
                    <a:lnTo>
                      <a:pt x="51" y="0"/>
                    </a:lnTo>
                    <a:lnTo>
                      <a:pt x="9" y="22"/>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sp>
            <p:nvSpPr>
              <p:cNvPr id="32" name="Freeform 21"/>
              <p:cNvSpPr>
                <a:spLocks/>
              </p:cNvSpPr>
              <p:nvPr/>
            </p:nvSpPr>
            <p:spPr bwMode="auto">
              <a:xfrm rot="-5400000">
                <a:off x="4844" y="2110"/>
                <a:ext cx="23" cy="28"/>
              </a:xfrm>
              <a:custGeom>
                <a:avLst/>
                <a:gdLst>
                  <a:gd name="T0" fmla="*/ 0 w 75"/>
                  <a:gd name="T1" fmla="*/ 0 h 72"/>
                  <a:gd name="T2" fmla="*/ 0 w 75"/>
                  <a:gd name="T3" fmla="*/ 0 h 72"/>
                  <a:gd name="T4" fmla="*/ 0 w 75"/>
                  <a:gd name="T5" fmla="*/ 0 h 72"/>
                  <a:gd name="T6" fmla="*/ 0 w 75"/>
                  <a:gd name="T7" fmla="*/ 0 h 72"/>
                  <a:gd name="T8" fmla="*/ 0 w 75"/>
                  <a:gd name="T9" fmla="*/ 0 h 72"/>
                  <a:gd name="T10" fmla="*/ 0 w 75"/>
                  <a:gd name="T11" fmla="*/ 0 h 72"/>
                  <a:gd name="T12" fmla="*/ 0 w 75"/>
                  <a:gd name="T13" fmla="*/ 0 h 72"/>
                  <a:gd name="T14" fmla="*/ 0 w 75"/>
                  <a:gd name="T15" fmla="*/ 0 h 72"/>
                  <a:gd name="T16" fmla="*/ 0 60000 65536"/>
                  <a:gd name="T17" fmla="*/ 0 60000 65536"/>
                  <a:gd name="T18" fmla="*/ 0 60000 65536"/>
                  <a:gd name="T19" fmla="*/ 0 60000 65536"/>
                  <a:gd name="T20" fmla="*/ 0 60000 65536"/>
                  <a:gd name="T21" fmla="*/ 0 60000 65536"/>
                  <a:gd name="T22" fmla="*/ 0 60000 65536"/>
                  <a:gd name="T23" fmla="*/ 0 60000 65536"/>
                  <a:gd name="T24" fmla="*/ 0 w 75"/>
                  <a:gd name="T25" fmla="*/ 0 h 72"/>
                  <a:gd name="T26" fmla="*/ 75 w 75"/>
                  <a:gd name="T27" fmla="*/ 72 h 72"/>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5" h="72">
                    <a:moveTo>
                      <a:pt x="54" y="0"/>
                    </a:moveTo>
                    <a:lnTo>
                      <a:pt x="0" y="23"/>
                    </a:lnTo>
                    <a:lnTo>
                      <a:pt x="5" y="66"/>
                    </a:lnTo>
                    <a:lnTo>
                      <a:pt x="54" y="72"/>
                    </a:lnTo>
                    <a:lnTo>
                      <a:pt x="75" y="38"/>
                    </a:lnTo>
                    <a:lnTo>
                      <a:pt x="54" y="0"/>
                    </a:lnTo>
                    <a:close/>
                  </a:path>
                </a:pathLst>
              </a:custGeom>
              <a:solidFill>
                <a:srgbClr val="FFFFCC">
                  <a:alpha val="50980"/>
                </a:srgbClr>
              </a:solidFill>
              <a:ln w="9525">
                <a:noFill/>
                <a:round/>
                <a:headEnd/>
                <a:tailEnd/>
              </a:ln>
            </p:spPr>
            <p:txBody>
              <a:bodyPr vert="eaVert"/>
              <a:lstStyle/>
              <a:p>
                <a:endParaRPr lang="es-ES">
                  <a:latin typeface="Comic Sans MS" pitchFamily="66" charset="0"/>
                </a:endParaRPr>
              </a:p>
            </p:txBody>
          </p:sp>
          <p:sp>
            <p:nvSpPr>
              <p:cNvPr id="33" name="Freeform 22"/>
              <p:cNvSpPr>
                <a:spLocks/>
              </p:cNvSpPr>
              <p:nvPr/>
            </p:nvSpPr>
            <p:spPr bwMode="auto">
              <a:xfrm rot="-5400000">
                <a:off x="4969" y="1497"/>
                <a:ext cx="36" cy="48"/>
              </a:xfrm>
              <a:custGeom>
                <a:avLst/>
                <a:gdLst>
                  <a:gd name="T0" fmla="*/ 0 w 116"/>
                  <a:gd name="T1" fmla="*/ 0 h 125"/>
                  <a:gd name="T2" fmla="*/ 0 w 116"/>
                  <a:gd name="T3" fmla="*/ 0 h 125"/>
                  <a:gd name="T4" fmla="*/ 0 w 116"/>
                  <a:gd name="T5" fmla="*/ 0 h 125"/>
                  <a:gd name="T6" fmla="*/ 0 w 116"/>
                  <a:gd name="T7" fmla="*/ 0 h 125"/>
                  <a:gd name="T8" fmla="*/ 0 w 116"/>
                  <a:gd name="T9" fmla="*/ 0 h 125"/>
                  <a:gd name="T10" fmla="*/ 0 w 116"/>
                  <a:gd name="T11" fmla="*/ 0 h 125"/>
                  <a:gd name="T12" fmla="*/ 0 w 116"/>
                  <a:gd name="T13" fmla="*/ 0 h 125"/>
                  <a:gd name="T14" fmla="*/ 0 w 116"/>
                  <a:gd name="T15" fmla="*/ 0 h 125"/>
                  <a:gd name="T16" fmla="*/ 0 60000 65536"/>
                  <a:gd name="T17" fmla="*/ 0 60000 65536"/>
                  <a:gd name="T18" fmla="*/ 0 60000 65536"/>
                  <a:gd name="T19" fmla="*/ 0 60000 65536"/>
                  <a:gd name="T20" fmla="*/ 0 60000 65536"/>
                  <a:gd name="T21" fmla="*/ 0 60000 65536"/>
                  <a:gd name="T22" fmla="*/ 0 60000 65536"/>
                  <a:gd name="T23" fmla="*/ 0 60000 65536"/>
                  <a:gd name="T24" fmla="*/ 0 w 116"/>
                  <a:gd name="T25" fmla="*/ 0 h 125"/>
                  <a:gd name="T26" fmla="*/ 116 w 116"/>
                  <a:gd name="T27" fmla="*/ 125 h 12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16" h="125">
                    <a:moveTo>
                      <a:pt x="69" y="0"/>
                    </a:moveTo>
                    <a:lnTo>
                      <a:pt x="0" y="55"/>
                    </a:lnTo>
                    <a:lnTo>
                      <a:pt x="29" y="125"/>
                    </a:lnTo>
                    <a:lnTo>
                      <a:pt x="107" y="108"/>
                    </a:lnTo>
                    <a:lnTo>
                      <a:pt x="116" y="47"/>
                    </a:lnTo>
                    <a:lnTo>
                      <a:pt x="69" y="0"/>
                    </a:lnTo>
                    <a:close/>
                  </a:path>
                </a:pathLst>
              </a:custGeom>
              <a:solidFill>
                <a:srgbClr val="FF9900">
                  <a:alpha val="50980"/>
                </a:srgbClr>
              </a:solidFill>
              <a:ln w="9525">
                <a:noFill/>
                <a:round/>
                <a:headEnd/>
                <a:tailEnd/>
              </a:ln>
            </p:spPr>
            <p:txBody>
              <a:bodyPr vert="eaVert"/>
              <a:lstStyle/>
              <a:p>
                <a:endParaRPr lang="es-ES">
                  <a:latin typeface="Comic Sans MS" pitchFamily="66" charset="0"/>
                </a:endParaRPr>
              </a:p>
            </p:txBody>
          </p:sp>
          <p:sp>
            <p:nvSpPr>
              <p:cNvPr id="34" name="Freeform 23"/>
              <p:cNvSpPr>
                <a:spLocks/>
              </p:cNvSpPr>
              <p:nvPr/>
            </p:nvSpPr>
            <p:spPr bwMode="auto">
              <a:xfrm rot="-5400000">
                <a:off x="5207" y="1472"/>
                <a:ext cx="17" cy="19"/>
              </a:xfrm>
              <a:custGeom>
                <a:avLst/>
                <a:gdLst>
                  <a:gd name="T0" fmla="*/ 0 w 57"/>
                  <a:gd name="T1" fmla="*/ 0 h 51"/>
                  <a:gd name="T2" fmla="*/ 0 w 57"/>
                  <a:gd name="T3" fmla="*/ 0 h 51"/>
                  <a:gd name="T4" fmla="*/ 0 w 57"/>
                  <a:gd name="T5" fmla="*/ 0 h 51"/>
                  <a:gd name="T6" fmla="*/ 0 w 57"/>
                  <a:gd name="T7" fmla="*/ 0 h 51"/>
                  <a:gd name="T8" fmla="*/ 0 w 57"/>
                  <a:gd name="T9" fmla="*/ 0 h 51"/>
                  <a:gd name="T10" fmla="*/ 0 w 57"/>
                  <a:gd name="T11" fmla="*/ 0 h 51"/>
                  <a:gd name="T12" fmla="*/ 0 w 57"/>
                  <a:gd name="T13" fmla="*/ 0 h 51"/>
                  <a:gd name="T14" fmla="*/ 0 w 57"/>
                  <a:gd name="T15" fmla="*/ 0 h 51"/>
                  <a:gd name="T16" fmla="*/ 0 60000 65536"/>
                  <a:gd name="T17" fmla="*/ 0 60000 65536"/>
                  <a:gd name="T18" fmla="*/ 0 60000 65536"/>
                  <a:gd name="T19" fmla="*/ 0 60000 65536"/>
                  <a:gd name="T20" fmla="*/ 0 60000 65536"/>
                  <a:gd name="T21" fmla="*/ 0 60000 65536"/>
                  <a:gd name="T22" fmla="*/ 0 60000 65536"/>
                  <a:gd name="T23" fmla="*/ 0 60000 65536"/>
                  <a:gd name="T24" fmla="*/ 0 w 57"/>
                  <a:gd name="T25" fmla="*/ 0 h 51"/>
                  <a:gd name="T26" fmla="*/ 57 w 57"/>
                  <a:gd name="T27" fmla="*/ 51 h 5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7" h="51">
                    <a:moveTo>
                      <a:pt x="52" y="0"/>
                    </a:moveTo>
                    <a:lnTo>
                      <a:pt x="9" y="0"/>
                    </a:lnTo>
                    <a:lnTo>
                      <a:pt x="0" y="40"/>
                    </a:lnTo>
                    <a:lnTo>
                      <a:pt x="38" y="51"/>
                    </a:lnTo>
                    <a:lnTo>
                      <a:pt x="57" y="32"/>
                    </a:lnTo>
                    <a:lnTo>
                      <a:pt x="52" y="0"/>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sp>
            <p:nvSpPr>
              <p:cNvPr id="35" name="Freeform 24"/>
              <p:cNvSpPr>
                <a:spLocks/>
              </p:cNvSpPr>
              <p:nvPr/>
            </p:nvSpPr>
            <p:spPr bwMode="auto">
              <a:xfrm rot="-5400000">
                <a:off x="5069" y="1446"/>
                <a:ext cx="210" cy="333"/>
              </a:xfrm>
              <a:custGeom>
                <a:avLst/>
                <a:gdLst>
                  <a:gd name="T0" fmla="*/ 0 w 683"/>
                  <a:gd name="T1" fmla="*/ 0 h 882"/>
                  <a:gd name="T2" fmla="*/ 0 w 683"/>
                  <a:gd name="T3" fmla="*/ 0 h 882"/>
                  <a:gd name="T4" fmla="*/ 0 w 683"/>
                  <a:gd name="T5" fmla="*/ 0 h 882"/>
                  <a:gd name="T6" fmla="*/ 0 w 683"/>
                  <a:gd name="T7" fmla="*/ 0 h 882"/>
                  <a:gd name="T8" fmla="*/ 0 w 683"/>
                  <a:gd name="T9" fmla="*/ 0 h 882"/>
                  <a:gd name="T10" fmla="*/ 0 w 683"/>
                  <a:gd name="T11" fmla="*/ 0 h 882"/>
                  <a:gd name="T12" fmla="*/ 0 w 683"/>
                  <a:gd name="T13" fmla="*/ 0 h 882"/>
                  <a:gd name="T14" fmla="*/ 0 w 683"/>
                  <a:gd name="T15" fmla="*/ 0 h 882"/>
                  <a:gd name="T16" fmla="*/ 0 w 683"/>
                  <a:gd name="T17" fmla="*/ 0 h 882"/>
                  <a:gd name="T18" fmla="*/ 0 w 683"/>
                  <a:gd name="T19" fmla="*/ 0 h 882"/>
                  <a:gd name="T20" fmla="*/ 0 w 683"/>
                  <a:gd name="T21" fmla="*/ 0 h 882"/>
                  <a:gd name="T22" fmla="*/ 0 w 683"/>
                  <a:gd name="T23" fmla="*/ 0 h 882"/>
                  <a:gd name="T24" fmla="*/ 0 w 683"/>
                  <a:gd name="T25" fmla="*/ 0 h 882"/>
                  <a:gd name="T26" fmla="*/ 0 w 683"/>
                  <a:gd name="T27" fmla="*/ 0 h 882"/>
                  <a:gd name="T28" fmla="*/ 0 w 683"/>
                  <a:gd name="T29" fmla="*/ 0 h 882"/>
                  <a:gd name="T30" fmla="*/ 0 w 683"/>
                  <a:gd name="T31" fmla="*/ 0 h 882"/>
                  <a:gd name="T32" fmla="*/ 0 w 683"/>
                  <a:gd name="T33" fmla="*/ 0 h 882"/>
                  <a:gd name="T34" fmla="*/ 0 w 683"/>
                  <a:gd name="T35" fmla="*/ 0 h 882"/>
                  <a:gd name="T36" fmla="*/ 0 w 683"/>
                  <a:gd name="T37" fmla="*/ 0 h 882"/>
                  <a:gd name="T38" fmla="*/ 0 w 683"/>
                  <a:gd name="T39" fmla="*/ 0 h 882"/>
                  <a:gd name="T40" fmla="*/ 0 w 683"/>
                  <a:gd name="T41" fmla="*/ 0 h 882"/>
                  <a:gd name="T42" fmla="*/ 0 w 683"/>
                  <a:gd name="T43" fmla="*/ 0 h 8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83"/>
                  <a:gd name="T67" fmla="*/ 0 h 882"/>
                  <a:gd name="T68" fmla="*/ 683 w 683"/>
                  <a:gd name="T69" fmla="*/ 882 h 8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83" h="882">
                    <a:moveTo>
                      <a:pt x="270" y="283"/>
                    </a:moveTo>
                    <a:lnTo>
                      <a:pt x="176" y="348"/>
                    </a:lnTo>
                    <a:lnTo>
                      <a:pt x="120" y="278"/>
                    </a:lnTo>
                    <a:lnTo>
                      <a:pt x="160" y="180"/>
                    </a:lnTo>
                    <a:lnTo>
                      <a:pt x="352" y="124"/>
                    </a:lnTo>
                    <a:lnTo>
                      <a:pt x="524" y="167"/>
                    </a:lnTo>
                    <a:lnTo>
                      <a:pt x="494" y="353"/>
                    </a:lnTo>
                    <a:lnTo>
                      <a:pt x="298" y="505"/>
                    </a:lnTo>
                    <a:lnTo>
                      <a:pt x="282" y="645"/>
                    </a:lnTo>
                    <a:lnTo>
                      <a:pt x="378" y="882"/>
                    </a:lnTo>
                    <a:lnTo>
                      <a:pt x="683" y="662"/>
                    </a:lnTo>
                    <a:lnTo>
                      <a:pt x="438" y="570"/>
                    </a:lnTo>
                    <a:lnTo>
                      <a:pt x="645" y="370"/>
                    </a:lnTo>
                    <a:lnTo>
                      <a:pt x="645" y="46"/>
                    </a:lnTo>
                    <a:lnTo>
                      <a:pt x="298" y="0"/>
                    </a:lnTo>
                    <a:lnTo>
                      <a:pt x="38" y="189"/>
                    </a:lnTo>
                    <a:lnTo>
                      <a:pt x="0" y="453"/>
                    </a:lnTo>
                    <a:lnTo>
                      <a:pt x="160" y="510"/>
                    </a:lnTo>
                    <a:lnTo>
                      <a:pt x="343" y="340"/>
                    </a:lnTo>
                    <a:lnTo>
                      <a:pt x="270" y="283"/>
                    </a:lnTo>
                    <a:close/>
                  </a:path>
                </a:pathLst>
              </a:custGeom>
              <a:solidFill>
                <a:srgbClr val="FFFFCC">
                  <a:alpha val="50980"/>
                </a:srgbClr>
              </a:solidFill>
              <a:ln w="9525">
                <a:noFill/>
                <a:round/>
                <a:headEnd/>
                <a:tailEnd/>
              </a:ln>
            </p:spPr>
            <p:txBody>
              <a:bodyPr vert="eaVert"/>
              <a:lstStyle/>
              <a:p>
                <a:endParaRPr lang="es-ES">
                  <a:latin typeface="Comic Sans MS" pitchFamily="66" charset="0"/>
                </a:endParaRPr>
              </a:p>
            </p:txBody>
          </p:sp>
          <p:sp>
            <p:nvSpPr>
              <p:cNvPr id="36" name="Freeform 25"/>
              <p:cNvSpPr>
                <a:spLocks/>
              </p:cNvSpPr>
              <p:nvPr/>
            </p:nvSpPr>
            <p:spPr bwMode="auto">
              <a:xfrm rot="-5400000">
                <a:off x="5323" y="1485"/>
                <a:ext cx="53" cy="66"/>
              </a:xfrm>
              <a:custGeom>
                <a:avLst/>
                <a:gdLst>
                  <a:gd name="T0" fmla="*/ 0 w 175"/>
                  <a:gd name="T1" fmla="*/ 0 h 170"/>
                  <a:gd name="T2" fmla="*/ 0 w 175"/>
                  <a:gd name="T3" fmla="*/ 0 h 170"/>
                  <a:gd name="T4" fmla="*/ 0 w 175"/>
                  <a:gd name="T5" fmla="*/ 0 h 170"/>
                  <a:gd name="T6" fmla="*/ 0 w 175"/>
                  <a:gd name="T7" fmla="*/ 0 h 170"/>
                  <a:gd name="T8" fmla="*/ 0 w 175"/>
                  <a:gd name="T9" fmla="*/ 0 h 170"/>
                  <a:gd name="T10" fmla="*/ 0 w 175"/>
                  <a:gd name="T11" fmla="*/ 0 h 170"/>
                  <a:gd name="T12" fmla="*/ 0 w 175"/>
                  <a:gd name="T13" fmla="*/ 0 h 170"/>
                  <a:gd name="T14" fmla="*/ 0 w 175"/>
                  <a:gd name="T15" fmla="*/ 0 h 170"/>
                  <a:gd name="T16" fmla="*/ 0 w 175"/>
                  <a:gd name="T17" fmla="*/ 0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170"/>
                  <a:gd name="T29" fmla="*/ 175 w 175"/>
                  <a:gd name="T30" fmla="*/ 170 h 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170">
                    <a:moveTo>
                      <a:pt x="116" y="0"/>
                    </a:moveTo>
                    <a:lnTo>
                      <a:pt x="0" y="42"/>
                    </a:lnTo>
                    <a:lnTo>
                      <a:pt x="0" y="149"/>
                    </a:lnTo>
                    <a:lnTo>
                      <a:pt x="129" y="170"/>
                    </a:lnTo>
                    <a:lnTo>
                      <a:pt x="175" y="90"/>
                    </a:lnTo>
                    <a:lnTo>
                      <a:pt x="172" y="33"/>
                    </a:lnTo>
                    <a:lnTo>
                      <a:pt x="116" y="0"/>
                    </a:lnTo>
                    <a:close/>
                  </a:path>
                </a:pathLst>
              </a:custGeom>
              <a:solidFill>
                <a:srgbClr val="FFFFCC">
                  <a:alpha val="50980"/>
                </a:srgbClr>
              </a:solidFill>
              <a:ln w="9525">
                <a:noFill/>
                <a:round/>
                <a:headEnd/>
                <a:tailEnd/>
              </a:ln>
            </p:spPr>
            <p:txBody>
              <a:bodyPr vert="eaVert"/>
              <a:lstStyle/>
              <a:p>
                <a:endParaRPr lang="es-ES">
                  <a:latin typeface="Comic Sans MS" pitchFamily="66" charset="0"/>
                </a:endParaRPr>
              </a:p>
            </p:txBody>
          </p:sp>
          <p:sp>
            <p:nvSpPr>
              <p:cNvPr id="37" name="Freeform 26"/>
              <p:cNvSpPr>
                <a:spLocks/>
              </p:cNvSpPr>
              <p:nvPr/>
            </p:nvSpPr>
            <p:spPr bwMode="auto">
              <a:xfrm rot="-5400000">
                <a:off x="5184" y="1627"/>
                <a:ext cx="156" cy="218"/>
              </a:xfrm>
              <a:custGeom>
                <a:avLst/>
                <a:gdLst>
                  <a:gd name="T0" fmla="*/ 0 w 509"/>
                  <a:gd name="T1" fmla="*/ 0 h 577"/>
                  <a:gd name="T2" fmla="*/ 0 w 509"/>
                  <a:gd name="T3" fmla="*/ 0 h 577"/>
                  <a:gd name="T4" fmla="*/ 0 w 509"/>
                  <a:gd name="T5" fmla="*/ 0 h 577"/>
                  <a:gd name="T6" fmla="*/ 0 w 509"/>
                  <a:gd name="T7" fmla="*/ 0 h 577"/>
                  <a:gd name="T8" fmla="*/ 0 w 509"/>
                  <a:gd name="T9" fmla="*/ 0 h 577"/>
                  <a:gd name="T10" fmla="*/ 0 w 509"/>
                  <a:gd name="T11" fmla="*/ 0 h 577"/>
                  <a:gd name="T12" fmla="*/ 0 w 509"/>
                  <a:gd name="T13" fmla="*/ 0 h 577"/>
                  <a:gd name="T14" fmla="*/ 0 w 509"/>
                  <a:gd name="T15" fmla="*/ 0 h 577"/>
                  <a:gd name="T16" fmla="*/ 0 w 509"/>
                  <a:gd name="T17" fmla="*/ 0 h 577"/>
                  <a:gd name="T18" fmla="*/ 0 w 509"/>
                  <a:gd name="T19" fmla="*/ 0 h 577"/>
                  <a:gd name="T20" fmla="*/ 0 w 509"/>
                  <a:gd name="T21" fmla="*/ 0 h 577"/>
                  <a:gd name="T22" fmla="*/ 0 w 509"/>
                  <a:gd name="T23" fmla="*/ 0 h 577"/>
                  <a:gd name="T24" fmla="*/ 0 w 509"/>
                  <a:gd name="T25" fmla="*/ 0 h 577"/>
                  <a:gd name="T26" fmla="*/ 0 w 509"/>
                  <a:gd name="T27" fmla="*/ 0 h 577"/>
                  <a:gd name="T28" fmla="*/ 0 w 509"/>
                  <a:gd name="T29" fmla="*/ 0 h 577"/>
                  <a:gd name="T30" fmla="*/ 0 w 509"/>
                  <a:gd name="T31" fmla="*/ 0 h 577"/>
                  <a:gd name="T32" fmla="*/ 0 w 509"/>
                  <a:gd name="T33" fmla="*/ 0 h 577"/>
                  <a:gd name="T34" fmla="*/ 0 w 509"/>
                  <a:gd name="T35" fmla="*/ 0 h 577"/>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509"/>
                  <a:gd name="T55" fmla="*/ 0 h 577"/>
                  <a:gd name="T56" fmla="*/ 509 w 509"/>
                  <a:gd name="T57" fmla="*/ 577 h 577"/>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509" h="577">
                    <a:moveTo>
                      <a:pt x="0" y="64"/>
                    </a:moveTo>
                    <a:lnTo>
                      <a:pt x="110" y="224"/>
                    </a:lnTo>
                    <a:lnTo>
                      <a:pt x="32" y="425"/>
                    </a:lnTo>
                    <a:lnTo>
                      <a:pt x="81" y="571"/>
                    </a:lnTo>
                    <a:lnTo>
                      <a:pt x="333" y="577"/>
                    </a:lnTo>
                    <a:lnTo>
                      <a:pt x="509" y="436"/>
                    </a:lnTo>
                    <a:lnTo>
                      <a:pt x="471" y="210"/>
                    </a:lnTo>
                    <a:lnTo>
                      <a:pt x="358" y="201"/>
                    </a:lnTo>
                    <a:lnTo>
                      <a:pt x="279" y="297"/>
                    </a:lnTo>
                    <a:lnTo>
                      <a:pt x="415" y="345"/>
                    </a:lnTo>
                    <a:lnTo>
                      <a:pt x="398" y="447"/>
                    </a:lnTo>
                    <a:lnTo>
                      <a:pt x="285" y="497"/>
                    </a:lnTo>
                    <a:lnTo>
                      <a:pt x="110" y="436"/>
                    </a:lnTo>
                    <a:lnTo>
                      <a:pt x="250" y="186"/>
                    </a:lnTo>
                    <a:lnTo>
                      <a:pt x="166" y="0"/>
                    </a:lnTo>
                    <a:lnTo>
                      <a:pt x="0" y="64"/>
                    </a:lnTo>
                    <a:close/>
                  </a:path>
                </a:pathLst>
              </a:custGeom>
              <a:solidFill>
                <a:srgbClr val="CC99FF">
                  <a:alpha val="50980"/>
                </a:srgbClr>
              </a:solidFill>
              <a:ln w="9525">
                <a:noFill/>
                <a:round/>
                <a:headEnd/>
                <a:tailEnd/>
              </a:ln>
            </p:spPr>
            <p:txBody>
              <a:bodyPr vert="eaVert"/>
              <a:lstStyle/>
              <a:p>
                <a:endParaRPr lang="es-ES">
                  <a:latin typeface="Comic Sans MS" pitchFamily="66" charset="0"/>
                </a:endParaRPr>
              </a:p>
            </p:txBody>
          </p:sp>
          <p:sp>
            <p:nvSpPr>
              <p:cNvPr id="38" name="Freeform 27"/>
              <p:cNvSpPr>
                <a:spLocks/>
              </p:cNvSpPr>
              <p:nvPr/>
            </p:nvSpPr>
            <p:spPr bwMode="auto">
              <a:xfrm rot="-5400000">
                <a:off x="5087" y="1782"/>
                <a:ext cx="43" cy="48"/>
              </a:xfrm>
              <a:custGeom>
                <a:avLst/>
                <a:gdLst>
                  <a:gd name="T0" fmla="*/ 0 w 137"/>
                  <a:gd name="T1" fmla="*/ 0 h 126"/>
                  <a:gd name="T2" fmla="*/ 0 w 137"/>
                  <a:gd name="T3" fmla="*/ 0 h 126"/>
                  <a:gd name="T4" fmla="*/ 0 w 137"/>
                  <a:gd name="T5" fmla="*/ 0 h 126"/>
                  <a:gd name="T6" fmla="*/ 0 w 137"/>
                  <a:gd name="T7" fmla="*/ 0 h 126"/>
                  <a:gd name="T8" fmla="*/ 0 w 137"/>
                  <a:gd name="T9" fmla="*/ 0 h 126"/>
                  <a:gd name="T10" fmla="*/ 0 w 137"/>
                  <a:gd name="T11" fmla="*/ 0 h 126"/>
                  <a:gd name="T12" fmla="*/ 0 w 137"/>
                  <a:gd name="T13" fmla="*/ 0 h 126"/>
                  <a:gd name="T14" fmla="*/ 0 w 137"/>
                  <a:gd name="T15" fmla="*/ 0 h 126"/>
                  <a:gd name="T16" fmla="*/ 0 60000 65536"/>
                  <a:gd name="T17" fmla="*/ 0 60000 65536"/>
                  <a:gd name="T18" fmla="*/ 0 60000 65536"/>
                  <a:gd name="T19" fmla="*/ 0 60000 65536"/>
                  <a:gd name="T20" fmla="*/ 0 60000 65536"/>
                  <a:gd name="T21" fmla="*/ 0 60000 65536"/>
                  <a:gd name="T22" fmla="*/ 0 60000 65536"/>
                  <a:gd name="T23" fmla="*/ 0 60000 65536"/>
                  <a:gd name="T24" fmla="*/ 0 w 137"/>
                  <a:gd name="T25" fmla="*/ 0 h 126"/>
                  <a:gd name="T26" fmla="*/ 137 w 137"/>
                  <a:gd name="T27" fmla="*/ 126 h 12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7" h="126">
                    <a:moveTo>
                      <a:pt x="44" y="0"/>
                    </a:moveTo>
                    <a:lnTo>
                      <a:pt x="0" y="73"/>
                    </a:lnTo>
                    <a:lnTo>
                      <a:pt x="70" y="126"/>
                    </a:lnTo>
                    <a:lnTo>
                      <a:pt x="137" y="92"/>
                    </a:lnTo>
                    <a:lnTo>
                      <a:pt x="130" y="5"/>
                    </a:lnTo>
                    <a:lnTo>
                      <a:pt x="44" y="0"/>
                    </a:lnTo>
                    <a:close/>
                  </a:path>
                </a:pathLst>
              </a:custGeom>
              <a:solidFill>
                <a:srgbClr val="CC99FF">
                  <a:alpha val="50980"/>
                </a:srgbClr>
              </a:solidFill>
              <a:ln w="9525">
                <a:noFill/>
                <a:round/>
                <a:headEnd/>
                <a:tailEnd/>
              </a:ln>
            </p:spPr>
            <p:txBody>
              <a:bodyPr vert="eaVert"/>
              <a:lstStyle/>
              <a:p>
                <a:endParaRPr lang="es-ES">
                  <a:latin typeface="Comic Sans MS" pitchFamily="66" charset="0"/>
                </a:endParaRPr>
              </a:p>
            </p:txBody>
          </p:sp>
          <p:sp>
            <p:nvSpPr>
              <p:cNvPr id="39" name="Freeform 28"/>
              <p:cNvSpPr>
                <a:spLocks/>
              </p:cNvSpPr>
              <p:nvPr/>
            </p:nvSpPr>
            <p:spPr bwMode="auto">
              <a:xfrm rot="-5400000">
                <a:off x="4732" y="1401"/>
                <a:ext cx="144" cy="259"/>
              </a:xfrm>
              <a:custGeom>
                <a:avLst/>
                <a:gdLst>
                  <a:gd name="T0" fmla="*/ 0 w 472"/>
                  <a:gd name="T1" fmla="*/ 0 h 686"/>
                  <a:gd name="T2" fmla="*/ 0 w 472"/>
                  <a:gd name="T3" fmla="*/ 0 h 686"/>
                  <a:gd name="T4" fmla="*/ 0 w 472"/>
                  <a:gd name="T5" fmla="*/ 0 h 686"/>
                  <a:gd name="T6" fmla="*/ 0 w 472"/>
                  <a:gd name="T7" fmla="*/ 0 h 686"/>
                  <a:gd name="T8" fmla="*/ 0 w 472"/>
                  <a:gd name="T9" fmla="*/ 0 h 686"/>
                  <a:gd name="T10" fmla="*/ 0 w 472"/>
                  <a:gd name="T11" fmla="*/ 0 h 686"/>
                  <a:gd name="T12" fmla="*/ 0 w 472"/>
                  <a:gd name="T13" fmla="*/ 0 h 686"/>
                  <a:gd name="T14" fmla="*/ 0 w 472"/>
                  <a:gd name="T15" fmla="*/ 0 h 686"/>
                  <a:gd name="T16" fmla="*/ 0 w 472"/>
                  <a:gd name="T17" fmla="*/ 0 h 686"/>
                  <a:gd name="T18" fmla="*/ 0 w 472"/>
                  <a:gd name="T19" fmla="*/ 0 h 686"/>
                  <a:gd name="T20" fmla="*/ 0 w 472"/>
                  <a:gd name="T21" fmla="*/ 0 h 686"/>
                  <a:gd name="T22" fmla="*/ 0 w 472"/>
                  <a:gd name="T23" fmla="*/ 0 h 686"/>
                  <a:gd name="T24" fmla="*/ 0 w 472"/>
                  <a:gd name="T25" fmla="*/ 0 h 686"/>
                  <a:gd name="T26" fmla="*/ 0 w 472"/>
                  <a:gd name="T27" fmla="*/ 0 h 686"/>
                  <a:gd name="T28" fmla="*/ 0 w 472"/>
                  <a:gd name="T29" fmla="*/ 0 h 686"/>
                  <a:gd name="T30" fmla="*/ 0 w 472"/>
                  <a:gd name="T31" fmla="*/ 0 h 686"/>
                  <a:gd name="T32" fmla="*/ 0 w 472"/>
                  <a:gd name="T33" fmla="*/ 0 h 686"/>
                  <a:gd name="T34" fmla="*/ 0 w 472"/>
                  <a:gd name="T35" fmla="*/ 0 h 68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472"/>
                  <a:gd name="T55" fmla="*/ 0 h 686"/>
                  <a:gd name="T56" fmla="*/ 472 w 472"/>
                  <a:gd name="T57" fmla="*/ 686 h 68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472" h="686">
                    <a:moveTo>
                      <a:pt x="41" y="290"/>
                    </a:moveTo>
                    <a:lnTo>
                      <a:pt x="138" y="254"/>
                    </a:lnTo>
                    <a:lnTo>
                      <a:pt x="119" y="125"/>
                    </a:lnTo>
                    <a:lnTo>
                      <a:pt x="223" y="92"/>
                    </a:lnTo>
                    <a:lnTo>
                      <a:pt x="296" y="174"/>
                    </a:lnTo>
                    <a:lnTo>
                      <a:pt x="288" y="290"/>
                    </a:lnTo>
                    <a:lnTo>
                      <a:pt x="223" y="422"/>
                    </a:lnTo>
                    <a:lnTo>
                      <a:pt x="310" y="686"/>
                    </a:lnTo>
                    <a:lnTo>
                      <a:pt x="472" y="539"/>
                    </a:lnTo>
                    <a:lnTo>
                      <a:pt x="348" y="427"/>
                    </a:lnTo>
                    <a:lnTo>
                      <a:pt x="413" y="222"/>
                    </a:lnTo>
                    <a:lnTo>
                      <a:pt x="358" y="25"/>
                    </a:lnTo>
                    <a:lnTo>
                      <a:pt x="204" y="0"/>
                    </a:lnTo>
                    <a:lnTo>
                      <a:pt x="32" y="63"/>
                    </a:lnTo>
                    <a:lnTo>
                      <a:pt x="0" y="193"/>
                    </a:lnTo>
                    <a:lnTo>
                      <a:pt x="41" y="290"/>
                    </a:lnTo>
                    <a:close/>
                  </a:path>
                </a:pathLst>
              </a:custGeom>
              <a:solidFill>
                <a:schemeClr val="accent1">
                  <a:alpha val="50980"/>
                </a:schemeClr>
              </a:solidFill>
              <a:ln w="9525">
                <a:noFill/>
                <a:round/>
                <a:headEnd/>
                <a:tailEnd/>
              </a:ln>
            </p:spPr>
            <p:txBody>
              <a:bodyPr vert="eaVert"/>
              <a:lstStyle/>
              <a:p>
                <a:endParaRPr lang="es-ES">
                  <a:latin typeface="Comic Sans MS" pitchFamily="66" charset="0"/>
                </a:endParaRPr>
              </a:p>
            </p:txBody>
          </p:sp>
          <p:sp>
            <p:nvSpPr>
              <p:cNvPr id="40" name="Freeform 29"/>
              <p:cNvSpPr>
                <a:spLocks/>
              </p:cNvSpPr>
              <p:nvPr/>
            </p:nvSpPr>
            <p:spPr bwMode="auto">
              <a:xfrm rot="-5400000">
                <a:off x="4926" y="1425"/>
                <a:ext cx="44" cy="55"/>
              </a:xfrm>
              <a:custGeom>
                <a:avLst/>
                <a:gdLst>
                  <a:gd name="T0" fmla="*/ 0 w 143"/>
                  <a:gd name="T1" fmla="*/ 0 h 147"/>
                  <a:gd name="T2" fmla="*/ 0 w 143"/>
                  <a:gd name="T3" fmla="*/ 0 h 147"/>
                  <a:gd name="T4" fmla="*/ 0 w 143"/>
                  <a:gd name="T5" fmla="*/ 0 h 147"/>
                  <a:gd name="T6" fmla="*/ 0 w 143"/>
                  <a:gd name="T7" fmla="*/ 0 h 147"/>
                  <a:gd name="T8" fmla="*/ 0 w 143"/>
                  <a:gd name="T9" fmla="*/ 0 h 147"/>
                  <a:gd name="T10" fmla="*/ 0 w 143"/>
                  <a:gd name="T11" fmla="*/ 0 h 147"/>
                  <a:gd name="T12" fmla="*/ 0 w 143"/>
                  <a:gd name="T13" fmla="*/ 0 h 147"/>
                  <a:gd name="T14" fmla="*/ 0 w 143"/>
                  <a:gd name="T15" fmla="*/ 0 h 147"/>
                  <a:gd name="T16" fmla="*/ 0 60000 65536"/>
                  <a:gd name="T17" fmla="*/ 0 60000 65536"/>
                  <a:gd name="T18" fmla="*/ 0 60000 65536"/>
                  <a:gd name="T19" fmla="*/ 0 60000 65536"/>
                  <a:gd name="T20" fmla="*/ 0 60000 65536"/>
                  <a:gd name="T21" fmla="*/ 0 60000 65536"/>
                  <a:gd name="T22" fmla="*/ 0 60000 65536"/>
                  <a:gd name="T23" fmla="*/ 0 60000 65536"/>
                  <a:gd name="T24" fmla="*/ 0 w 143"/>
                  <a:gd name="T25" fmla="*/ 0 h 147"/>
                  <a:gd name="T26" fmla="*/ 143 w 143"/>
                  <a:gd name="T27" fmla="*/ 147 h 14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43" h="147">
                    <a:moveTo>
                      <a:pt x="92" y="0"/>
                    </a:moveTo>
                    <a:lnTo>
                      <a:pt x="0" y="34"/>
                    </a:lnTo>
                    <a:lnTo>
                      <a:pt x="5" y="128"/>
                    </a:lnTo>
                    <a:lnTo>
                      <a:pt x="92" y="147"/>
                    </a:lnTo>
                    <a:lnTo>
                      <a:pt x="143" y="80"/>
                    </a:lnTo>
                    <a:lnTo>
                      <a:pt x="92" y="0"/>
                    </a:lnTo>
                    <a:close/>
                  </a:path>
                </a:pathLst>
              </a:custGeom>
              <a:solidFill>
                <a:schemeClr val="accent1">
                  <a:alpha val="50980"/>
                </a:schemeClr>
              </a:solidFill>
              <a:ln w="9525">
                <a:noFill/>
                <a:round/>
                <a:headEnd/>
                <a:tailEnd/>
              </a:ln>
            </p:spPr>
            <p:txBody>
              <a:bodyPr vert="eaVert"/>
              <a:lstStyle/>
              <a:p>
                <a:endParaRPr lang="es-ES">
                  <a:latin typeface="Comic Sans MS" pitchFamily="66" charset="0"/>
                </a:endParaRPr>
              </a:p>
            </p:txBody>
          </p:sp>
        </p:grpSp>
        <p:grpSp>
          <p:nvGrpSpPr>
            <p:cNvPr id="6" name="Group 30"/>
            <p:cNvGrpSpPr>
              <a:grpSpLocks/>
            </p:cNvGrpSpPr>
            <p:nvPr/>
          </p:nvGrpSpPr>
          <p:grpSpPr bwMode="auto">
            <a:xfrm rot="-7997446">
              <a:off x="3745" y="1713"/>
              <a:ext cx="241" cy="499"/>
              <a:chOff x="4316" y="3699"/>
              <a:chExt cx="249" cy="506"/>
            </a:xfrm>
          </p:grpSpPr>
          <p:sp>
            <p:nvSpPr>
              <p:cNvPr id="18" name="Freeform 31"/>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sp>
            <p:nvSpPr>
              <p:cNvPr id="19" name="Freeform 32"/>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FF6600">
                  <a:alpha val="50980"/>
                </a:srgbClr>
              </a:solidFill>
              <a:ln w="9525">
                <a:noFill/>
                <a:round/>
                <a:headEnd/>
                <a:tailEnd/>
              </a:ln>
            </p:spPr>
            <p:txBody>
              <a:bodyPr vert="eaVert"/>
              <a:lstStyle/>
              <a:p>
                <a:endParaRPr lang="es-ES">
                  <a:latin typeface="Comic Sans MS" pitchFamily="66" charset="0"/>
                </a:endParaRPr>
              </a:p>
            </p:txBody>
          </p:sp>
        </p:grpSp>
        <p:grpSp>
          <p:nvGrpSpPr>
            <p:cNvPr id="7" name="Group 33"/>
            <p:cNvGrpSpPr>
              <a:grpSpLocks/>
            </p:cNvGrpSpPr>
            <p:nvPr/>
          </p:nvGrpSpPr>
          <p:grpSpPr bwMode="auto">
            <a:xfrm rot="-9623544">
              <a:off x="5014" y="2706"/>
              <a:ext cx="282" cy="490"/>
              <a:chOff x="4316" y="3699"/>
              <a:chExt cx="249" cy="506"/>
            </a:xfrm>
          </p:grpSpPr>
          <p:sp>
            <p:nvSpPr>
              <p:cNvPr id="16" name="Freeform 34"/>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CCCCFF">
                  <a:alpha val="50980"/>
                </a:srgbClr>
              </a:solidFill>
              <a:ln w="9525">
                <a:noFill/>
                <a:round/>
                <a:headEnd/>
                <a:tailEnd/>
              </a:ln>
            </p:spPr>
            <p:txBody>
              <a:bodyPr rot="10800000"/>
              <a:lstStyle/>
              <a:p>
                <a:endParaRPr lang="es-ES">
                  <a:latin typeface="Comic Sans MS" pitchFamily="66" charset="0"/>
                </a:endParaRPr>
              </a:p>
            </p:txBody>
          </p:sp>
          <p:sp>
            <p:nvSpPr>
              <p:cNvPr id="17" name="Freeform 35"/>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CCCCFF">
                  <a:alpha val="50980"/>
                </a:srgbClr>
              </a:solidFill>
              <a:ln w="9525">
                <a:noFill/>
                <a:round/>
                <a:headEnd/>
                <a:tailEnd/>
              </a:ln>
            </p:spPr>
            <p:txBody>
              <a:bodyPr rot="10800000"/>
              <a:lstStyle/>
              <a:p>
                <a:endParaRPr lang="es-ES">
                  <a:latin typeface="Comic Sans MS" pitchFamily="66" charset="0"/>
                </a:endParaRPr>
              </a:p>
            </p:txBody>
          </p:sp>
        </p:grpSp>
        <p:grpSp>
          <p:nvGrpSpPr>
            <p:cNvPr id="8" name="Group 36"/>
            <p:cNvGrpSpPr>
              <a:grpSpLocks/>
            </p:cNvGrpSpPr>
            <p:nvPr/>
          </p:nvGrpSpPr>
          <p:grpSpPr bwMode="auto">
            <a:xfrm rot="-2583882">
              <a:off x="4563" y="2356"/>
              <a:ext cx="283" cy="490"/>
              <a:chOff x="4316" y="3699"/>
              <a:chExt cx="249" cy="506"/>
            </a:xfrm>
          </p:grpSpPr>
          <p:sp>
            <p:nvSpPr>
              <p:cNvPr id="14" name="Freeform 37"/>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chemeClr val="accent1">
                  <a:alpha val="50980"/>
                </a:schemeClr>
              </a:solidFill>
              <a:ln w="9525">
                <a:noFill/>
                <a:round/>
                <a:headEnd/>
                <a:tailEnd/>
              </a:ln>
            </p:spPr>
            <p:txBody>
              <a:bodyPr/>
              <a:lstStyle/>
              <a:p>
                <a:endParaRPr lang="es-ES">
                  <a:latin typeface="Comic Sans MS" pitchFamily="66" charset="0"/>
                </a:endParaRPr>
              </a:p>
            </p:txBody>
          </p:sp>
          <p:sp>
            <p:nvSpPr>
              <p:cNvPr id="15" name="Freeform 38"/>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chemeClr val="accent1">
                  <a:alpha val="50980"/>
                </a:schemeClr>
              </a:solidFill>
              <a:ln w="9525">
                <a:noFill/>
                <a:round/>
                <a:headEnd/>
                <a:tailEnd/>
              </a:ln>
            </p:spPr>
            <p:txBody>
              <a:bodyPr/>
              <a:lstStyle/>
              <a:p>
                <a:endParaRPr lang="es-ES">
                  <a:latin typeface="Comic Sans MS" pitchFamily="66" charset="0"/>
                </a:endParaRPr>
              </a:p>
            </p:txBody>
          </p:sp>
        </p:grpSp>
        <p:grpSp>
          <p:nvGrpSpPr>
            <p:cNvPr id="9" name="Group 39"/>
            <p:cNvGrpSpPr>
              <a:grpSpLocks/>
            </p:cNvGrpSpPr>
            <p:nvPr/>
          </p:nvGrpSpPr>
          <p:grpSpPr bwMode="auto">
            <a:xfrm rot="-3891991">
              <a:off x="2728" y="1722"/>
              <a:ext cx="195" cy="436"/>
              <a:chOff x="4316" y="3699"/>
              <a:chExt cx="249" cy="506"/>
            </a:xfrm>
          </p:grpSpPr>
          <p:sp>
            <p:nvSpPr>
              <p:cNvPr id="12" name="Freeform 40"/>
              <p:cNvSpPr>
                <a:spLocks/>
              </p:cNvSpPr>
              <p:nvPr/>
            </p:nvSpPr>
            <p:spPr bwMode="auto">
              <a:xfrm>
                <a:off x="4316" y="3699"/>
                <a:ext cx="249" cy="370"/>
              </a:xfrm>
              <a:custGeom>
                <a:avLst/>
                <a:gdLst>
                  <a:gd name="T0" fmla="*/ 0 w 498"/>
                  <a:gd name="T1" fmla="*/ 0 h 741"/>
                  <a:gd name="T2" fmla="*/ 1 w 498"/>
                  <a:gd name="T3" fmla="*/ 0 h 741"/>
                  <a:gd name="T4" fmla="*/ 1 w 498"/>
                  <a:gd name="T5" fmla="*/ 0 h 741"/>
                  <a:gd name="T6" fmla="*/ 1 w 498"/>
                  <a:gd name="T7" fmla="*/ 0 h 741"/>
                  <a:gd name="T8" fmla="*/ 1 w 498"/>
                  <a:gd name="T9" fmla="*/ 0 h 741"/>
                  <a:gd name="T10" fmla="*/ 1 w 498"/>
                  <a:gd name="T11" fmla="*/ 0 h 741"/>
                  <a:gd name="T12" fmla="*/ 1 w 498"/>
                  <a:gd name="T13" fmla="*/ 0 h 741"/>
                  <a:gd name="T14" fmla="*/ 1 w 498"/>
                  <a:gd name="T15" fmla="*/ 0 h 741"/>
                  <a:gd name="T16" fmla="*/ 1 w 498"/>
                  <a:gd name="T17" fmla="*/ 0 h 741"/>
                  <a:gd name="T18" fmla="*/ 1 w 498"/>
                  <a:gd name="T19" fmla="*/ 0 h 741"/>
                  <a:gd name="T20" fmla="*/ 1 w 498"/>
                  <a:gd name="T21" fmla="*/ 0 h 741"/>
                  <a:gd name="T22" fmla="*/ 1 w 498"/>
                  <a:gd name="T23" fmla="*/ 0 h 741"/>
                  <a:gd name="T24" fmla="*/ 1 w 498"/>
                  <a:gd name="T25" fmla="*/ 0 h 741"/>
                  <a:gd name="T26" fmla="*/ 0 w 498"/>
                  <a:gd name="T27" fmla="*/ 0 h 741"/>
                  <a:gd name="T28" fmla="*/ 0 w 498"/>
                  <a:gd name="T29" fmla="*/ 0 h 741"/>
                  <a:gd name="T30" fmla="*/ 0 w 498"/>
                  <a:gd name="T31" fmla="*/ 0 h 74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498"/>
                  <a:gd name="T49" fmla="*/ 0 h 741"/>
                  <a:gd name="T50" fmla="*/ 498 w 498"/>
                  <a:gd name="T51" fmla="*/ 741 h 74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498" h="741">
                    <a:moveTo>
                      <a:pt x="0" y="181"/>
                    </a:moveTo>
                    <a:lnTo>
                      <a:pt x="140" y="0"/>
                    </a:lnTo>
                    <a:lnTo>
                      <a:pt x="431" y="48"/>
                    </a:lnTo>
                    <a:lnTo>
                      <a:pt x="498" y="260"/>
                    </a:lnTo>
                    <a:lnTo>
                      <a:pt x="455" y="365"/>
                    </a:lnTo>
                    <a:lnTo>
                      <a:pt x="259" y="446"/>
                    </a:lnTo>
                    <a:lnTo>
                      <a:pt x="212" y="741"/>
                    </a:lnTo>
                    <a:lnTo>
                      <a:pt x="88" y="710"/>
                    </a:lnTo>
                    <a:lnTo>
                      <a:pt x="148" y="341"/>
                    </a:lnTo>
                    <a:lnTo>
                      <a:pt x="293" y="336"/>
                    </a:lnTo>
                    <a:lnTo>
                      <a:pt x="351" y="230"/>
                    </a:lnTo>
                    <a:lnTo>
                      <a:pt x="264" y="141"/>
                    </a:lnTo>
                    <a:lnTo>
                      <a:pt x="134" y="277"/>
                    </a:lnTo>
                    <a:lnTo>
                      <a:pt x="0" y="181"/>
                    </a:lnTo>
                    <a:close/>
                  </a:path>
                </a:pathLst>
              </a:custGeom>
              <a:solidFill>
                <a:srgbClr val="CCCCFF">
                  <a:alpha val="50980"/>
                </a:srgbClr>
              </a:solidFill>
              <a:ln w="9525">
                <a:noFill/>
                <a:round/>
                <a:headEnd/>
                <a:tailEnd/>
              </a:ln>
            </p:spPr>
            <p:txBody>
              <a:bodyPr vert="eaVert"/>
              <a:lstStyle/>
              <a:p>
                <a:endParaRPr lang="es-ES">
                  <a:latin typeface="Comic Sans MS" pitchFamily="66" charset="0"/>
                </a:endParaRPr>
              </a:p>
            </p:txBody>
          </p:sp>
          <p:sp>
            <p:nvSpPr>
              <p:cNvPr id="13" name="Freeform 41"/>
              <p:cNvSpPr>
                <a:spLocks/>
              </p:cNvSpPr>
              <p:nvPr/>
            </p:nvSpPr>
            <p:spPr bwMode="auto">
              <a:xfrm>
                <a:off x="4342" y="4105"/>
                <a:ext cx="96" cy="100"/>
              </a:xfrm>
              <a:custGeom>
                <a:avLst/>
                <a:gdLst>
                  <a:gd name="T0" fmla="*/ 1 w 191"/>
                  <a:gd name="T1" fmla="*/ 1 h 200"/>
                  <a:gd name="T2" fmla="*/ 0 w 191"/>
                  <a:gd name="T3" fmla="*/ 1 h 200"/>
                  <a:gd name="T4" fmla="*/ 1 w 191"/>
                  <a:gd name="T5" fmla="*/ 1 h 200"/>
                  <a:gd name="T6" fmla="*/ 1 w 191"/>
                  <a:gd name="T7" fmla="*/ 1 h 200"/>
                  <a:gd name="T8" fmla="*/ 1 w 191"/>
                  <a:gd name="T9" fmla="*/ 1 h 200"/>
                  <a:gd name="T10" fmla="*/ 1 w 191"/>
                  <a:gd name="T11" fmla="*/ 0 h 200"/>
                  <a:gd name="T12" fmla="*/ 1 w 191"/>
                  <a:gd name="T13" fmla="*/ 1 h 200"/>
                  <a:gd name="T14" fmla="*/ 1 w 191"/>
                  <a:gd name="T15" fmla="*/ 1 h 200"/>
                  <a:gd name="T16" fmla="*/ 1 w 191"/>
                  <a:gd name="T17" fmla="*/ 1 h 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91"/>
                  <a:gd name="T28" fmla="*/ 0 h 200"/>
                  <a:gd name="T29" fmla="*/ 191 w 191"/>
                  <a:gd name="T30" fmla="*/ 200 h 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91" h="200">
                    <a:moveTo>
                      <a:pt x="34" y="7"/>
                    </a:moveTo>
                    <a:lnTo>
                      <a:pt x="0" y="81"/>
                    </a:lnTo>
                    <a:lnTo>
                      <a:pt x="86" y="200"/>
                    </a:lnTo>
                    <a:lnTo>
                      <a:pt x="164" y="172"/>
                    </a:lnTo>
                    <a:lnTo>
                      <a:pt x="191" y="38"/>
                    </a:lnTo>
                    <a:lnTo>
                      <a:pt x="108" y="0"/>
                    </a:lnTo>
                    <a:lnTo>
                      <a:pt x="34" y="7"/>
                    </a:lnTo>
                    <a:close/>
                  </a:path>
                </a:pathLst>
              </a:custGeom>
              <a:solidFill>
                <a:srgbClr val="CCCCFF">
                  <a:alpha val="50980"/>
                </a:srgbClr>
              </a:solidFill>
              <a:ln w="9525">
                <a:noFill/>
                <a:round/>
                <a:headEnd/>
                <a:tailEnd/>
              </a:ln>
            </p:spPr>
            <p:txBody>
              <a:bodyPr vert="eaVert"/>
              <a:lstStyle/>
              <a:p>
                <a:endParaRPr lang="es-ES">
                  <a:latin typeface="Comic Sans MS" pitchFamily="66" charset="0"/>
                </a:endParaRPr>
              </a:p>
            </p:txBody>
          </p:sp>
        </p:grpSp>
        <p:sp>
          <p:nvSpPr>
            <p:cNvPr id="10" name="Freeform 24"/>
            <p:cNvSpPr>
              <a:spLocks/>
            </p:cNvSpPr>
            <p:nvPr/>
          </p:nvSpPr>
          <p:spPr bwMode="auto">
            <a:xfrm rot="-5400000">
              <a:off x="3804" y="2642"/>
              <a:ext cx="210" cy="333"/>
            </a:xfrm>
            <a:custGeom>
              <a:avLst/>
              <a:gdLst>
                <a:gd name="T0" fmla="*/ 0 w 683"/>
                <a:gd name="T1" fmla="*/ 0 h 882"/>
                <a:gd name="T2" fmla="*/ 0 w 683"/>
                <a:gd name="T3" fmla="*/ 0 h 882"/>
                <a:gd name="T4" fmla="*/ 0 w 683"/>
                <a:gd name="T5" fmla="*/ 0 h 882"/>
                <a:gd name="T6" fmla="*/ 0 w 683"/>
                <a:gd name="T7" fmla="*/ 0 h 882"/>
                <a:gd name="T8" fmla="*/ 0 w 683"/>
                <a:gd name="T9" fmla="*/ 0 h 882"/>
                <a:gd name="T10" fmla="*/ 0 w 683"/>
                <a:gd name="T11" fmla="*/ 0 h 882"/>
                <a:gd name="T12" fmla="*/ 0 w 683"/>
                <a:gd name="T13" fmla="*/ 0 h 882"/>
                <a:gd name="T14" fmla="*/ 0 w 683"/>
                <a:gd name="T15" fmla="*/ 0 h 882"/>
                <a:gd name="T16" fmla="*/ 0 w 683"/>
                <a:gd name="T17" fmla="*/ 0 h 882"/>
                <a:gd name="T18" fmla="*/ 0 w 683"/>
                <a:gd name="T19" fmla="*/ 0 h 882"/>
                <a:gd name="T20" fmla="*/ 0 w 683"/>
                <a:gd name="T21" fmla="*/ 0 h 882"/>
                <a:gd name="T22" fmla="*/ 0 w 683"/>
                <a:gd name="T23" fmla="*/ 0 h 882"/>
                <a:gd name="T24" fmla="*/ 0 w 683"/>
                <a:gd name="T25" fmla="*/ 0 h 882"/>
                <a:gd name="T26" fmla="*/ 0 w 683"/>
                <a:gd name="T27" fmla="*/ 0 h 882"/>
                <a:gd name="T28" fmla="*/ 0 w 683"/>
                <a:gd name="T29" fmla="*/ 0 h 882"/>
                <a:gd name="T30" fmla="*/ 0 w 683"/>
                <a:gd name="T31" fmla="*/ 0 h 882"/>
                <a:gd name="T32" fmla="*/ 0 w 683"/>
                <a:gd name="T33" fmla="*/ 0 h 882"/>
                <a:gd name="T34" fmla="*/ 0 w 683"/>
                <a:gd name="T35" fmla="*/ 0 h 882"/>
                <a:gd name="T36" fmla="*/ 0 w 683"/>
                <a:gd name="T37" fmla="*/ 0 h 882"/>
                <a:gd name="T38" fmla="*/ 0 w 683"/>
                <a:gd name="T39" fmla="*/ 0 h 882"/>
                <a:gd name="T40" fmla="*/ 0 w 683"/>
                <a:gd name="T41" fmla="*/ 0 h 882"/>
                <a:gd name="T42" fmla="*/ 0 w 683"/>
                <a:gd name="T43" fmla="*/ 0 h 88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83"/>
                <a:gd name="T67" fmla="*/ 0 h 882"/>
                <a:gd name="T68" fmla="*/ 683 w 683"/>
                <a:gd name="T69" fmla="*/ 882 h 88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83" h="882">
                  <a:moveTo>
                    <a:pt x="270" y="283"/>
                  </a:moveTo>
                  <a:lnTo>
                    <a:pt x="176" y="348"/>
                  </a:lnTo>
                  <a:lnTo>
                    <a:pt x="120" y="278"/>
                  </a:lnTo>
                  <a:lnTo>
                    <a:pt x="160" y="180"/>
                  </a:lnTo>
                  <a:lnTo>
                    <a:pt x="352" y="124"/>
                  </a:lnTo>
                  <a:lnTo>
                    <a:pt x="524" y="167"/>
                  </a:lnTo>
                  <a:lnTo>
                    <a:pt x="494" y="353"/>
                  </a:lnTo>
                  <a:lnTo>
                    <a:pt x="298" y="505"/>
                  </a:lnTo>
                  <a:lnTo>
                    <a:pt x="282" y="645"/>
                  </a:lnTo>
                  <a:lnTo>
                    <a:pt x="378" y="882"/>
                  </a:lnTo>
                  <a:lnTo>
                    <a:pt x="683" y="662"/>
                  </a:lnTo>
                  <a:lnTo>
                    <a:pt x="438" y="570"/>
                  </a:lnTo>
                  <a:lnTo>
                    <a:pt x="645" y="370"/>
                  </a:lnTo>
                  <a:lnTo>
                    <a:pt x="645" y="46"/>
                  </a:lnTo>
                  <a:lnTo>
                    <a:pt x="298" y="0"/>
                  </a:lnTo>
                  <a:lnTo>
                    <a:pt x="38" y="189"/>
                  </a:lnTo>
                  <a:lnTo>
                    <a:pt x="0" y="453"/>
                  </a:lnTo>
                  <a:lnTo>
                    <a:pt x="160" y="510"/>
                  </a:lnTo>
                  <a:lnTo>
                    <a:pt x="343" y="340"/>
                  </a:lnTo>
                  <a:lnTo>
                    <a:pt x="270" y="283"/>
                  </a:lnTo>
                  <a:close/>
                </a:path>
              </a:pathLst>
            </a:custGeom>
            <a:solidFill>
              <a:srgbClr val="CCFFCC">
                <a:alpha val="78038"/>
              </a:srgbClr>
            </a:solidFill>
            <a:ln w="9525">
              <a:noFill/>
              <a:round/>
              <a:headEnd/>
              <a:tailEnd/>
            </a:ln>
          </p:spPr>
          <p:txBody>
            <a:bodyPr vert="eaVert"/>
            <a:lstStyle/>
            <a:p>
              <a:endParaRPr lang="es-ES">
                <a:latin typeface="Comic Sans MS" pitchFamily="66" charset="0"/>
              </a:endParaRPr>
            </a:p>
          </p:txBody>
        </p:sp>
        <p:sp>
          <p:nvSpPr>
            <p:cNvPr id="11" name="Freeform 25"/>
            <p:cNvSpPr>
              <a:spLocks/>
            </p:cNvSpPr>
            <p:nvPr/>
          </p:nvSpPr>
          <p:spPr bwMode="auto">
            <a:xfrm rot="-5400000">
              <a:off x="4086" y="2667"/>
              <a:ext cx="53" cy="66"/>
            </a:xfrm>
            <a:custGeom>
              <a:avLst/>
              <a:gdLst>
                <a:gd name="T0" fmla="*/ 0 w 175"/>
                <a:gd name="T1" fmla="*/ 0 h 170"/>
                <a:gd name="T2" fmla="*/ 0 w 175"/>
                <a:gd name="T3" fmla="*/ 0 h 170"/>
                <a:gd name="T4" fmla="*/ 0 w 175"/>
                <a:gd name="T5" fmla="*/ 0 h 170"/>
                <a:gd name="T6" fmla="*/ 0 w 175"/>
                <a:gd name="T7" fmla="*/ 0 h 170"/>
                <a:gd name="T8" fmla="*/ 0 w 175"/>
                <a:gd name="T9" fmla="*/ 0 h 170"/>
                <a:gd name="T10" fmla="*/ 0 w 175"/>
                <a:gd name="T11" fmla="*/ 0 h 170"/>
                <a:gd name="T12" fmla="*/ 0 w 175"/>
                <a:gd name="T13" fmla="*/ 0 h 170"/>
                <a:gd name="T14" fmla="*/ 0 w 175"/>
                <a:gd name="T15" fmla="*/ 0 h 170"/>
                <a:gd name="T16" fmla="*/ 0 w 175"/>
                <a:gd name="T17" fmla="*/ 0 h 17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175"/>
                <a:gd name="T28" fmla="*/ 0 h 170"/>
                <a:gd name="T29" fmla="*/ 175 w 175"/>
                <a:gd name="T30" fmla="*/ 170 h 17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175" h="170">
                  <a:moveTo>
                    <a:pt x="116" y="0"/>
                  </a:moveTo>
                  <a:lnTo>
                    <a:pt x="0" y="42"/>
                  </a:lnTo>
                  <a:lnTo>
                    <a:pt x="0" y="149"/>
                  </a:lnTo>
                  <a:lnTo>
                    <a:pt x="129" y="170"/>
                  </a:lnTo>
                  <a:lnTo>
                    <a:pt x="175" y="90"/>
                  </a:lnTo>
                  <a:lnTo>
                    <a:pt x="172" y="33"/>
                  </a:lnTo>
                  <a:lnTo>
                    <a:pt x="116" y="0"/>
                  </a:lnTo>
                  <a:close/>
                </a:path>
              </a:pathLst>
            </a:custGeom>
            <a:solidFill>
              <a:srgbClr val="CCFFCC">
                <a:alpha val="81960"/>
              </a:srgbClr>
            </a:solidFill>
            <a:ln w="9525">
              <a:noFill/>
              <a:round/>
              <a:headEnd/>
              <a:tailEnd/>
            </a:ln>
          </p:spPr>
          <p:txBody>
            <a:bodyPr vert="eaVert"/>
            <a:lstStyle/>
            <a:p>
              <a:endParaRPr lang="es-ES">
                <a:latin typeface="Comic Sans MS" pitchFamily="66" charset="0"/>
              </a:endParaRPr>
            </a:p>
          </p:txBody>
        </p:sp>
      </p:grpSp>
      <p:grpSp>
        <p:nvGrpSpPr>
          <p:cNvPr id="43" name="Group 55"/>
          <p:cNvGrpSpPr>
            <a:grpSpLocks/>
          </p:cNvGrpSpPr>
          <p:nvPr/>
        </p:nvGrpSpPr>
        <p:grpSpPr bwMode="auto">
          <a:xfrm>
            <a:off x="2660650" y="4710113"/>
            <a:ext cx="2697163" cy="2076450"/>
            <a:chOff x="1226" y="2832"/>
            <a:chExt cx="1699" cy="1308"/>
          </a:xfrm>
        </p:grpSpPr>
        <p:grpSp>
          <p:nvGrpSpPr>
            <p:cNvPr id="44" name="21 Grupo"/>
            <p:cNvGrpSpPr>
              <a:grpSpLocks/>
            </p:cNvGrpSpPr>
            <p:nvPr/>
          </p:nvGrpSpPr>
          <p:grpSpPr bwMode="auto">
            <a:xfrm rot="-1224557">
              <a:off x="1226" y="2832"/>
              <a:ext cx="1107" cy="719"/>
              <a:chOff x="857224" y="5429264"/>
              <a:chExt cx="1143000" cy="1143001"/>
            </a:xfrm>
          </p:grpSpPr>
          <p:pic>
            <p:nvPicPr>
              <p:cNvPr id="47" name="Picture 17" descr="http://upload.wikimedia.org/wikipedia/commons/thumb/0/0b/Crystal_Clear_app_tutorials.png/120px-Crystal_Clear_app_tutorials.png">
                <a:hlinkClick r:id="rId3" tooltip="Image:Crystal Clear app tutorials.png"/>
              </p:cNvPr>
              <p:cNvPicPr>
                <a:picLocks noChangeAspect="1" noChangeArrowheads="1"/>
              </p:cNvPicPr>
              <p:nvPr/>
            </p:nvPicPr>
            <p:blipFill>
              <a:blip r:embed="rId4" cstate="print"/>
              <a:srcRect/>
              <a:stretch>
                <a:fillRect/>
              </a:stretch>
            </p:blipFill>
            <p:spPr bwMode="auto">
              <a:xfrm>
                <a:off x="857224" y="5429264"/>
                <a:ext cx="1143000" cy="1143001"/>
              </a:xfrm>
              <a:prstGeom prst="rect">
                <a:avLst/>
              </a:prstGeom>
              <a:noFill/>
              <a:ln w="9525">
                <a:noFill/>
                <a:miter lim="800000"/>
                <a:headEnd/>
                <a:tailEnd/>
              </a:ln>
            </p:spPr>
          </p:pic>
          <p:sp>
            <p:nvSpPr>
              <p:cNvPr id="48" name="20 CuadroTexto"/>
              <p:cNvSpPr txBox="1">
                <a:spLocks noChangeArrowheads="1"/>
              </p:cNvSpPr>
              <p:nvPr/>
            </p:nvSpPr>
            <p:spPr bwMode="auto">
              <a:xfrm rot="-760453">
                <a:off x="1063060" y="5603651"/>
                <a:ext cx="935464" cy="523948"/>
              </a:xfrm>
              <a:prstGeom prst="rect">
                <a:avLst/>
              </a:prstGeom>
              <a:noFill/>
              <a:ln w="9525">
                <a:noFill/>
                <a:miter lim="800000"/>
                <a:headEnd/>
                <a:tailEnd/>
              </a:ln>
            </p:spPr>
            <p:txBody>
              <a:bodyPr>
                <a:spAutoFit/>
              </a:bodyPr>
              <a:lstStyle/>
              <a:p>
                <a:r>
                  <a:rPr lang="es-ES" sz="1400" b="1">
                    <a:latin typeface="Maiandra GD" pitchFamily="34" charset="0"/>
                  </a:rPr>
                  <a:t>No</a:t>
                </a:r>
              </a:p>
              <a:p>
                <a:r>
                  <a:rPr lang="es-ES" sz="1400" b="1">
                    <a:latin typeface="Maiandra GD" pitchFamily="34" charset="0"/>
                  </a:rPr>
                  <a:t>Responde</a:t>
                </a:r>
              </a:p>
            </p:txBody>
          </p:sp>
        </p:grpSp>
        <p:pic>
          <p:nvPicPr>
            <p:cNvPr id="45" name="Picture 6" descr="http://upload.wikimedia.org/wikipedia/commons/thumb/6/65/Crystal_Clear_app_xchat.png/120px-Crystal_Clear_app_xchat.png">
              <a:hlinkClick r:id="rId5" tooltip="Image:Crystal Clear app xchat.png"/>
            </p:cNvPr>
            <p:cNvPicPr>
              <a:picLocks noChangeAspect="1" noChangeArrowheads="1"/>
            </p:cNvPicPr>
            <p:nvPr/>
          </p:nvPicPr>
          <p:blipFill>
            <a:blip r:embed="rId6" cstate="print"/>
            <a:srcRect/>
            <a:stretch>
              <a:fillRect/>
            </a:stretch>
          </p:blipFill>
          <p:spPr bwMode="auto">
            <a:xfrm>
              <a:off x="2037" y="3067"/>
              <a:ext cx="888" cy="1073"/>
            </a:xfrm>
            <a:prstGeom prst="rect">
              <a:avLst/>
            </a:prstGeom>
            <a:noFill/>
            <a:ln w="9525">
              <a:noFill/>
              <a:miter lim="800000"/>
              <a:headEnd/>
              <a:tailEnd/>
            </a:ln>
          </p:spPr>
        </p:pic>
        <p:sp>
          <p:nvSpPr>
            <p:cNvPr id="46" name="7 CuadroTexto"/>
            <p:cNvSpPr txBox="1">
              <a:spLocks noChangeArrowheads="1"/>
            </p:cNvSpPr>
            <p:nvPr/>
          </p:nvSpPr>
          <p:spPr bwMode="auto">
            <a:xfrm>
              <a:off x="2416" y="3210"/>
              <a:ext cx="361" cy="404"/>
            </a:xfrm>
            <a:prstGeom prst="rect">
              <a:avLst/>
            </a:prstGeom>
            <a:noFill/>
            <a:ln w="9525">
              <a:noFill/>
              <a:miter lim="800000"/>
              <a:headEnd/>
              <a:tailEnd/>
            </a:ln>
          </p:spPr>
          <p:txBody>
            <a:bodyPr>
              <a:spAutoFit/>
            </a:bodyPr>
            <a:lstStyle/>
            <a:p>
              <a:r>
                <a:rPr lang="es-ES" sz="3600">
                  <a:latin typeface="Maiandra GD" pitchFamily="34" charset="0"/>
                </a:rPr>
                <a:t>¿?</a:t>
              </a:r>
            </a:p>
          </p:txBody>
        </p:sp>
      </p:grpSp>
      <p:sp>
        <p:nvSpPr>
          <p:cNvPr id="49" name="Rectangle 8"/>
          <p:cNvSpPr>
            <a:spLocks noChangeArrowheads="1"/>
          </p:cNvSpPr>
          <p:nvPr/>
        </p:nvSpPr>
        <p:spPr bwMode="auto">
          <a:xfrm>
            <a:off x="1500166" y="1071546"/>
            <a:ext cx="6886575" cy="830997"/>
          </a:xfrm>
          <a:prstGeom prst="rect">
            <a:avLst/>
          </a:prstGeom>
          <a:noFill/>
          <a:ln w="9525">
            <a:noFill/>
            <a:miter lim="800000"/>
            <a:headEnd/>
            <a:tailEnd/>
          </a:ln>
        </p:spPr>
        <p:txBody>
          <a:bodyPr anchor="ctr">
            <a:spAutoFit/>
          </a:bodyPr>
          <a:lstStyle/>
          <a:p>
            <a:pPr algn="just" eaLnBrk="0" hangingPunct="0">
              <a:defRPr/>
            </a:pPr>
            <a:r>
              <a:rPr lang="es-ES" sz="2400" dirty="0">
                <a:solidFill>
                  <a:srgbClr val="00B050"/>
                </a:solidFill>
                <a:latin typeface="Comic Sans MS" pitchFamily="66" charset="0"/>
                <a:ea typeface="Times New Roman" pitchFamily="18" charset="0"/>
                <a:cs typeface="Arial" pitchFamily="34" charset="0"/>
              </a:rPr>
              <a:t>A qué preguntas NO responde un metadato geográfico ?</a:t>
            </a:r>
          </a:p>
        </p:txBody>
      </p:sp>
      <p:pic>
        <p:nvPicPr>
          <p:cNvPr id="50" name="Picture 61" descr="120px-Crystal_Clear_app_kblackbox">
            <a:hlinkClick r:id="rId7" tooltip="Crystal Clear app kblackbox.png"/>
          </p:cNvPr>
          <p:cNvPicPr>
            <a:picLocks noChangeAspect="1" noChangeArrowheads="1"/>
          </p:cNvPicPr>
          <p:nvPr/>
        </p:nvPicPr>
        <p:blipFill>
          <a:blip r:embed="rId8" cstate="print">
            <a:duotone>
              <a:prstClr val="black"/>
              <a:schemeClr val="accent3">
                <a:tint val="45000"/>
                <a:satMod val="400000"/>
              </a:schemeClr>
            </a:duotone>
          </a:blip>
          <a:srcRect/>
          <a:stretch>
            <a:fillRect/>
          </a:stretch>
        </p:blipFill>
        <p:spPr bwMode="auto">
          <a:xfrm>
            <a:off x="785786" y="1214422"/>
            <a:ext cx="574675" cy="574675"/>
          </a:xfrm>
          <a:prstGeom prst="rect">
            <a:avLst/>
          </a:prstGeom>
          <a:noFill/>
          <a:ln w="9525">
            <a:noFill/>
            <a:miter lim="800000"/>
            <a:headEnd/>
            <a:tailEnd/>
          </a:ln>
        </p:spPr>
      </p:pic>
      <p:sp>
        <p:nvSpPr>
          <p:cNvPr id="51"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grpSp>
        <p:nvGrpSpPr>
          <p:cNvPr id="3" name="Group 37"/>
          <p:cNvGrpSpPr>
            <a:grpSpLocks/>
          </p:cNvGrpSpPr>
          <p:nvPr/>
        </p:nvGrpSpPr>
        <p:grpSpPr bwMode="auto">
          <a:xfrm>
            <a:off x="5549902" y="2032001"/>
            <a:ext cx="1646238" cy="1401763"/>
            <a:chOff x="3376" y="1117"/>
            <a:chExt cx="1037" cy="883"/>
          </a:xfrm>
        </p:grpSpPr>
        <p:sp>
          <p:nvSpPr>
            <p:cNvPr id="4" name="Text Box 5"/>
            <p:cNvSpPr txBox="1">
              <a:spLocks noChangeArrowheads="1"/>
            </p:cNvSpPr>
            <p:nvPr/>
          </p:nvSpPr>
          <p:spPr bwMode="auto">
            <a:xfrm>
              <a:off x="3376" y="1767"/>
              <a:ext cx="1037" cy="233"/>
            </a:xfrm>
            <a:prstGeom prst="rect">
              <a:avLst/>
            </a:prstGeom>
            <a:noFill/>
            <a:ln w="9525">
              <a:noFill/>
              <a:miter lim="800000"/>
              <a:headEnd/>
              <a:tailEnd/>
            </a:ln>
          </p:spPr>
          <p:txBody>
            <a:bodyPr wrap="none" anchorCtr="1">
              <a:spAutoFit/>
            </a:bodyPr>
            <a:lstStyle/>
            <a:p>
              <a:pPr>
                <a:defRPr/>
              </a:pPr>
              <a:r>
                <a:rPr lang="es-ES" b="1">
                  <a:solidFill>
                    <a:srgbClr val="003366"/>
                  </a:solidFill>
                  <a:latin typeface="Comic Sans MS" pitchFamily="66" charset="0"/>
                  <a:ea typeface="ＭＳ Ｐゴシック" pitchFamily="48" charset="-128"/>
                </a:rPr>
                <a:t>Intercambiar</a:t>
              </a:r>
            </a:p>
          </p:txBody>
        </p:sp>
        <p:pic>
          <p:nvPicPr>
            <p:cNvPr id="5" name="Picture 6" descr="My Network Places"/>
            <p:cNvPicPr>
              <a:picLocks noChangeAspect="1" noChangeArrowheads="1"/>
            </p:cNvPicPr>
            <p:nvPr/>
          </p:nvPicPr>
          <p:blipFill>
            <a:blip r:embed="rId3" cstate="print"/>
            <a:srcRect/>
            <a:stretch>
              <a:fillRect/>
            </a:stretch>
          </p:blipFill>
          <p:spPr bwMode="auto">
            <a:xfrm>
              <a:off x="3606" y="1117"/>
              <a:ext cx="627" cy="673"/>
            </a:xfrm>
            <a:prstGeom prst="rect">
              <a:avLst/>
            </a:prstGeom>
            <a:noFill/>
            <a:ln w="9525">
              <a:noFill/>
              <a:miter lim="800000"/>
              <a:headEnd/>
              <a:tailEnd/>
            </a:ln>
          </p:spPr>
        </p:pic>
      </p:grpSp>
      <p:grpSp>
        <p:nvGrpSpPr>
          <p:cNvPr id="6" name="Group 7"/>
          <p:cNvGrpSpPr>
            <a:grpSpLocks/>
          </p:cNvGrpSpPr>
          <p:nvPr/>
        </p:nvGrpSpPr>
        <p:grpSpPr bwMode="auto">
          <a:xfrm>
            <a:off x="3643313" y="5091113"/>
            <a:ext cx="1962150" cy="1628227"/>
            <a:chOff x="1782" y="2931"/>
            <a:chExt cx="1325" cy="1186"/>
          </a:xfrm>
        </p:grpSpPr>
        <p:sp>
          <p:nvSpPr>
            <p:cNvPr id="7" name="Text Box 8"/>
            <p:cNvSpPr txBox="1">
              <a:spLocks noChangeArrowheads="1"/>
            </p:cNvSpPr>
            <p:nvPr/>
          </p:nvSpPr>
          <p:spPr bwMode="auto">
            <a:xfrm>
              <a:off x="2056" y="3848"/>
              <a:ext cx="732" cy="269"/>
            </a:xfrm>
            <a:prstGeom prst="rect">
              <a:avLst/>
            </a:prstGeom>
            <a:noFill/>
            <a:ln w="9525">
              <a:noFill/>
              <a:miter lim="800000"/>
              <a:headEnd/>
              <a:tailEnd/>
            </a:ln>
          </p:spPr>
          <p:txBody>
            <a:bodyPr wrap="none" anchorCtr="1">
              <a:spAutoFit/>
            </a:bodyPr>
            <a:lstStyle/>
            <a:p>
              <a:pPr>
                <a:defRPr/>
              </a:pPr>
              <a:r>
                <a:rPr lang="es-ES" b="1">
                  <a:solidFill>
                    <a:srgbClr val="003366"/>
                  </a:solidFill>
                  <a:latin typeface="Comic Sans MS" pitchFamily="66" charset="0"/>
                  <a:ea typeface="ＭＳ Ｐゴシック" pitchFamily="48" charset="-128"/>
                </a:rPr>
                <a:t>Difundir</a:t>
              </a:r>
            </a:p>
          </p:txBody>
        </p:sp>
        <p:pic>
          <p:nvPicPr>
            <p:cNvPr id="8" name="Picture 9" descr="auditorias"/>
            <p:cNvPicPr>
              <a:picLocks noChangeAspect="1" noChangeArrowheads="1"/>
            </p:cNvPicPr>
            <p:nvPr/>
          </p:nvPicPr>
          <p:blipFill>
            <a:blip r:embed="rId4" cstate="print"/>
            <a:srcRect/>
            <a:stretch>
              <a:fillRect/>
            </a:stretch>
          </p:blipFill>
          <p:spPr bwMode="auto">
            <a:xfrm>
              <a:off x="2207" y="2931"/>
              <a:ext cx="900" cy="900"/>
            </a:xfrm>
            <a:prstGeom prst="rect">
              <a:avLst/>
            </a:prstGeom>
            <a:noFill/>
            <a:ln w="9525">
              <a:noFill/>
              <a:miter lim="800000"/>
              <a:headEnd/>
              <a:tailEnd/>
            </a:ln>
          </p:spPr>
        </p:pic>
        <p:pic>
          <p:nvPicPr>
            <p:cNvPr id="9" name="Picture 10" descr="Crystal_Clear_app_remote"/>
            <p:cNvPicPr>
              <a:picLocks noChangeAspect="1" noChangeArrowheads="1"/>
            </p:cNvPicPr>
            <p:nvPr/>
          </p:nvPicPr>
          <p:blipFill>
            <a:blip r:embed="rId5" cstate="print"/>
            <a:srcRect/>
            <a:stretch>
              <a:fillRect/>
            </a:stretch>
          </p:blipFill>
          <p:spPr bwMode="auto">
            <a:xfrm>
              <a:off x="1782" y="3194"/>
              <a:ext cx="768" cy="768"/>
            </a:xfrm>
            <a:prstGeom prst="rect">
              <a:avLst/>
            </a:prstGeom>
            <a:noFill/>
            <a:ln w="9525">
              <a:noFill/>
              <a:miter lim="800000"/>
              <a:headEnd/>
              <a:tailEnd/>
            </a:ln>
          </p:spPr>
        </p:pic>
      </p:grpSp>
      <p:grpSp>
        <p:nvGrpSpPr>
          <p:cNvPr id="10" name="Group 14"/>
          <p:cNvGrpSpPr>
            <a:grpSpLocks/>
          </p:cNvGrpSpPr>
          <p:nvPr/>
        </p:nvGrpSpPr>
        <p:grpSpPr bwMode="auto">
          <a:xfrm>
            <a:off x="2428875" y="1673225"/>
            <a:ext cx="1185863" cy="1691060"/>
            <a:chOff x="1548" y="482"/>
            <a:chExt cx="830" cy="1240"/>
          </a:xfrm>
        </p:grpSpPr>
        <p:sp>
          <p:nvSpPr>
            <p:cNvPr id="11" name="Text Box 15"/>
            <p:cNvSpPr txBox="1">
              <a:spLocks noChangeArrowheads="1"/>
            </p:cNvSpPr>
            <p:nvPr/>
          </p:nvSpPr>
          <p:spPr bwMode="auto">
            <a:xfrm>
              <a:off x="1548" y="1451"/>
              <a:ext cx="712" cy="271"/>
            </a:xfrm>
            <a:prstGeom prst="rect">
              <a:avLst/>
            </a:prstGeom>
            <a:noFill/>
            <a:ln w="9525">
              <a:noFill/>
              <a:miter lim="800000"/>
              <a:headEnd/>
              <a:tailEnd/>
            </a:ln>
          </p:spPr>
          <p:txBody>
            <a:bodyPr wrap="none" anchorCtr="1">
              <a:spAutoFit/>
            </a:bodyPr>
            <a:lstStyle/>
            <a:p>
              <a:pPr>
                <a:defRPr/>
              </a:pPr>
              <a:r>
                <a:rPr lang="es-ES" b="1">
                  <a:solidFill>
                    <a:srgbClr val="003366"/>
                  </a:solidFill>
                  <a:latin typeface="Comic Sans MS" pitchFamily="66" charset="0"/>
                  <a:ea typeface="ＭＳ Ｐゴシック" pitchFamily="48" charset="-128"/>
                </a:rPr>
                <a:t>Utilizar</a:t>
              </a:r>
            </a:p>
          </p:txBody>
        </p:sp>
        <p:pic>
          <p:nvPicPr>
            <p:cNvPr id="12" name="Picture 16" descr="Crystal_Clear_app_kivio"/>
            <p:cNvPicPr>
              <a:picLocks noChangeAspect="1" noChangeArrowheads="1"/>
            </p:cNvPicPr>
            <p:nvPr/>
          </p:nvPicPr>
          <p:blipFill>
            <a:blip r:embed="rId6" cstate="print"/>
            <a:srcRect/>
            <a:stretch>
              <a:fillRect/>
            </a:stretch>
          </p:blipFill>
          <p:spPr bwMode="auto">
            <a:xfrm>
              <a:off x="1610" y="482"/>
              <a:ext cx="768" cy="768"/>
            </a:xfrm>
            <a:prstGeom prst="rect">
              <a:avLst/>
            </a:prstGeom>
            <a:noFill/>
            <a:ln w="9525">
              <a:noFill/>
              <a:miter lim="800000"/>
              <a:headEnd/>
              <a:tailEnd/>
            </a:ln>
          </p:spPr>
        </p:pic>
        <p:pic>
          <p:nvPicPr>
            <p:cNvPr id="13" name="Picture 17" descr="Crystal_Clear_app_Community_Help"/>
            <p:cNvPicPr>
              <a:picLocks noChangeAspect="1" noChangeArrowheads="1"/>
            </p:cNvPicPr>
            <p:nvPr/>
          </p:nvPicPr>
          <p:blipFill>
            <a:blip r:embed="rId7" cstate="print"/>
            <a:srcRect/>
            <a:stretch>
              <a:fillRect/>
            </a:stretch>
          </p:blipFill>
          <p:spPr bwMode="auto">
            <a:xfrm>
              <a:off x="1567" y="852"/>
              <a:ext cx="752" cy="752"/>
            </a:xfrm>
            <a:prstGeom prst="rect">
              <a:avLst/>
            </a:prstGeom>
            <a:noFill/>
            <a:ln w="9525">
              <a:noFill/>
              <a:miter lim="800000"/>
              <a:headEnd/>
              <a:tailEnd/>
            </a:ln>
          </p:spPr>
        </p:pic>
      </p:grpSp>
      <p:grpSp>
        <p:nvGrpSpPr>
          <p:cNvPr id="14" name="Group 40"/>
          <p:cNvGrpSpPr>
            <a:grpSpLocks/>
          </p:cNvGrpSpPr>
          <p:nvPr/>
        </p:nvGrpSpPr>
        <p:grpSpPr bwMode="auto">
          <a:xfrm>
            <a:off x="6286498" y="3910014"/>
            <a:ext cx="1358900" cy="1328738"/>
            <a:chOff x="3923" y="2433"/>
            <a:chExt cx="856" cy="837"/>
          </a:xfrm>
        </p:grpSpPr>
        <p:sp>
          <p:nvSpPr>
            <p:cNvPr id="15" name="Text Box 19"/>
            <p:cNvSpPr txBox="1">
              <a:spLocks noChangeArrowheads="1"/>
            </p:cNvSpPr>
            <p:nvPr/>
          </p:nvSpPr>
          <p:spPr bwMode="auto">
            <a:xfrm>
              <a:off x="3969" y="3037"/>
              <a:ext cx="691" cy="233"/>
            </a:xfrm>
            <a:prstGeom prst="rect">
              <a:avLst/>
            </a:prstGeom>
            <a:noFill/>
            <a:ln w="9525">
              <a:noFill/>
              <a:miter lim="800000"/>
              <a:headEnd/>
              <a:tailEnd/>
            </a:ln>
          </p:spPr>
          <p:txBody>
            <a:bodyPr wrap="none" anchorCtr="1">
              <a:spAutoFit/>
            </a:bodyPr>
            <a:lstStyle/>
            <a:p>
              <a:pPr>
                <a:defRPr/>
              </a:pPr>
              <a:r>
                <a:rPr lang="es-ES" b="1">
                  <a:solidFill>
                    <a:srgbClr val="003366"/>
                  </a:solidFill>
                  <a:latin typeface="Comic Sans MS" pitchFamily="66" charset="0"/>
                  <a:ea typeface="ＭＳ Ｐゴシック" pitchFamily="48" charset="-128"/>
                </a:rPr>
                <a:t>Acceder</a:t>
              </a:r>
            </a:p>
          </p:txBody>
        </p:sp>
        <p:pic>
          <p:nvPicPr>
            <p:cNvPr id="16" name="Picture 20" descr="Crystal_Clear_filesystem_chardevice"/>
            <p:cNvPicPr>
              <a:picLocks noChangeAspect="1" noChangeArrowheads="1"/>
            </p:cNvPicPr>
            <p:nvPr/>
          </p:nvPicPr>
          <p:blipFill>
            <a:blip r:embed="rId8" cstate="print"/>
            <a:srcRect/>
            <a:stretch>
              <a:fillRect/>
            </a:stretch>
          </p:blipFill>
          <p:spPr bwMode="auto">
            <a:xfrm>
              <a:off x="4221" y="2570"/>
              <a:ext cx="558" cy="497"/>
            </a:xfrm>
            <a:prstGeom prst="rect">
              <a:avLst/>
            </a:prstGeom>
            <a:noFill/>
            <a:ln w="9525">
              <a:noFill/>
              <a:miter lim="800000"/>
              <a:headEnd/>
              <a:tailEnd/>
            </a:ln>
          </p:spPr>
        </p:pic>
        <p:pic>
          <p:nvPicPr>
            <p:cNvPr id="17" name="Picture 21" descr="user-256x256"/>
            <p:cNvPicPr>
              <a:picLocks noChangeAspect="1" noChangeArrowheads="1"/>
            </p:cNvPicPr>
            <p:nvPr/>
          </p:nvPicPr>
          <p:blipFill>
            <a:blip r:embed="rId9" cstate="print"/>
            <a:srcRect/>
            <a:stretch>
              <a:fillRect/>
            </a:stretch>
          </p:blipFill>
          <p:spPr bwMode="auto">
            <a:xfrm>
              <a:off x="3923" y="2433"/>
              <a:ext cx="612" cy="545"/>
            </a:xfrm>
            <a:prstGeom prst="rect">
              <a:avLst/>
            </a:prstGeom>
            <a:noFill/>
            <a:ln w="9525">
              <a:noFill/>
              <a:miter lim="800000"/>
              <a:headEnd/>
              <a:tailEnd/>
            </a:ln>
          </p:spPr>
        </p:pic>
      </p:grpSp>
      <p:grpSp>
        <p:nvGrpSpPr>
          <p:cNvPr id="18" name="Group 36"/>
          <p:cNvGrpSpPr>
            <a:grpSpLocks/>
          </p:cNvGrpSpPr>
          <p:nvPr/>
        </p:nvGrpSpPr>
        <p:grpSpPr bwMode="auto">
          <a:xfrm>
            <a:off x="3357554" y="3143248"/>
            <a:ext cx="2592387" cy="1728788"/>
            <a:chOff x="1905" y="1979"/>
            <a:chExt cx="1633" cy="1089"/>
          </a:xfrm>
        </p:grpSpPr>
        <p:sp>
          <p:nvSpPr>
            <p:cNvPr id="19" name="Text Box 23"/>
            <p:cNvSpPr txBox="1">
              <a:spLocks noChangeArrowheads="1"/>
            </p:cNvSpPr>
            <p:nvPr/>
          </p:nvSpPr>
          <p:spPr bwMode="auto">
            <a:xfrm>
              <a:off x="2256" y="2219"/>
              <a:ext cx="1260" cy="634"/>
            </a:xfrm>
            <a:prstGeom prst="rect">
              <a:avLst/>
            </a:prstGeom>
            <a:noFill/>
            <a:ln w="9525">
              <a:noFill/>
              <a:miter lim="800000"/>
              <a:headEnd/>
              <a:tailEnd/>
            </a:ln>
          </p:spPr>
          <p:txBody>
            <a:bodyPr>
              <a:spAutoFit/>
            </a:bodyPr>
            <a:lstStyle/>
            <a:p>
              <a:pPr eaLnBrk="0" hangingPunct="0">
                <a:spcBef>
                  <a:spcPct val="50000"/>
                </a:spcBef>
                <a:defRPr/>
              </a:pPr>
              <a:r>
                <a:rPr lang="es-ES" sz="2000" b="1">
                  <a:solidFill>
                    <a:srgbClr val="008080"/>
                  </a:solidFill>
                  <a:latin typeface="Comic Sans MS" pitchFamily="66" charset="0"/>
                  <a:ea typeface="ＭＳ Ｐゴシック" pitchFamily="48" charset="-128"/>
                </a:rPr>
                <a:t>Gestión de Información Geográfica</a:t>
              </a:r>
            </a:p>
          </p:txBody>
        </p:sp>
        <p:sp>
          <p:nvSpPr>
            <p:cNvPr id="20" name="Oval 24"/>
            <p:cNvSpPr>
              <a:spLocks noChangeArrowheads="1"/>
            </p:cNvSpPr>
            <p:nvPr/>
          </p:nvSpPr>
          <p:spPr bwMode="auto">
            <a:xfrm>
              <a:off x="1905" y="1979"/>
              <a:ext cx="1633" cy="1089"/>
            </a:xfrm>
            <a:prstGeom prst="ellipse">
              <a:avLst/>
            </a:prstGeom>
            <a:solidFill>
              <a:srgbClr val="C0C0C0">
                <a:alpha val="39999"/>
              </a:srgbClr>
            </a:solidFill>
            <a:ln w="9525">
              <a:solidFill>
                <a:srgbClr val="C0C0C0"/>
              </a:solidFill>
              <a:round/>
              <a:headEnd/>
              <a:tailEnd/>
            </a:ln>
          </p:spPr>
          <p:txBody>
            <a:bodyPr wrap="none" anchor="ctr"/>
            <a:lstStyle/>
            <a:p>
              <a:pPr>
                <a:defRPr/>
              </a:pPr>
              <a:endParaRPr lang="en-US" sz="2000" b="1">
                <a:latin typeface="Comic Sans MS" pitchFamily="66" charset="0"/>
              </a:endParaRPr>
            </a:p>
          </p:txBody>
        </p:sp>
      </p:grpSp>
      <p:grpSp>
        <p:nvGrpSpPr>
          <p:cNvPr id="21" name="Group 39"/>
          <p:cNvGrpSpPr>
            <a:grpSpLocks/>
          </p:cNvGrpSpPr>
          <p:nvPr/>
        </p:nvGrpSpPr>
        <p:grpSpPr bwMode="auto">
          <a:xfrm>
            <a:off x="1593850" y="3748089"/>
            <a:ext cx="1444625" cy="1392238"/>
            <a:chOff x="795" y="2393"/>
            <a:chExt cx="910" cy="877"/>
          </a:xfrm>
        </p:grpSpPr>
        <p:sp>
          <p:nvSpPr>
            <p:cNvPr id="22" name="Text Box 12"/>
            <p:cNvSpPr txBox="1">
              <a:spLocks noChangeArrowheads="1"/>
            </p:cNvSpPr>
            <p:nvPr/>
          </p:nvSpPr>
          <p:spPr bwMode="auto">
            <a:xfrm>
              <a:off x="795" y="3037"/>
              <a:ext cx="910" cy="233"/>
            </a:xfrm>
            <a:prstGeom prst="rect">
              <a:avLst/>
            </a:prstGeom>
            <a:noFill/>
            <a:ln w="9525">
              <a:noFill/>
              <a:miter lim="800000"/>
              <a:headEnd/>
              <a:tailEnd/>
            </a:ln>
          </p:spPr>
          <p:txBody>
            <a:bodyPr wrap="none" anchorCtr="1">
              <a:spAutoFit/>
            </a:bodyPr>
            <a:lstStyle/>
            <a:p>
              <a:pPr>
                <a:defRPr/>
              </a:pPr>
              <a:r>
                <a:rPr lang="es-ES" b="1">
                  <a:solidFill>
                    <a:srgbClr val="003366"/>
                  </a:solidFill>
                  <a:latin typeface="Comic Sans MS" pitchFamily="66" charset="0"/>
                  <a:ea typeface="ＭＳ Ｐゴシック" pitchFamily="48" charset="-128"/>
                </a:rPr>
                <a:t>Inventariar</a:t>
              </a:r>
            </a:p>
          </p:txBody>
        </p:sp>
        <p:pic>
          <p:nvPicPr>
            <p:cNvPr id="23" name="Picture 9" descr="120px-Crystal_Clear_app_lists">
              <a:hlinkClick r:id="rId10" tooltip="Image:Crystal Clear app lists.png"/>
            </p:cNvPr>
            <p:cNvPicPr>
              <a:picLocks noChangeAspect="1" noChangeArrowheads="1"/>
            </p:cNvPicPr>
            <p:nvPr/>
          </p:nvPicPr>
          <p:blipFill>
            <a:blip r:embed="rId11" cstate="print"/>
            <a:srcRect/>
            <a:stretch>
              <a:fillRect/>
            </a:stretch>
          </p:blipFill>
          <p:spPr bwMode="auto">
            <a:xfrm>
              <a:off x="919" y="2393"/>
              <a:ext cx="720" cy="720"/>
            </a:xfrm>
            <a:prstGeom prst="rect">
              <a:avLst/>
            </a:prstGeom>
            <a:noFill/>
            <a:ln w="9525">
              <a:noFill/>
              <a:miter lim="800000"/>
              <a:headEnd/>
              <a:tailEnd/>
            </a:ln>
          </p:spPr>
        </p:pic>
      </p:grpSp>
      <p:sp>
        <p:nvSpPr>
          <p:cNvPr id="2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29" name="28 CuadroTexto"/>
          <p:cNvSpPr txBox="1"/>
          <p:nvPr/>
        </p:nvSpPr>
        <p:spPr>
          <a:xfrm>
            <a:off x="785818" y="785794"/>
            <a:ext cx="8215338" cy="584775"/>
          </a:xfrm>
          <a:prstGeom prst="rect">
            <a:avLst/>
          </a:prstGeom>
          <a:noFill/>
        </p:spPr>
        <p:txBody>
          <a:bodyPr wrap="square" rtlCol="0">
            <a:spAutoFit/>
          </a:bodyPr>
          <a:lstStyle/>
          <a:p>
            <a:pPr eaLnBrk="0" hangingPunct="0">
              <a:defRPr/>
            </a:pPr>
            <a:r>
              <a:rPr lang="es-CO" sz="3200" dirty="0" smtClean="0">
                <a:solidFill>
                  <a:schemeClr val="tx2"/>
                </a:solidFill>
                <a:effectLst>
                  <a:outerShdw blurRad="38100" dist="38100" dir="2700000" algn="tl">
                    <a:srgbClr val="000000">
                      <a:alpha val="43137"/>
                    </a:srgbClr>
                  </a:outerShdw>
                </a:effectLst>
                <a:latin typeface="Comic Sans MS" pitchFamily="66" charset="0"/>
                <a:cs typeface="Arial" charset="0"/>
              </a:rPr>
              <a:t>Metadato Geográfico - Beneficios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par>
                          <p:cTn id="9" fill="hold">
                            <p:stCondLst>
                              <p:cond delay="500"/>
                            </p:stCondLst>
                            <p:childTnLst>
                              <p:par>
                                <p:cTn id="10" presetID="17" presetClass="entr" presetSubtype="1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par>
                          <p:cTn id="14" fill="hold">
                            <p:stCondLst>
                              <p:cond delay="1000"/>
                            </p:stCondLst>
                            <p:childTnLst>
                              <p:par>
                                <p:cTn id="15" presetID="17" presetClass="entr" presetSubtype="1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p:cTn id="17" dur="500" fill="hold"/>
                                        <p:tgtEl>
                                          <p:spTgt spid="14"/>
                                        </p:tgtEl>
                                        <p:attrNameLst>
                                          <p:attrName>ppt_w</p:attrName>
                                        </p:attrNameLst>
                                      </p:cBhvr>
                                      <p:tavLst>
                                        <p:tav tm="0">
                                          <p:val>
                                            <p:fltVal val="0"/>
                                          </p:val>
                                        </p:tav>
                                        <p:tav tm="100000">
                                          <p:val>
                                            <p:strVal val="#ppt_w"/>
                                          </p:val>
                                        </p:tav>
                                      </p:tavLst>
                                    </p:anim>
                                    <p:anim calcmode="lin" valueType="num">
                                      <p:cBhvr>
                                        <p:cTn id="18" dur="500" fill="hold"/>
                                        <p:tgtEl>
                                          <p:spTgt spid="14"/>
                                        </p:tgtEl>
                                        <p:attrNameLst>
                                          <p:attrName>ppt_h</p:attrName>
                                        </p:attrNameLst>
                                      </p:cBhvr>
                                      <p:tavLst>
                                        <p:tav tm="0">
                                          <p:val>
                                            <p:strVal val="#ppt_h"/>
                                          </p:val>
                                        </p:tav>
                                        <p:tav tm="100000">
                                          <p:val>
                                            <p:strVal val="#ppt_h"/>
                                          </p:val>
                                        </p:tav>
                                      </p:tavLst>
                                    </p:anim>
                                  </p:childTnLst>
                                </p:cTn>
                              </p:par>
                            </p:childTnLst>
                          </p:cTn>
                        </p:par>
                        <p:par>
                          <p:cTn id="19" fill="hold">
                            <p:stCondLst>
                              <p:cond delay="1500"/>
                            </p:stCondLst>
                            <p:childTnLst>
                              <p:par>
                                <p:cTn id="20" presetID="17" presetClass="entr" presetSubtype="10" fill="hold"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1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Rectangle 25"/>
          <p:cNvSpPr>
            <a:spLocks noChangeArrowheads="1"/>
          </p:cNvSpPr>
          <p:nvPr/>
        </p:nvSpPr>
        <p:spPr bwMode="auto">
          <a:xfrm>
            <a:off x="6516688" y="5734050"/>
            <a:ext cx="2447925" cy="1123950"/>
          </a:xfrm>
          <a:prstGeom prst="rect">
            <a:avLst/>
          </a:prstGeom>
          <a:solidFill>
            <a:schemeClr val="bg1"/>
          </a:solidFill>
          <a:ln w="9525">
            <a:noFill/>
            <a:miter lim="800000"/>
            <a:headEnd/>
            <a:tailEnd/>
          </a:ln>
        </p:spPr>
        <p:txBody>
          <a:bodyPr wrap="none" anchor="ctr"/>
          <a:lstStyle/>
          <a:p>
            <a:endParaRPr lang="es-ES"/>
          </a:p>
        </p:txBody>
      </p:sp>
      <p:sp>
        <p:nvSpPr>
          <p:cNvPr id="4" name="Rectangle 30"/>
          <p:cNvSpPr>
            <a:spLocks noChangeArrowheads="1"/>
          </p:cNvSpPr>
          <p:nvPr/>
        </p:nvSpPr>
        <p:spPr bwMode="auto">
          <a:xfrm>
            <a:off x="1000100" y="2158993"/>
            <a:ext cx="5399087" cy="4130697"/>
          </a:xfrm>
          <a:prstGeom prst="rect">
            <a:avLst/>
          </a:prstGeom>
          <a:noFill/>
          <a:ln w="9525">
            <a:noFill/>
            <a:miter lim="800000"/>
            <a:headEnd/>
            <a:tailEnd/>
          </a:ln>
        </p:spPr>
        <p:txBody>
          <a:bodyPr/>
          <a:lstStyle/>
          <a:p>
            <a:pPr marL="342900" indent="-342900" eaLnBrk="0" hangingPunct="0">
              <a:spcBef>
                <a:spcPct val="20000"/>
              </a:spcBef>
              <a:buFontTx/>
              <a:buChar char="•"/>
              <a:defRPr/>
            </a:pPr>
            <a:r>
              <a:rPr lang="es-MX" dirty="0">
                <a:latin typeface="Comic Sans MS" pitchFamily="66" charset="0"/>
              </a:rPr>
              <a:t>El </a:t>
            </a:r>
            <a:r>
              <a:rPr lang="es-CO" dirty="0">
                <a:latin typeface="Comic Sans MS" pitchFamily="66" charset="0"/>
              </a:rPr>
              <a:t>tiempo invertid</a:t>
            </a:r>
            <a:r>
              <a:rPr lang="es-MX" dirty="0">
                <a:latin typeface="Comic Sans MS" pitchFamily="66" charset="0"/>
              </a:rPr>
              <a:t>o</a:t>
            </a:r>
            <a:r>
              <a:rPr lang="es-CO" dirty="0">
                <a:latin typeface="Comic Sans MS" pitchFamily="66" charset="0"/>
              </a:rPr>
              <a:t> al principio de un proyecto puede ahorrar el dinero en el futuro.</a:t>
            </a:r>
          </a:p>
          <a:p>
            <a:pPr marL="342900" indent="-342900" eaLnBrk="0" hangingPunct="0">
              <a:spcBef>
                <a:spcPct val="20000"/>
              </a:spcBef>
              <a:defRPr/>
            </a:pPr>
            <a:endParaRPr lang="es-CO" dirty="0">
              <a:latin typeface="Comic Sans MS" pitchFamily="66" charset="0"/>
            </a:endParaRPr>
          </a:p>
          <a:p>
            <a:pPr marL="342900" indent="-342900" eaLnBrk="0" hangingPunct="0">
              <a:spcBef>
                <a:spcPct val="20000"/>
              </a:spcBef>
              <a:buFontTx/>
              <a:buChar char="•"/>
              <a:defRPr/>
            </a:pPr>
            <a:r>
              <a:rPr lang="es-ES" dirty="0">
                <a:latin typeface="Comic Sans MS" pitchFamily="66" charset="0"/>
              </a:rPr>
              <a:t>Es más rentable generar el metadato como un paso integrado a la creación de los datos? </a:t>
            </a:r>
          </a:p>
          <a:p>
            <a:pPr marL="742950" lvl="1" indent="-285750" eaLnBrk="0" hangingPunct="0">
              <a:spcBef>
                <a:spcPct val="20000"/>
              </a:spcBef>
              <a:buFontTx/>
              <a:buChar char="–"/>
              <a:defRPr/>
            </a:pPr>
            <a:r>
              <a:rPr lang="es-ES" dirty="0">
                <a:latin typeface="Comic Sans MS" pitchFamily="66" charset="0"/>
              </a:rPr>
              <a:t>Varían con la</a:t>
            </a:r>
            <a:r>
              <a:rPr lang="es-ES" b="1" dirty="0">
                <a:latin typeface="Comic Sans MS" pitchFamily="66" charset="0"/>
              </a:rPr>
              <a:t> </a:t>
            </a:r>
            <a:r>
              <a:rPr lang="es-ES" b="1" dirty="0">
                <a:solidFill>
                  <a:srgbClr val="00B050"/>
                </a:solidFill>
                <a:latin typeface="Comic Sans MS" pitchFamily="66" charset="0"/>
              </a:rPr>
              <a:t>complejidad</a:t>
            </a:r>
          </a:p>
          <a:p>
            <a:pPr marL="742950" lvl="1" indent="-285750" eaLnBrk="0" hangingPunct="0">
              <a:spcBef>
                <a:spcPct val="20000"/>
              </a:spcBef>
              <a:buFontTx/>
              <a:buChar char="–"/>
              <a:defRPr/>
            </a:pPr>
            <a:r>
              <a:rPr lang="es-ES" dirty="0">
                <a:latin typeface="Comic Sans MS" pitchFamily="66" charset="0"/>
              </a:rPr>
              <a:t>Nivel de</a:t>
            </a:r>
            <a:r>
              <a:rPr lang="es-ES" b="1" dirty="0">
                <a:latin typeface="Comic Sans MS" pitchFamily="66" charset="0"/>
              </a:rPr>
              <a:t> </a:t>
            </a:r>
            <a:r>
              <a:rPr lang="es-ES" b="1" dirty="0">
                <a:solidFill>
                  <a:srgbClr val="00B050"/>
                </a:solidFill>
                <a:latin typeface="Comic Sans MS" pitchFamily="66" charset="0"/>
              </a:rPr>
              <a:t>detalle</a:t>
            </a:r>
          </a:p>
          <a:p>
            <a:pPr marL="742950" lvl="1" indent="-285750" eaLnBrk="0" hangingPunct="0">
              <a:spcBef>
                <a:spcPct val="20000"/>
              </a:spcBef>
              <a:buFontTx/>
              <a:buChar char="–"/>
              <a:defRPr/>
            </a:pPr>
            <a:r>
              <a:rPr lang="es-ES" b="1" dirty="0">
                <a:solidFill>
                  <a:srgbClr val="00B050"/>
                </a:solidFill>
                <a:latin typeface="Comic Sans MS" pitchFamily="66" charset="0"/>
              </a:rPr>
              <a:t>Edad</a:t>
            </a:r>
            <a:r>
              <a:rPr lang="es-ES" b="1" dirty="0">
                <a:latin typeface="Comic Sans MS" pitchFamily="66" charset="0"/>
              </a:rPr>
              <a:t> </a:t>
            </a:r>
            <a:r>
              <a:rPr lang="es-ES" dirty="0">
                <a:latin typeface="Comic Sans MS" pitchFamily="66" charset="0"/>
              </a:rPr>
              <a:t>de conjunto de los datos</a:t>
            </a:r>
          </a:p>
          <a:p>
            <a:pPr marL="742950" lvl="1" indent="-285750" eaLnBrk="0" hangingPunct="0">
              <a:spcBef>
                <a:spcPct val="20000"/>
              </a:spcBef>
              <a:buFontTx/>
              <a:buChar char="–"/>
              <a:defRPr/>
            </a:pPr>
            <a:endParaRPr lang="es-ES" dirty="0">
              <a:latin typeface="Comic Sans MS" pitchFamily="66" charset="0"/>
            </a:endParaRPr>
          </a:p>
          <a:p>
            <a:pPr marL="342900" indent="-342900" eaLnBrk="0" hangingPunct="0">
              <a:spcBef>
                <a:spcPct val="20000"/>
              </a:spcBef>
              <a:buFontTx/>
              <a:buChar char="•"/>
              <a:defRPr/>
            </a:pPr>
            <a:r>
              <a:rPr lang="es-ES" dirty="0">
                <a:latin typeface="Comic Sans MS" pitchFamily="66" charset="0"/>
              </a:rPr>
              <a:t>Utilizar un estándar del Metadato proporcionará una </a:t>
            </a:r>
            <a:r>
              <a:rPr lang="es-ES" b="1" dirty="0">
                <a:solidFill>
                  <a:srgbClr val="00B050"/>
                </a:solidFill>
                <a:latin typeface="Comic Sans MS" pitchFamily="66" charset="0"/>
              </a:rPr>
              <a:t>manera sistemática de coleccionarlo</a:t>
            </a:r>
            <a:r>
              <a:rPr lang="es-ES" dirty="0">
                <a:solidFill>
                  <a:srgbClr val="00B050"/>
                </a:solidFill>
                <a:latin typeface="Comic Sans MS" pitchFamily="66" charset="0"/>
              </a:rPr>
              <a:t>.</a:t>
            </a:r>
            <a:endParaRPr lang="es-CO" dirty="0">
              <a:solidFill>
                <a:srgbClr val="00B050"/>
              </a:solidFill>
              <a:latin typeface="Comic Sans MS" pitchFamily="66" charset="0"/>
            </a:endParaRPr>
          </a:p>
        </p:txBody>
      </p:sp>
      <p:grpSp>
        <p:nvGrpSpPr>
          <p:cNvPr id="5" name="Group 31"/>
          <p:cNvGrpSpPr>
            <a:grpSpLocks/>
          </p:cNvGrpSpPr>
          <p:nvPr/>
        </p:nvGrpSpPr>
        <p:grpSpPr bwMode="auto">
          <a:xfrm>
            <a:off x="7054877" y="2012944"/>
            <a:ext cx="1147763" cy="1219200"/>
            <a:chOff x="4105" y="1071"/>
            <a:chExt cx="904" cy="904"/>
          </a:xfrm>
        </p:grpSpPr>
        <p:pic>
          <p:nvPicPr>
            <p:cNvPr id="6" name="Picture 32" descr="Dollar-128x128"/>
            <p:cNvPicPr>
              <a:picLocks noChangeAspect="1" noChangeArrowheads="1"/>
            </p:cNvPicPr>
            <p:nvPr/>
          </p:nvPicPr>
          <p:blipFill>
            <a:blip r:embed="rId2" cstate="print"/>
            <a:srcRect/>
            <a:stretch>
              <a:fillRect/>
            </a:stretch>
          </p:blipFill>
          <p:spPr bwMode="auto">
            <a:xfrm>
              <a:off x="4105" y="1071"/>
              <a:ext cx="768" cy="768"/>
            </a:xfrm>
            <a:prstGeom prst="rect">
              <a:avLst/>
            </a:prstGeom>
            <a:noFill/>
            <a:ln w="9525">
              <a:noFill/>
              <a:miter lim="800000"/>
              <a:headEnd/>
              <a:tailEnd/>
            </a:ln>
          </p:spPr>
        </p:pic>
        <p:pic>
          <p:nvPicPr>
            <p:cNvPr id="7" name="Picture 33" descr="Dollar-128x128"/>
            <p:cNvPicPr>
              <a:picLocks noChangeAspect="1" noChangeArrowheads="1"/>
            </p:cNvPicPr>
            <p:nvPr/>
          </p:nvPicPr>
          <p:blipFill>
            <a:blip r:embed="rId2" cstate="print"/>
            <a:srcRect/>
            <a:stretch>
              <a:fillRect/>
            </a:stretch>
          </p:blipFill>
          <p:spPr bwMode="auto">
            <a:xfrm>
              <a:off x="4241" y="1207"/>
              <a:ext cx="768" cy="768"/>
            </a:xfrm>
            <a:prstGeom prst="rect">
              <a:avLst/>
            </a:prstGeom>
            <a:noFill/>
            <a:ln w="9525">
              <a:noFill/>
              <a:miter lim="800000"/>
              <a:headEnd/>
              <a:tailEnd/>
            </a:ln>
          </p:spPr>
        </p:pic>
      </p:grpSp>
      <p:pic>
        <p:nvPicPr>
          <p:cNvPr id="8" name="Picture 34" descr="120px-Crystal_Clear_action_viewmag%2B">
            <a:hlinkClick r:id="rId3" tooltip="Crystal Clear action viewmag+.png"/>
          </p:cNvPr>
          <p:cNvPicPr>
            <a:picLocks noChangeAspect="1" noChangeArrowheads="1"/>
          </p:cNvPicPr>
          <p:nvPr/>
        </p:nvPicPr>
        <p:blipFill>
          <a:blip r:embed="rId4" cstate="print"/>
          <a:srcRect/>
          <a:stretch>
            <a:fillRect/>
          </a:stretch>
        </p:blipFill>
        <p:spPr bwMode="auto">
          <a:xfrm>
            <a:off x="7913715" y="3581394"/>
            <a:ext cx="587375" cy="587375"/>
          </a:xfrm>
          <a:prstGeom prst="rect">
            <a:avLst/>
          </a:prstGeom>
          <a:noFill/>
          <a:ln w="9525">
            <a:noFill/>
            <a:miter lim="800000"/>
            <a:headEnd/>
            <a:tailEnd/>
          </a:ln>
        </p:spPr>
      </p:pic>
      <p:pic>
        <p:nvPicPr>
          <p:cNvPr id="9" name="Picture 35" descr="120px-Crystal_Clear_app_cal">
            <a:hlinkClick r:id="rId5" tooltip="Crystal Clear app cal.png"/>
          </p:cNvPr>
          <p:cNvPicPr>
            <a:picLocks noChangeAspect="1" noChangeArrowheads="1"/>
          </p:cNvPicPr>
          <p:nvPr/>
        </p:nvPicPr>
        <p:blipFill>
          <a:blip r:embed="rId6" cstate="print"/>
          <a:srcRect/>
          <a:stretch>
            <a:fillRect/>
          </a:stretch>
        </p:blipFill>
        <p:spPr bwMode="auto">
          <a:xfrm>
            <a:off x="7412065" y="4168769"/>
            <a:ext cx="574675" cy="574675"/>
          </a:xfrm>
          <a:prstGeom prst="rect">
            <a:avLst/>
          </a:prstGeom>
          <a:noFill/>
          <a:ln w="9525">
            <a:noFill/>
            <a:miter lim="800000"/>
            <a:headEnd/>
            <a:tailEnd/>
          </a:ln>
        </p:spPr>
      </p:pic>
      <p:pic>
        <p:nvPicPr>
          <p:cNvPr id="10" name="Picture 36" descr="120px-Crystal_Clear_device_blockdevice">
            <a:hlinkClick r:id="rId7" tooltip="Crystal Clear device blockdevice.png"/>
          </p:cNvPr>
          <p:cNvPicPr>
            <a:picLocks noChangeAspect="1" noChangeArrowheads="1"/>
          </p:cNvPicPr>
          <p:nvPr/>
        </p:nvPicPr>
        <p:blipFill>
          <a:blip r:embed="rId8" cstate="print"/>
          <a:srcRect/>
          <a:stretch>
            <a:fillRect/>
          </a:stretch>
        </p:blipFill>
        <p:spPr bwMode="auto">
          <a:xfrm>
            <a:off x="7000902" y="3365494"/>
            <a:ext cx="730250" cy="730250"/>
          </a:xfrm>
          <a:prstGeom prst="rect">
            <a:avLst/>
          </a:prstGeom>
          <a:noFill/>
          <a:ln w="9525">
            <a:noFill/>
            <a:miter lim="800000"/>
            <a:headEnd/>
            <a:tailEnd/>
          </a:ln>
        </p:spPr>
      </p:pic>
      <p:pic>
        <p:nvPicPr>
          <p:cNvPr id="11" name="Picture 37" descr="120px-Crystal_Clear_app_database">
            <a:hlinkClick r:id="rId9" tooltip="Crystal Clear app database.png"/>
          </p:cNvPr>
          <p:cNvPicPr>
            <a:picLocks noChangeAspect="1" noChangeArrowheads="1"/>
          </p:cNvPicPr>
          <p:nvPr/>
        </p:nvPicPr>
        <p:blipFill>
          <a:blip r:embed="rId10" cstate="print"/>
          <a:srcRect/>
          <a:stretch>
            <a:fillRect/>
          </a:stretch>
        </p:blipFill>
        <p:spPr bwMode="auto">
          <a:xfrm>
            <a:off x="7348565" y="5103807"/>
            <a:ext cx="854075" cy="854075"/>
          </a:xfrm>
          <a:prstGeom prst="rect">
            <a:avLst/>
          </a:prstGeom>
          <a:noFill/>
          <a:ln w="9525">
            <a:noFill/>
            <a:miter lim="800000"/>
            <a:headEnd/>
            <a:tailEnd/>
          </a:ln>
        </p:spPr>
      </p:pic>
      <p:sp>
        <p:nvSpPr>
          <p:cNvPr id="13"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14" name="Rectangle 8"/>
          <p:cNvSpPr>
            <a:spLocks noChangeArrowheads="1"/>
          </p:cNvSpPr>
          <p:nvPr/>
        </p:nvSpPr>
        <p:spPr bwMode="auto">
          <a:xfrm>
            <a:off x="1316010" y="1130283"/>
            <a:ext cx="6886575" cy="830997"/>
          </a:xfrm>
          <a:prstGeom prst="rect">
            <a:avLst/>
          </a:prstGeom>
          <a:noFill/>
          <a:ln w="9525">
            <a:noFill/>
            <a:miter lim="800000"/>
            <a:headEnd/>
            <a:tailEnd/>
          </a:ln>
        </p:spPr>
        <p:txBody>
          <a:bodyPr anchor="ctr">
            <a:spAutoFit/>
          </a:bodyPr>
          <a:lstStyle/>
          <a:p>
            <a:pPr algn="just" eaLnBrk="0" hangingPunct="0">
              <a:defRPr/>
            </a:pPr>
            <a:r>
              <a:rPr lang="es-ES" sz="2400" dirty="0" smtClean="0">
                <a:solidFill>
                  <a:srgbClr val="00B050"/>
                </a:solidFill>
                <a:latin typeface="Comic Sans MS" pitchFamily="66" charset="0"/>
                <a:ea typeface="Times New Roman" pitchFamily="18" charset="0"/>
                <a:cs typeface="Arial" pitchFamily="34" charset="0"/>
              </a:rPr>
              <a:t>Cuál es el costo asociado a la generación de metadatos ?</a:t>
            </a:r>
          </a:p>
        </p:txBody>
      </p:sp>
      <p:pic>
        <p:nvPicPr>
          <p:cNvPr id="15" name="Picture 61" descr="120px-Crystal_Clear_app_kblackbox">
            <a:hlinkClick r:id="rId11" tooltip="Crystal Clear app kblackbox.png"/>
          </p:cNvPr>
          <p:cNvPicPr>
            <a:picLocks noChangeAspect="1" noChangeArrowheads="1"/>
          </p:cNvPicPr>
          <p:nvPr/>
        </p:nvPicPr>
        <p:blipFill>
          <a:blip r:embed="rId12" cstate="print">
            <a:duotone>
              <a:prstClr val="black"/>
              <a:schemeClr val="accent3">
                <a:tint val="45000"/>
                <a:satMod val="400000"/>
              </a:schemeClr>
            </a:duotone>
          </a:blip>
          <a:srcRect/>
          <a:stretch>
            <a:fillRect/>
          </a:stretch>
        </p:blipFill>
        <p:spPr bwMode="auto">
          <a:xfrm>
            <a:off x="642910" y="1071546"/>
            <a:ext cx="574675" cy="574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11"/>
          <p:cNvSpPr>
            <a:spLocks noChangeArrowheads="1"/>
          </p:cNvSpPr>
          <p:nvPr/>
        </p:nvSpPr>
        <p:spPr bwMode="auto">
          <a:xfrm>
            <a:off x="357158" y="2000240"/>
            <a:ext cx="8229600" cy="3529013"/>
          </a:xfrm>
          <a:prstGeom prst="rect">
            <a:avLst/>
          </a:prstGeom>
          <a:noFill/>
          <a:ln w="9525">
            <a:noFill/>
            <a:miter lim="800000"/>
            <a:headEnd/>
            <a:tailEnd/>
          </a:ln>
        </p:spPr>
        <p:txBody>
          <a:bodyPr/>
          <a:lstStyle/>
          <a:p>
            <a:pPr marL="342900" indent="-342900">
              <a:lnSpc>
                <a:spcPct val="90000"/>
              </a:lnSpc>
              <a:spcBef>
                <a:spcPct val="20000"/>
              </a:spcBef>
              <a:buClr>
                <a:schemeClr val="accent2"/>
              </a:buClr>
              <a:buSzPct val="90000"/>
              <a:buFont typeface="Wingdings" pitchFamily="2" charset="2"/>
              <a:buBlip>
                <a:blip r:embed="rId3"/>
              </a:buBlip>
              <a:defRPr/>
            </a:pPr>
            <a:endParaRPr lang="es-MX" sz="2000" dirty="0">
              <a:latin typeface="Comic Sans MS" pitchFamily="66" charset="0"/>
            </a:endParaRPr>
          </a:p>
          <a:p>
            <a:pPr marL="742950" lvl="1" indent="-285750">
              <a:lnSpc>
                <a:spcPct val="90000"/>
              </a:lnSpc>
              <a:spcBef>
                <a:spcPct val="20000"/>
              </a:spcBef>
              <a:buClr>
                <a:schemeClr val="accent2"/>
              </a:buClr>
              <a:buSzPct val="110000"/>
              <a:buFontTx/>
              <a:buBlip>
                <a:blip r:embed="rId4"/>
              </a:buBlip>
              <a:defRPr/>
            </a:pPr>
            <a:r>
              <a:rPr lang="es-CO" sz="2000" b="1" dirty="0" err="1">
                <a:solidFill>
                  <a:srgbClr val="FF6600"/>
                </a:solidFill>
                <a:latin typeface="Comic Sans MS" pitchFamily="66" charset="0"/>
              </a:rPr>
              <a:t>Dublin</a:t>
            </a:r>
            <a:r>
              <a:rPr lang="es-CO" sz="2000" b="1" dirty="0">
                <a:solidFill>
                  <a:srgbClr val="FF6600"/>
                </a:solidFill>
                <a:latin typeface="Comic Sans MS" pitchFamily="66" charset="0"/>
              </a:rPr>
              <a:t> </a:t>
            </a:r>
            <a:r>
              <a:rPr lang="es-CO" sz="2000" b="1" dirty="0" err="1">
                <a:solidFill>
                  <a:srgbClr val="FF6600"/>
                </a:solidFill>
                <a:latin typeface="Comic Sans MS" pitchFamily="66" charset="0"/>
              </a:rPr>
              <a:t>Core</a:t>
            </a:r>
            <a:r>
              <a:rPr lang="es-CO" sz="2000" dirty="0">
                <a:latin typeface="Comic Sans MS" pitchFamily="66" charset="0"/>
              </a:rPr>
              <a:t> </a:t>
            </a:r>
          </a:p>
          <a:p>
            <a:pPr marL="742950" lvl="1" indent="-285750">
              <a:lnSpc>
                <a:spcPct val="90000"/>
              </a:lnSpc>
              <a:spcBef>
                <a:spcPct val="20000"/>
              </a:spcBef>
              <a:buClr>
                <a:schemeClr val="accent2"/>
              </a:buClr>
              <a:buSzPct val="110000"/>
              <a:defRPr/>
            </a:pPr>
            <a:r>
              <a:rPr lang="es-CO" dirty="0">
                <a:latin typeface="Comic Sans MS" pitchFamily="66" charset="0"/>
              </a:rPr>
              <a:t>	</a:t>
            </a:r>
            <a:r>
              <a:rPr lang="es-CO" sz="2200" dirty="0">
                <a:latin typeface="Comic Sans MS" pitchFamily="66" charset="0"/>
              </a:rPr>
              <a:t>(</a:t>
            </a:r>
            <a:r>
              <a:rPr lang="es-MX" sz="2200" dirty="0">
                <a:latin typeface="Comic Sans MS" pitchFamily="66" charset="0"/>
              </a:rPr>
              <a:t>http://es.dublincore.org/)</a:t>
            </a:r>
          </a:p>
          <a:p>
            <a:pPr marL="742950" lvl="1" indent="-285750">
              <a:lnSpc>
                <a:spcPct val="90000"/>
              </a:lnSpc>
              <a:spcBef>
                <a:spcPct val="20000"/>
              </a:spcBef>
              <a:buClr>
                <a:schemeClr val="accent2"/>
              </a:buClr>
              <a:buSzPct val="110000"/>
              <a:buFontTx/>
              <a:buBlip>
                <a:blip r:embed="rId4"/>
              </a:buBlip>
              <a:defRPr/>
            </a:pPr>
            <a:endParaRPr lang="es-MX" dirty="0" smtClean="0">
              <a:latin typeface="Comic Sans MS" pitchFamily="66" charset="0"/>
            </a:endParaRPr>
          </a:p>
          <a:p>
            <a:pPr marL="742950" lvl="1" indent="-285750">
              <a:lnSpc>
                <a:spcPct val="90000"/>
              </a:lnSpc>
              <a:spcBef>
                <a:spcPct val="20000"/>
              </a:spcBef>
              <a:buClr>
                <a:schemeClr val="accent2"/>
              </a:buClr>
              <a:buSzPct val="110000"/>
              <a:buFontTx/>
              <a:buBlip>
                <a:blip r:embed="rId4"/>
              </a:buBlip>
              <a:defRPr/>
            </a:pPr>
            <a:endParaRPr lang="es-MX" dirty="0">
              <a:latin typeface="Comic Sans MS" pitchFamily="66" charset="0"/>
            </a:endParaRPr>
          </a:p>
          <a:p>
            <a:pPr marL="742950" lvl="1" indent="-285750">
              <a:lnSpc>
                <a:spcPct val="90000"/>
              </a:lnSpc>
              <a:spcBef>
                <a:spcPct val="20000"/>
              </a:spcBef>
              <a:buClr>
                <a:schemeClr val="accent2"/>
              </a:buClr>
              <a:buSzPct val="110000"/>
              <a:buFontTx/>
              <a:buBlip>
                <a:blip r:embed="rId4"/>
              </a:buBlip>
              <a:defRPr/>
            </a:pPr>
            <a:r>
              <a:rPr lang="es-MX" sz="2000" b="1" dirty="0">
                <a:solidFill>
                  <a:srgbClr val="00B050"/>
                </a:solidFill>
                <a:latin typeface="Comic Sans MS" pitchFamily="66" charset="0"/>
              </a:rPr>
              <a:t>FGDC v 2.0 1998</a:t>
            </a:r>
            <a:r>
              <a:rPr lang="es-MX" dirty="0">
                <a:solidFill>
                  <a:srgbClr val="00B050"/>
                </a:solidFill>
                <a:latin typeface="Comic Sans MS" pitchFamily="66" charset="0"/>
              </a:rPr>
              <a:t> </a:t>
            </a:r>
          </a:p>
          <a:p>
            <a:pPr marL="742950" lvl="1" indent="-285750">
              <a:lnSpc>
                <a:spcPct val="90000"/>
              </a:lnSpc>
              <a:spcBef>
                <a:spcPct val="20000"/>
              </a:spcBef>
              <a:buClr>
                <a:schemeClr val="accent2"/>
              </a:buClr>
              <a:buSzPct val="110000"/>
              <a:defRPr/>
            </a:pPr>
            <a:r>
              <a:rPr lang="es-MX" dirty="0">
                <a:latin typeface="Comic Sans MS" pitchFamily="66" charset="0"/>
              </a:rPr>
              <a:t>	</a:t>
            </a:r>
            <a:r>
              <a:rPr lang="es-MX" sz="2200" dirty="0">
                <a:latin typeface="Comic Sans MS" pitchFamily="66" charset="0"/>
              </a:rPr>
              <a:t>(http://www.fgdc.gov/)</a:t>
            </a:r>
          </a:p>
          <a:p>
            <a:pPr marL="742950" lvl="1" indent="-285750">
              <a:lnSpc>
                <a:spcPct val="90000"/>
              </a:lnSpc>
              <a:spcBef>
                <a:spcPct val="20000"/>
              </a:spcBef>
              <a:buClr>
                <a:schemeClr val="accent2"/>
              </a:buClr>
              <a:buSzPct val="110000"/>
              <a:buFontTx/>
              <a:buBlip>
                <a:blip r:embed="rId4"/>
              </a:buBlip>
              <a:defRPr/>
            </a:pPr>
            <a:endParaRPr lang="es-CO" dirty="0" smtClean="0">
              <a:latin typeface="Comic Sans MS" pitchFamily="66" charset="0"/>
            </a:endParaRPr>
          </a:p>
          <a:p>
            <a:pPr marL="742950" lvl="1" indent="-285750">
              <a:lnSpc>
                <a:spcPct val="90000"/>
              </a:lnSpc>
              <a:spcBef>
                <a:spcPct val="20000"/>
              </a:spcBef>
              <a:buClr>
                <a:schemeClr val="accent2"/>
              </a:buClr>
              <a:buSzPct val="110000"/>
              <a:buFontTx/>
              <a:buBlip>
                <a:blip r:embed="rId4"/>
              </a:buBlip>
              <a:defRPr/>
            </a:pPr>
            <a:endParaRPr lang="es-CO" dirty="0">
              <a:latin typeface="Comic Sans MS" pitchFamily="66" charset="0"/>
            </a:endParaRPr>
          </a:p>
          <a:p>
            <a:pPr marL="742950" lvl="1" indent="-285750">
              <a:lnSpc>
                <a:spcPct val="90000"/>
              </a:lnSpc>
              <a:spcBef>
                <a:spcPct val="20000"/>
              </a:spcBef>
              <a:buClr>
                <a:schemeClr val="accent2"/>
              </a:buClr>
              <a:buSzPct val="110000"/>
              <a:buFontTx/>
              <a:buBlip>
                <a:blip r:embed="rId4"/>
              </a:buBlip>
              <a:defRPr/>
            </a:pPr>
            <a:r>
              <a:rPr lang="es-CO" sz="2000" b="1" dirty="0">
                <a:solidFill>
                  <a:srgbClr val="0070C0"/>
                </a:solidFill>
                <a:latin typeface="Comic Sans MS" pitchFamily="66" charset="0"/>
              </a:rPr>
              <a:t>ISO /TC211 19115</a:t>
            </a:r>
          </a:p>
          <a:p>
            <a:pPr marL="742950" lvl="1" indent="-285750">
              <a:lnSpc>
                <a:spcPct val="90000"/>
              </a:lnSpc>
              <a:spcBef>
                <a:spcPct val="20000"/>
              </a:spcBef>
              <a:buClr>
                <a:schemeClr val="accent2"/>
              </a:buClr>
              <a:buSzPct val="110000"/>
              <a:defRPr/>
            </a:pPr>
            <a:r>
              <a:rPr lang="es-MX" dirty="0">
                <a:latin typeface="Comic Sans MS" pitchFamily="66" charset="0"/>
              </a:rPr>
              <a:t>	</a:t>
            </a:r>
            <a:r>
              <a:rPr lang="es-MX" sz="2200" dirty="0">
                <a:latin typeface="Comic Sans MS" pitchFamily="66" charset="0"/>
              </a:rPr>
              <a:t>(http://www.iso.org/)</a:t>
            </a:r>
            <a:endParaRPr lang="es-ES" sz="2200" dirty="0">
              <a:latin typeface="Comic Sans MS" pitchFamily="66" charset="0"/>
            </a:endParaRPr>
          </a:p>
        </p:txBody>
      </p:sp>
      <p:pic>
        <p:nvPicPr>
          <p:cNvPr id="4" name="Picture 12"/>
          <p:cNvPicPr>
            <a:picLocks noChangeAspect="1" noChangeArrowheads="1"/>
          </p:cNvPicPr>
          <p:nvPr/>
        </p:nvPicPr>
        <p:blipFill>
          <a:blip r:embed="rId5" cstate="print"/>
          <a:srcRect l="2718" t="18512" r="55063" b="63237"/>
          <a:stretch>
            <a:fillRect/>
          </a:stretch>
        </p:blipFill>
        <p:spPr bwMode="auto">
          <a:xfrm>
            <a:off x="5072066" y="2165348"/>
            <a:ext cx="3240088" cy="104933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5" name="Picture 13"/>
          <p:cNvPicPr>
            <a:picLocks noChangeAspect="1" noChangeArrowheads="1"/>
          </p:cNvPicPr>
          <p:nvPr/>
        </p:nvPicPr>
        <p:blipFill>
          <a:blip r:embed="rId6" cstate="print"/>
          <a:srcRect l="6494" t="16254" r="64128" b="75218"/>
          <a:stretch>
            <a:fillRect/>
          </a:stretch>
        </p:blipFill>
        <p:spPr bwMode="auto">
          <a:xfrm>
            <a:off x="5000628" y="3621094"/>
            <a:ext cx="3384550" cy="7366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pic>
        <p:nvPicPr>
          <p:cNvPr id="6" name="Picture 14" descr="iso2"/>
          <p:cNvPicPr>
            <a:picLocks noChangeAspect="1" noChangeArrowheads="1"/>
          </p:cNvPicPr>
          <p:nvPr/>
        </p:nvPicPr>
        <p:blipFill>
          <a:blip r:embed="rId7" cstate="print"/>
          <a:srcRect/>
          <a:stretch>
            <a:fillRect/>
          </a:stretch>
        </p:blipFill>
        <p:spPr bwMode="auto">
          <a:xfrm>
            <a:off x="6143636" y="4643446"/>
            <a:ext cx="1150938" cy="98742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Rectangle 1"/>
          <p:cNvSpPr>
            <a:spLocks noChangeArrowheads="1"/>
          </p:cNvSpPr>
          <p:nvPr/>
        </p:nvSpPr>
        <p:spPr bwMode="auto">
          <a:xfrm>
            <a:off x="857224" y="357166"/>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Metadato Geográfico</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Estándares Internacionales</a:t>
            </a: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10" name="Rectangle 25"/>
          <p:cNvSpPr>
            <a:spLocks noChangeArrowheads="1"/>
          </p:cNvSpPr>
          <p:nvPr/>
        </p:nvSpPr>
        <p:spPr bwMode="auto">
          <a:xfrm>
            <a:off x="6516688" y="5734050"/>
            <a:ext cx="2447925" cy="1123950"/>
          </a:xfrm>
          <a:prstGeom prst="rect">
            <a:avLst/>
          </a:prstGeom>
          <a:solidFill>
            <a:schemeClr val="bg1"/>
          </a:solidFill>
          <a:ln w="9525">
            <a:noFill/>
            <a:miter lim="800000"/>
            <a:headEnd/>
            <a:tailEnd/>
          </a:ln>
        </p:spPr>
        <p:txBody>
          <a:bodyPr wrap="none" anchor="ctr"/>
          <a:lstStyle/>
          <a:p>
            <a:endParaRPr lang="es-E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9" end="9"/>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8"/>
          <p:cNvSpPr>
            <a:spLocks noGrp="1" noChangeArrowheads="1"/>
          </p:cNvSpPr>
          <p:nvPr>
            <p:ph idx="4294967295"/>
          </p:nvPr>
        </p:nvSpPr>
        <p:spPr>
          <a:xfrm>
            <a:off x="1343025" y="2143125"/>
            <a:ext cx="6800850" cy="2954338"/>
          </a:xfrm>
        </p:spPr>
        <p:txBody>
          <a:bodyPr/>
          <a:lstStyle/>
          <a:p>
            <a:pPr algn="just" eaLnBrk="1" hangingPunct="1"/>
            <a:r>
              <a:rPr lang="es-MX" sz="2200" smtClean="0">
                <a:latin typeface="Comic Sans MS" pitchFamily="66" charset="0"/>
              </a:rPr>
              <a:t>Juego</a:t>
            </a:r>
            <a:r>
              <a:rPr lang="es-CO" sz="2200" smtClean="0">
                <a:latin typeface="Comic Sans MS" pitchFamily="66" charset="0"/>
              </a:rPr>
              <a:t> de elemento</a:t>
            </a:r>
            <a:r>
              <a:rPr lang="es-MX" sz="2200" smtClean="0">
                <a:latin typeface="Comic Sans MS" pitchFamily="66" charset="0"/>
              </a:rPr>
              <a:t>s</a:t>
            </a:r>
            <a:r>
              <a:rPr lang="es-CO" sz="2200" smtClean="0">
                <a:latin typeface="Comic Sans MS" pitchFamily="66" charset="0"/>
              </a:rPr>
              <a:t> </a:t>
            </a:r>
            <a:r>
              <a:rPr lang="es-MX" sz="2200" smtClean="0">
                <a:latin typeface="Comic Sans MS" pitchFamily="66" charset="0"/>
              </a:rPr>
              <a:t>pensado en </a:t>
            </a:r>
            <a:r>
              <a:rPr lang="es-CO" sz="2200" smtClean="0">
                <a:latin typeface="Comic Sans MS" pitchFamily="66" charset="0"/>
              </a:rPr>
              <a:t>facilitar </a:t>
            </a:r>
            <a:r>
              <a:rPr lang="es-MX" sz="2200" smtClean="0">
                <a:latin typeface="Comic Sans MS" pitchFamily="66" charset="0"/>
              </a:rPr>
              <a:t>el </a:t>
            </a:r>
            <a:r>
              <a:rPr lang="es-CO" sz="2200" smtClean="0">
                <a:latin typeface="Comic Sans MS" pitchFamily="66" charset="0"/>
              </a:rPr>
              <a:t>descubrimiento de recursos electrónicos. </a:t>
            </a:r>
          </a:p>
          <a:p>
            <a:pPr algn="just" eaLnBrk="1" hangingPunct="1"/>
            <a:endParaRPr lang="es-MX" sz="2200" smtClean="0">
              <a:latin typeface="Comic Sans MS" pitchFamily="66" charset="0"/>
            </a:endParaRPr>
          </a:p>
          <a:p>
            <a:pPr algn="just" eaLnBrk="1" hangingPunct="1"/>
            <a:r>
              <a:rPr lang="es-MX" sz="2200" smtClean="0">
                <a:latin typeface="Comic Sans MS" pitchFamily="66" charset="0"/>
              </a:rPr>
              <a:t>H</a:t>
            </a:r>
            <a:r>
              <a:rPr lang="es-CO" sz="2200" smtClean="0">
                <a:latin typeface="Comic Sans MS" pitchFamily="66" charset="0"/>
              </a:rPr>
              <a:t>a llamado la atención de comunidades de descripción de recurso formales como los museos, bibliotecas, agencias gubernamentales, y las organizaciones comerciales.</a:t>
            </a:r>
          </a:p>
        </p:txBody>
      </p:sp>
      <p:sp>
        <p:nvSpPr>
          <p:cNvPr id="5" name="Rectangle 1"/>
          <p:cNvSpPr>
            <a:spLocks noChangeArrowheads="1"/>
          </p:cNvSpPr>
          <p:nvPr/>
        </p:nvSpPr>
        <p:spPr bwMode="auto">
          <a:xfrm>
            <a:off x="642910" y="428604"/>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Metadato Geográfico</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Estándar </a:t>
            </a:r>
            <a:r>
              <a:rPr lang="es-CO" sz="3600" dirty="0" err="1">
                <a:solidFill>
                  <a:schemeClr val="tx2"/>
                </a:solidFill>
                <a:effectLst>
                  <a:outerShdw blurRad="38100" dist="38100" dir="2700000" algn="tl">
                    <a:srgbClr val="000000">
                      <a:alpha val="43137"/>
                    </a:srgbClr>
                  </a:outerShdw>
                </a:effectLst>
                <a:latin typeface="Comic Sans MS" pitchFamily="66" charset="0"/>
                <a:cs typeface="Arial" charset="0"/>
              </a:rPr>
              <a:t>Dublin</a:t>
            </a: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 </a:t>
            </a:r>
            <a:r>
              <a:rPr lang="es-CO" sz="3600" dirty="0" err="1">
                <a:solidFill>
                  <a:schemeClr val="tx2"/>
                </a:solidFill>
                <a:effectLst>
                  <a:outerShdw blurRad="38100" dist="38100" dir="2700000" algn="tl">
                    <a:srgbClr val="000000">
                      <a:alpha val="43137"/>
                    </a:srgbClr>
                  </a:outerShdw>
                </a:effectLst>
                <a:latin typeface="Comic Sans MS" pitchFamily="66" charset="0"/>
                <a:cs typeface="Arial" charset="0"/>
              </a:rPr>
              <a:t>Core</a:t>
            </a:r>
            <a:endParaRPr lang="es-CO" sz="3600" dirty="0">
              <a:solidFill>
                <a:schemeClr val="tx2"/>
              </a:solidFill>
              <a:effectLst>
                <a:outerShdw blurRad="38100" dist="38100" dir="2700000" algn="tl">
                  <a:srgbClr val="000000">
                    <a:alpha val="43137"/>
                  </a:srgbClr>
                </a:outerShdw>
              </a:effectLst>
              <a:latin typeface="Comic Sans MS" pitchFamily="66" charset="0"/>
              <a:cs typeface="Arial" charset="0"/>
            </a:endParaRPr>
          </a:p>
        </p:txBody>
      </p:sp>
      <p:pic>
        <p:nvPicPr>
          <p:cNvPr id="6" name="Picture 12"/>
          <p:cNvPicPr>
            <a:picLocks noChangeAspect="1" noChangeArrowheads="1"/>
          </p:cNvPicPr>
          <p:nvPr/>
        </p:nvPicPr>
        <p:blipFill>
          <a:blip r:embed="rId3" cstate="print"/>
          <a:srcRect l="2718" t="18512" r="55063" b="63237"/>
          <a:stretch>
            <a:fillRect/>
          </a:stretch>
        </p:blipFill>
        <p:spPr bwMode="auto">
          <a:xfrm>
            <a:off x="2928926" y="5072074"/>
            <a:ext cx="2857500" cy="92551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3"/>
          <p:cNvSpPr>
            <a:spLocks noGrp="1" noChangeArrowheads="1"/>
          </p:cNvSpPr>
          <p:nvPr>
            <p:ph idx="4294967295"/>
          </p:nvPr>
        </p:nvSpPr>
        <p:spPr>
          <a:xfrm>
            <a:off x="1071538" y="1857364"/>
            <a:ext cx="6848475" cy="4297383"/>
          </a:xfrm>
        </p:spPr>
        <p:txBody>
          <a:bodyPr>
            <a:normAutofit lnSpcReduction="10000"/>
          </a:bodyPr>
          <a:lstStyle/>
          <a:p>
            <a:pPr marL="0" indent="0" algn="just" eaLnBrk="1" hangingPunct="1">
              <a:buClr>
                <a:schemeClr val="tx1"/>
              </a:buClr>
              <a:buFontTx/>
              <a:buNone/>
              <a:defRPr/>
            </a:pPr>
            <a:r>
              <a:rPr lang="es-CO" sz="2200" dirty="0" smtClean="0">
                <a:latin typeface="Comic Sans MS" pitchFamily="66" charset="0"/>
              </a:rPr>
              <a:t>Desde 1994</a:t>
            </a:r>
            <a:r>
              <a:rPr lang="es-MX" sz="2200" dirty="0" smtClean="0">
                <a:latin typeface="Comic Sans MS" pitchFamily="66" charset="0"/>
              </a:rPr>
              <a:t> es el estándar nacional para </a:t>
            </a:r>
            <a:r>
              <a:rPr lang="es-CO" sz="2200" dirty="0" smtClean="0">
                <a:latin typeface="Comic Sans MS" pitchFamily="66" charset="0"/>
              </a:rPr>
              <a:t>los Estados Unidos de América.</a:t>
            </a:r>
          </a:p>
          <a:p>
            <a:pPr marL="0" indent="0" algn="just" eaLnBrk="1" hangingPunct="1">
              <a:buClr>
                <a:schemeClr val="tx1"/>
              </a:buClr>
              <a:buFontTx/>
              <a:buNone/>
              <a:defRPr/>
            </a:pPr>
            <a:endParaRPr lang="es-CO" sz="2200" dirty="0" smtClean="0">
              <a:latin typeface="Comic Sans MS" pitchFamily="66" charset="0"/>
            </a:endParaRPr>
          </a:p>
          <a:p>
            <a:pPr marL="0" indent="0" algn="just" eaLnBrk="1" hangingPunct="1">
              <a:buClr>
                <a:schemeClr val="tx1"/>
              </a:buClr>
              <a:buFontTx/>
              <a:buNone/>
              <a:defRPr/>
            </a:pPr>
            <a:endParaRPr lang="es-CO" sz="2200" dirty="0" smtClean="0">
              <a:latin typeface="Comic Sans MS" pitchFamily="66" charset="0"/>
            </a:endParaRPr>
          </a:p>
          <a:p>
            <a:pPr marL="0" indent="0" algn="just" eaLnBrk="1" hangingPunct="1">
              <a:buClr>
                <a:schemeClr val="tx1"/>
              </a:buClr>
              <a:buFontTx/>
              <a:buNone/>
              <a:defRPr/>
            </a:pPr>
            <a:endParaRPr lang="es-CO" sz="2200" dirty="0" smtClean="0">
              <a:latin typeface="Comic Sans MS" pitchFamily="66" charset="0"/>
            </a:endParaRPr>
          </a:p>
          <a:p>
            <a:pPr marL="0" indent="0" algn="just" eaLnBrk="1" hangingPunct="1">
              <a:buClr>
                <a:schemeClr val="tx1"/>
              </a:buClr>
              <a:buFontTx/>
              <a:buNone/>
              <a:defRPr/>
            </a:pPr>
            <a:r>
              <a:rPr lang="es-CO" sz="2200" dirty="0" smtClean="0">
                <a:latin typeface="Comic Sans MS" pitchFamily="66" charset="0"/>
              </a:rPr>
              <a:t>Esta norma se desarrolló específicamente para los datos </a:t>
            </a:r>
            <a:r>
              <a:rPr lang="es-MX" sz="2200" dirty="0" err="1" smtClean="0">
                <a:latin typeface="Comic Sans MS" pitchFamily="66" charset="0"/>
              </a:rPr>
              <a:t>geoespaciales</a:t>
            </a:r>
            <a:r>
              <a:rPr lang="es-CO" sz="2200" dirty="0" smtClean="0">
                <a:latin typeface="Comic Sans MS" pitchFamily="66" charset="0"/>
              </a:rPr>
              <a:t>, aunque también se ha usado para los no</a:t>
            </a:r>
            <a:r>
              <a:rPr lang="es-MX" sz="2200" dirty="0" smtClean="0">
                <a:latin typeface="Comic Sans MS" pitchFamily="66" charset="0"/>
              </a:rPr>
              <a:t> </a:t>
            </a:r>
            <a:r>
              <a:rPr lang="es-CO" sz="2200" dirty="0" smtClean="0">
                <a:latin typeface="Comic Sans MS" pitchFamily="66" charset="0"/>
              </a:rPr>
              <a:t>espaciales.</a:t>
            </a:r>
          </a:p>
          <a:p>
            <a:pPr marL="0" indent="0" algn="just" eaLnBrk="1" hangingPunct="1">
              <a:buClr>
                <a:schemeClr val="tx1"/>
              </a:buClr>
              <a:buFontTx/>
              <a:buNone/>
              <a:defRPr/>
            </a:pPr>
            <a:endParaRPr lang="es-CO" sz="2200" dirty="0" smtClean="0">
              <a:latin typeface="Comic Sans MS" pitchFamily="66" charset="0"/>
            </a:endParaRPr>
          </a:p>
          <a:p>
            <a:pPr marL="0" indent="0" algn="just" eaLnBrk="1" hangingPunct="1">
              <a:buClr>
                <a:schemeClr val="tx1"/>
              </a:buClr>
              <a:buFontTx/>
              <a:buNone/>
              <a:defRPr/>
            </a:pPr>
            <a:r>
              <a:rPr lang="es-CO" sz="2200" dirty="0" smtClean="0">
                <a:latin typeface="Comic Sans MS" pitchFamily="66" charset="0"/>
              </a:rPr>
              <a:t>En agosto se publicó el Perfil Norteamericano de Metadatos, el cual es completamente conforme con el estándar de ISO.</a:t>
            </a:r>
            <a:endParaRPr lang="es-MX" sz="2200" dirty="0" smtClean="0">
              <a:latin typeface="Comic Sans MS" pitchFamily="66" charset="0"/>
            </a:endParaRPr>
          </a:p>
        </p:txBody>
      </p:sp>
      <p:pic>
        <p:nvPicPr>
          <p:cNvPr id="4" name="Picture 4"/>
          <p:cNvPicPr>
            <a:picLocks noChangeAspect="1" noChangeArrowheads="1"/>
          </p:cNvPicPr>
          <p:nvPr/>
        </p:nvPicPr>
        <p:blipFill>
          <a:blip r:embed="rId3" cstate="print"/>
          <a:srcRect/>
          <a:stretch>
            <a:fillRect/>
          </a:stretch>
        </p:blipFill>
        <p:spPr bwMode="auto">
          <a:xfrm>
            <a:off x="2335175" y="2598723"/>
            <a:ext cx="4305300" cy="82867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Rectangle 1"/>
          <p:cNvSpPr>
            <a:spLocks noChangeArrowheads="1"/>
          </p:cNvSpPr>
          <p:nvPr/>
        </p:nvSpPr>
        <p:spPr bwMode="auto">
          <a:xfrm>
            <a:off x="857224" y="428604"/>
            <a:ext cx="7143750" cy="1015517"/>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Metadato </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Geográfico - </a:t>
            </a: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Estándar </a:t>
            </a: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FGDC</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3"/>
          <p:cNvSpPr>
            <a:spLocks noGrp="1" noChangeArrowheads="1"/>
          </p:cNvSpPr>
          <p:nvPr>
            <p:ph idx="4294967295"/>
          </p:nvPr>
        </p:nvSpPr>
        <p:spPr>
          <a:xfrm>
            <a:off x="1000100" y="2071678"/>
            <a:ext cx="7429552" cy="2520950"/>
          </a:xfrm>
        </p:spPr>
        <p:txBody>
          <a:bodyPr/>
          <a:lstStyle/>
          <a:p>
            <a:pPr algn="just" eaLnBrk="1" hangingPunct="1"/>
            <a:r>
              <a:rPr lang="es-CO" sz="2200" dirty="0" smtClean="0">
                <a:latin typeface="Comic Sans MS" pitchFamily="66" charset="0"/>
              </a:rPr>
              <a:t>En su forma genérica, es bastante flexible para entrar en los diferentes tipos de datos, desarrollando "perfiles" para datos catastrales, </a:t>
            </a:r>
            <a:r>
              <a:rPr lang="es-CO" sz="2200" dirty="0" err="1" smtClean="0">
                <a:latin typeface="Comic Sans MS" pitchFamily="66" charset="0"/>
              </a:rPr>
              <a:t>ortoimágenes</a:t>
            </a:r>
            <a:r>
              <a:rPr lang="es-MX" sz="2200" dirty="0" smtClean="0">
                <a:latin typeface="Comic Sans MS" pitchFamily="66" charset="0"/>
              </a:rPr>
              <a:t> </a:t>
            </a:r>
            <a:r>
              <a:rPr lang="es-CO" sz="2200" dirty="0" smtClean="0">
                <a:latin typeface="Comic Sans MS" pitchFamily="66" charset="0"/>
              </a:rPr>
              <a:t>digital</a:t>
            </a:r>
            <a:r>
              <a:rPr lang="es-MX" sz="2200" dirty="0" smtClean="0">
                <a:latin typeface="Comic Sans MS" pitchFamily="66" charset="0"/>
              </a:rPr>
              <a:t>es</a:t>
            </a:r>
            <a:r>
              <a:rPr lang="es-CO" sz="2200" dirty="0" smtClean="0">
                <a:latin typeface="Comic Sans MS" pitchFamily="66" charset="0"/>
              </a:rPr>
              <a:t>, tierras, vegetación, datos biológicos</a:t>
            </a:r>
            <a:r>
              <a:rPr lang="es-MX" sz="2200" dirty="0" smtClean="0">
                <a:latin typeface="Comic Sans MS" pitchFamily="66" charset="0"/>
              </a:rPr>
              <a:t> ...</a:t>
            </a:r>
            <a:endParaRPr lang="es-CO" sz="2200" dirty="0" smtClean="0">
              <a:latin typeface="Comic Sans MS" pitchFamily="66" charset="0"/>
            </a:endParaRPr>
          </a:p>
        </p:txBody>
      </p:sp>
      <p:pic>
        <p:nvPicPr>
          <p:cNvPr id="4" name="Picture 4"/>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3044825" y="4000504"/>
            <a:ext cx="3455988" cy="1231900"/>
          </a:xfrm>
          <a:prstGeom prst="rect">
            <a:avLst/>
          </a:prstGeom>
          <a:noFill/>
          <a:ln w="9525">
            <a:noFill/>
            <a:miter lim="800000"/>
            <a:headEnd/>
            <a:tailEnd/>
          </a:ln>
        </p:spPr>
      </p:pic>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8" name="Rectangle 1"/>
          <p:cNvSpPr>
            <a:spLocks noChangeArrowheads="1"/>
          </p:cNvSpPr>
          <p:nvPr/>
        </p:nvSpPr>
        <p:spPr bwMode="auto">
          <a:xfrm>
            <a:off x="571472" y="484657"/>
            <a:ext cx="7143750" cy="1015517"/>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Metadato </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Geográfico - </a:t>
            </a: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Estándar </a:t>
            </a: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FGDC</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3"/>
          <p:cNvSpPr>
            <a:spLocks noGrp="1" noChangeArrowheads="1"/>
          </p:cNvSpPr>
          <p:nvPr>
            <p:ph idx="4294967295"/>
          </p:nvPr>
        </p:nvSpPr>
        <p:spPr>
          <a:xfrm>
            <a:off x="714348" y="1785926"/>
            <a:ext cx="6700838" cy="4535488"/>
          </a:xfrm>
        </p:spPr>
        <p:txBody>
          <a:bodyPr/>
          <a:lstStyle/>
          <a:p>
            <a:pPr algn="just" eaLnBrk="1" hangingPunct="1">
              <a:lnSpc>
                <a:spcPct val="90000"/>
              </a:lnSpc>
              <a:buClr>
                <a:schemeClr val="tx1"/>
              </a:buClr>
              <a:buFont typeface="Wingdings" pitchFamily="2" charset="2"/>
              <a:buChar char="v"/>
            </a:pPr>
            <a:r>
              <a:rPr lang="es-CO" sz="2200" dirty="0" smtClean="0">
                <a:latin typeface="Comic Sans MS" pitchFamily="66" charset="0"/>
              </a:rPr>
              <a:t>En desarrollo desde 1996 por los miembros de ISO/TC211, desde 2003 es Estándar Internacional (ISO19115)</a:t>
            </a:r>
          </a:p>
          <a:p>
            <a:pPr algn="just" eaLnBrk="1" hangingPunct="1">
              <a:lnSpc>
                <a:spcPct val="90000"/>
              </a:lnSpc>
              <a:buClr>
                <a:schemeClr val="tx1"/>
              </a:buClr>
              <a:buFont typeface="Wingdings" pitchFamily="2" charset="2"/>
              <a:buChar char="v"/>
            </a:pPr>
            <a:endParaRPr lang="es-MX" sz="2200" dirty="0" smtClean="0">
              <a:latin typeface="Comic Sans MS" pitchFamily="66" charset="0"/>
            </a:endParaRPr>
          </a:p>
          <a:p>
            <a:pPr algn="just" eaLnBrk="1" hangingPunct="1">
              <a:lnSpc>
                <a:spcPct val="90000"/>
              </a:lnSpc>
              <a:buClr>
                <a:schemeClr val="tx1"/>
              </a:buClr>
              <a:buFont typeface="Wingdings" pitchFamily="2" charset="2"/>
              <a:buChar char="v"/>
            </a:pPr>
            <a:r>
              <a:rPr lang="es-CO" sz="2200" dirty="0" smtClean="0">
                <a:latin typeface="Comic Sans MS" pitchFamily="66" charset="0"/>
              </a:rPr>
              <a:t>Se desarrolló específicamente para datos y servicios geográficos digitales y no digitales</a:t>
            </a:r>
            <a:r>
              <a:rPr lang="es-MX" sz="2200" dirty="0" smtClean="0">
                <a:latin typeface="Comic Sans MS" pitchFamily="66" charset="0"/>
              </a:rPr>
              <a:t>.</a:t>
            </a:r>
            <a:r>
              <a:rPr lang="es-CO" sz="2200" dirty="0" smtClean="0">
                <a:latin typeface="Comic Sans MS" pitchFamily="66" charset="0"/>
              </a:rPr>
              <a:t> De manera similar a la de FGDC puede aplicarse a datos no</a:t>
            </a:r>
            <a:r>
              <a:rPr lang="es-MX" sz="2200" dirty="0" smtClean="0">
                <a:latin typeface="Comic Sans MS" pitchFamily="66" charset="0"/>
              </a:rPr>
              <a:t> </a:t>
            </a:r>
            <a:r>
              <a:rPr lang="es-CO" sz="2200" dirty="0" smtClean="0">
                <a:latin typeface="Comic Sans MS" pitchFamily="66" charset="0"/>
              </a:rPr>
              <a:t>espaciales.</a:t>
            </a:r>
            <a:endParaRPr lang="es-MX" sz="2200" dirty="0" smtClean="0">
              <a:latin typeface="Comic Sans MS" pitchFamily="66" charset="0"/>
            </a:endParaRPr>
          </a:p>
        </p:txBody>
      </p:sp>
      <p:pic>
        <p:nvPicPr>
          <p:cNvPr id="4" name="Picture 4"/>
          <p:cNvPicPr>
            <a:picLocks noChangeAspect="1" noChangeArrowheads="1"/>
          </p:cNvPicPr>
          <p:nvPr/>
        </p:nvPicPr>
        <p:blipFill>
          <a:blip r:embed="rId3" cstate="print"/>
          <a:srcRect/>
          <a:stretch>
            <a:fillRect/>
          </a:stretch>
        </p:blipFill>
        <p:spPr bwMode="auto">
          <a:xfrm>
            <a:off x="1643042" y="4643446"/>
            <a:ext cx="5400675" cy="119380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6" name="Rectangle 1"/>
          <p:cNvSpPr>
            <a:spLocks noChangeArrowheads="1"/>
          </p:cNvSpPr>
          <p:nvPr/>
        </p:nvSpPr>
        <p:spPr bwMode="auto">
          <a:xfrm>
            <a:off x="571472" y="428604"/>
            <a:ext cx="8215340" cy="1015517"/>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Metadato </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Geográfico - </a:t>
            </a: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Estándar </a:t>
            </a: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ISO</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3"/>
          <p:cNvSpPr>
            <a:spLocks noChangeArrowheads="1"/>
          </p:cNvSpPr>
          <p:nvPr/>
        </p:nvSpPr>
        <p:spPr bwMode="auto">
          <a:xfrm>
            <a:off x="1570039" y="1646225"/>
            <a:ext cx="3859218" cy="369887"/>
          </a:xfrm>
          <a:prstGeom prst="rect">
            <a:avLst/>
          </a:prstGeom>
          <a:noFill/>
          <a:ln w="9525">
            <a:noFill/>
            <a:miter lim="800000"/>
            <a:headEnd/>
            <a:tailEnd/>
          </a:ln>
        </p:spPr>
        <p:txBody>
          <a:bodyPr wrap="square" anchor="ctr">
            <a:spAutoFit/>
          </a:bodyPr>
          <a:lstStyle/>
          <a:p>
            <a:pPr algn="just" eaLnBrk="0" hangingPunct="0">
              <a:defRPr/>
            </a:pPr>
            <a:r>
              <a:rPr lang="es-ES" b="1" dirty="0">
                <a:solidFill>
                  <a:srgbClr val="00B050"/>
                </a:solidFill>
                <a:latin typeface="Comic Sans MS" pitchFamily="66" charset="0"/>
              </a:rPr>
              <a:t>Conceptos Básicos de Metadatos</a:t>
            </a:r>
          </a:p>
        </p:txBody>
      </p:sp>
      <p:sp>
        <p:nvSpPr>
          <p:cNvPr id="4" name="Rectangle 14"/>
          <p:cNvSpPr>
            <a:spLocks noChangeArrowheads="1"/>
          </p:cNvSpPr>
          <p:nvPr/>
        </p:nvSpPr>
        <p:spPr bwMode="auto">
          <a:xfrm>
            <a:off x="1768475" y="2254624"/>
            <a:ext cx="4315693" cy="1200329"/>
          </a:xfrm>
          <a:prstGeom prst="rect">
            <a:avLst/>
          </a:prstGeom>
          <a:noFill/>
          <a:ln w="9525">
            <a:noFill/>
            <a:miter lim="800000"/>
            <a:headEnd/>
            <a:tailEnd/>
          </a:ln>
        </p:spPr>
        <p:txBody>
          <a:bodyPr wrap="square" anchor="ctr">
            <a:spAutoFit/>
          </a:bodyPr>
          <a:lstStyle/>
          <a:p>
            <a:pPr indent="444500" algn="just" eaLnBrk="0" hangingPunct="0">
              <a:buFontTx/>
              <a:buChar char="•"/>
              <a:defRPr/>
            </a:pPr>
            <a:r>
              <a:rPr lang="es-ES" dirty="0">
                <a:latin typeface="Comic Sans MS" pitchFamily="66" charset="0"/>
              </a:rPr>
              <a:t>Definición</a:t>
            </a:r>
          </a:p>
          <a:p>
            <a:pPr indent="444500" algn="just" eaLnBrk="0" hangingPunct="0">
              <a:buFontTx/>
              <a:buChar char="•"/>
              <a:defRPr/>
            </a:pPr>
            <a:r>
              <a:rPr lang="es-ES" dirty="0">
                <a:latin typeface="Comic Sans MS" pitchFamily="66" charset="0"/>
              </a:rPr>
              <a:t>Importancia</a:t>
            </a:r>
          </a:p>
          <a:p>
            <a:pPr indent="444500" algn="just" eaLnBrk="0" hangingPunct="0">
              <a:buFontTx/>
              <a:buChar char="•"/>
              <a:defRPr/>
            </a:pPr>
            <a:r>
              <a:rPr lang="es-ES" dirty="0">
                <a:latin typeface="Comic Sans MS" pitchFamily="66" charset="0"/>
              </a:rPr>
              <a:t>Beneficios</a:t>
            </a:r>
          </a:p>
          <a:p>
            <a:pPr indent="444500" algn="just" eaLnBrk="0" hangingPunct="0">
              <a:buFontTx/>
              <a:buChar char="•"/>
              <a:defRPr/>
            </a:pPr>
            <a:r>
              <a:rPr lang="es-ES" dirty="0">
                <a:latin typeface="Comic Sans MS" pitchFamily="66" charset="0"/>
              </a:rPr>
              <a:t>Estándares Internacionales</a:t>
            </a:r>
          </a:p>
        </p:txBody>
      </p:sp>
      <p:sp>
        <p:nvSpPr>
          <p:cNvPr id="5" name="Rectangle 15"/>
          <p:cNvSpPr>
            <a:spLocks noChangeArrowheads="1"/>
          </p:cNvSpPr>
          <p:nvPr/>
        </p:nvSpPr>
        <p:spPr bwMode="auto">
          <a:xfrm>
            <a:off x="1566863" y="3722667"/>
            <a:ext cx="4219583" cy="369888"/>
          </a:xfrm>
          <a:prstGeom prst="rect">
            <a:avLst/>
          </a:prstGeom>
          <a:noFill/>
          <a:ln w="9525">
            <a:noFill/>
            <a:miter lim="800000"/>
            <a:headEnd/>
            <a:tailEnd/>
          </a:ln>
        </p:spPr>
        <p:txBody>
          <a:bodyPr wrap="square" anchor="ctr">
            <a:spAutoFit/>
          </a:bodyPr>
          <a:lstStyle/>
          <a:p>
            <a:pPr algn="just" eaLnBrk="0" hangingPunct="0">
              <a:defRPr/>
            </a:pPr>
            <a:r>
              <a:rPr lang="es-ES" b="1" dirty="0">
                <a:solidFill>
                  <a:srgbClr val="00B050"/>
                </a:solidFill>
                <a:latin typeface="Comic Sans MS" pitchFamily="66" charset="0"/>
              </a:rPr>
              <a:t>NTC 4611 – Segunda Actualización</a:t>
            </a:r>
          </a:p>
        </p:txBody>
      </p:sp>
      <p:sp>
        <p:nvSpPr>
          <p:cNvPr id="6" name="Rectangle 16"/>
          <p:cNvSpPr>
            <a:spLocks noChangeArrowheads="1"/>
          </p:cNvSpPr>
          <p:nvPr/>
        </p:nvSpPr>
        <p:spPr bwMode="auto">
          <a:xfrm>
            <a:off x="1755775" y="4029062"/>
            <a:ext cx="4176713" cy="1200150"/>
          </a:xfrm>
          <a:prstGeom prst="rect">
            <a:avLst/>
          </a:prstGeom>
          <a:noFill/>
          <a:ln w="9525">
            <a:noFill/>
            <a:miter lim="800000"/>
            <a:headEnd/>
            <a:tailEnd/>
          </a:ln>
        </p:spPr>
        <p:txBody>
          <a:bodyPr anchor="ctr">
            <a:spAutoFit/>
          </a:bodyPr>
          <a:lstStyle/>
          <a:p>
            <a:pPr indent="444500" algn="just" eaLnBrk="0" hangingPunct="0">
              <a:buFontTx/>
              <a:buChar char="•"/>
              <a:defRPr/>
            </a:pPr>
            <a:r>
              <a:rPr lang="es-ES">
                <a:latin typeface="Comic Sans MS" pitchFamily="66" charset="0"/>
              </a:rPr>
              <a:t>Objetivo</a:t>
            </a:r>
          </a:p>
          <a:p>
            <a:pPr indent="444500" algn="just" eaLnBrk="0" hangingPunct="0">
              <a:buFontTx/>
              <a:buChar char="•"/>
              <a:defRPr/>
            </a:pPr>
            <a:r>
              <a:rPr lang="es-ES">
                <a:latin typeface="Comic Sans MS" pitchFamily="66" charset="0"/>
              </a:rPr>
              <a:t>Alcance</a:t>
            </a:r>
          </a:p>
          <a:p>
            <a:pPr indent="444500" algn="just" eaLnBrk="0" hangingPunct="0">
              <a:buFontTx/>
              <a:buChar char="•"/>
              <a:defRPr/>
            </a:pPr>
            <a:r>
              <a:rPr lang="es-ES">
                <a:latin typeface="Comic Sans MS" pitchFamily="66" charset="0"/>
              </a:rPr>
              <a:t>Normas de referencia</a:t>
            </a:r>
          </a:p>
          <a:p>
            <a:pPr indent="444500" algn="just" eaLnBrk="0" hangingPunct="0">
              <a:buFontTx/>
              <a:buChar char="•"/>
              <a:defRPr/>
            </a:pPr>
            <a:r>
              <a:rPr lang="es-ES">
                <a:latin typeface="Comic Sans MS" pitchFamily="66" charset="0"/>
              </a:rPr>
              <a:t>Atributos del Metadato</a:t>
            </a:r>
          </a:p>
        </p:txBody>
      </p:sp>
      <p:sp>
        <p:nvSpPr>
          <p:cNvPr id="10" name="Rectangle 23"/>
          <p:cNvSpPr>
            <a:spLocks noChangeArrowheads="1"/>
          </p:cNvSpPr>
          <p:nvPr/>
        </p:nvSpPr>
        <p:spPr bwMode="auto">
          <a:xfrm>
            <a:off x="1746250" y="5157192"/>
            <a:ext cx="4481934" cy="923330"/>
          </a:xfrm>
          <a:prstGeom prst="rect">
            <a:avLst/>
          </a:prstGeom>
          <a:noFill/>
          <a:ln w="9525">
            <a:noFill/>
            <a:miter lim="800000"/>
            <a:headEnd/>
            <a:tailEnd/>
          </a:ln>
        </p:spPr>
        <p:txBody>
          <a:bodyPr wrap="square" anchor="ctr">
            <a:spAutoFit/>
          </a:bodyPr>
          <a:lstStyle/>
          <a:p>
            <a:pPr indent="444500" algn="just" eaLnBrk="0" hangingPunct="0">
              <a:buFontTx/>
              <a:buChar char="•"/>
              <a:defRPr/>
            </a:pPr>
            <a:r>
              <a:rPr lang="es-ES" dirty="0">
                <a:latin typeface="Comic Sans MS" pitchFamily="66" charset="0"/>
              </a:rPr>
              <a:t>Esquema del Metadato (Secciones)</a:t>
            </a:r>
          </a:p>
          <a:p>
            <a:pPr indent="444500" algn="just" eaLnBrk="0" hangingPunct="0">
              <a:buFontTx/>
              <a:buChar char="•"/>
              <a:defRPr/>
            </a:pPr>
            <a:r>
              <a:rPr lang="es-ES" dirty="0">
                <a:latin typeface="Comic Sans MS" pitchFamily="66" charset="0"/>
              </a:rPr>
              <a:t>Perfiles de Metadatos</a:t>
            </a:r>
          </a:p>
          <a:p>
            <a:pPr indent="444500" algn="just" eaLnBrk="0" hangingPunct="0">
              <a:buFontTx/>
              <a:buChar char="•"/>
              <a:defRPr/>
            </a:pPr>
            <a:r>
              <a:rPr lang="es-ES" dirty="0" smtClean="0">
                <a:latin typeface="Comic Sans MS" pitchFamily="66" charset="0"/>
              </a:rPr>
              <a:t>Extensiones </a:t>
            </a:r>
            <a:r>
              <a:rPr lang="es-ES" dirty="0">
                <a:latin typeface="Comic Sans MS" pitchFamily="66" charset="0"/>
              </a:rPr>
              <a:t>de Metadatos</a:t>
            </a:r>
          </a:p>
        </p:txBody>
      </p:sp>
      <p:pic>
        <p:nvPicPr>
          <p:cNvPr id="11" name="Picture 27" descr="120px-Crystal_Clear_app_juk">
            <a:hlinkClick r:id="rId3" tooltip="Crystal Clear app juk.png"/>
          </p:cNvPr>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1146175" y="1643050"/>
            <a:ext cx="395288" cy="395287"/>
          </a:xfrm>
          <a:prstGeom prst="rect">
            <a:avLst/>
          </a:prstGeom>
          <a:noFill/>
          <a:ln w="9525">
            <a:noFill/>
            <a:miter lim="800000"/>
            <a:headEnd/>
            <a:tailEnd/>
          </a:ln>
        </p:spPr>
      </p:pic>
      <p:pic>
        <p:nvPicPr>
          <p:cNvPr id="12" name="Picture 28" descr="120px-Crystal_Clear_app_juk">
            <a:hlinkClick r:id="rId3" tooltip="Crystal Clear app juk.png"/>
          </p:cNvPr>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1157288" y="3643314"/>
            <a:ext cx="395287" cy="395287"/>
          </a:xfrm>
          <a:prstGeom prst="rect">
            <a:avLst/>
          </a:prstGeom>
          <a:noFill/>
          <a:ln w="9525">
            <a:noFill/>
            <a:miter lim="800000"/>
            <a:headEnd/>
            <a:tailEnd/>
          </a:ln>
        </p:spPr>
      </p:pic>
      <p:sp>
        <p:nvSpPr>
          <p:cNvPr id="15"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16" name="15 CuadroTexto"/>
          <p:cNvSpPr txBox="1"/>
          <p:nvPr/>
        </p:nvSpPr>
        <p:spPr>
          <a:xfrm>
            <a:off x="928662" y="1000108"/>
            <a:ext cx="2714644" cy="553998"/>
          </a:xfrm>
          <a:prstGeom prst="rect">
            <a:avLst/>
          </a:prstGeom>
          <a:noFill/>
        </p:spPr>
        <p:txBody>
          <a:bodyPr wrap="square" rtlCol="0">
            <a:spAutoFit/>
          </a:bodyPr>
          <a:lstStyle/>
          <a:p>
            <a:r>
              <a:rPr lang="es-ES" sz="3000" dirty="0" smtClean="0">
                <a:solidFill>
                  <a:schemeClr val="tx2"/>
                </a:solidFill>
                <a:latin typeface="Comic Sans MS" pitchFamily="66" charset="0"/>
              </a:rPr>
              <a:t>CONTENIDO</a:t>
            </a:r>
            <a:endParaRPr lang="es-ES" sz="3000" dirty="0">
              <a:solidFill>
                <a:schemeClr val="tx2"/>
              </a:solidFill>
              <a:latin typeface="Comic Sans MS" pitchFamily="66"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3"/>
          <p:cNvSpPr>
            <a:spLocks noGrp="1" noChangeArrowheads="1"/>
          </p:cNvSpPr>
          <p:nvPr>
            <p:ph idx="4294967295"/>
          </p:nvPr>
        </p:nvSpPr>
        <p:spPr>
          <a:xfrm>
            <a:off x="500034" y="2071679"/>
            <a:ext cx="3929090" cy="2857520"/>
          </a:xfrm>
        </p:spPr>
        <p:txBody>
          <a:bodyPr/>
          <a:lstStyle/>
          <a:p>
            <a:pPr eaLnBrk="1" hangingPunct="1">
              <a:lnSpc>
                <a:spcPct val="90000"/>
              </a:lnSpc>
              <a:buClr>
                <a:schemeClr val="tx1"/>
              </a:buClr>
              <a:buFont typeface="Wingdings" pitchFamily="2" charset="2"/>
              <a:buChar char="v"/>
            </a:pPr>
            <a:r>
              <a:rPr lang="es-CO" sz="2200" dirty="0" smtClean="0">
                <a:latin typeface="Comic Sans MS" pitchFamily="66" charset="0"/>
              </a:rPr>
              <a:t>No es muy amigable su aprendizaje, el documento de norma incorpora toda la notación en UML (</a:t>
            </a:r>
            <a:r>
              <a:rPr lang="en-GB" sz="2200" dirty="0" smtClean="0">
                <a:latin typeface="Comic Sans MS" pitchFamily="66" charset="0"/>
              </a:rPr>
              <a:t>Unified Modelling Language) y XML (Extensible </a:t>
            </a:r>
            <a:r>
              <a:rPr lang="en-GB" sz="2200" dirty="0" err="1" smtClean="0">
                <a:latin typeface="Comic Sans MS" pitchFamily="66" charset="0"/>
              </a:rPr>
              <a:t>Markup</a:t>
            </a:r>
            <a:r>
              <a:rPr lang="en-GB" sz="2200" dirty="0" smtClean="0">
                <a:latin typeface="Comic Sans MS" pitchFamily="66" charset="0"/>
              </a:rPr>
              <a:t> Language)</a:t>
            </a:r>
            <a:endParaRPr lang="es-MX" sz="2200" dirty="0" smtClean="0">
              <a:latin typeface="Comic Sans MS" pitchFamily="66" charset="0"/>
            </a:endParaRPr>
          </a:p>
        </p:txBody>
      </p:sp>
      <p:pic>
        <p:nvPicPr>
          <p:cNvPr id="4" name="Picture 4"/>
          <p:cNvPicPr>
            <a:picLocks noChangeAspect="1" noChangeArrowheads="1"/>
          </p:cNvPicPr>
          <p:nvPr/>
        </p:nvPicPr>
        <p:blipFill>
          <a:blip r:embed="rId3" cstate="print">
            <a:clrChange>
              <a:clrFrom>
                <a:srgbClr val="FFFFFF"/>
              </a:clrFrom>
              <a:clrTo>
                <a:srgbClr val="FFFFFF">
                  <a:alpha val="0"/>
                </a:srgbClr>
              </a:clrTo>
            </a:clrChange>
            <a:lum contrast="6000"/>
          </a:blip>
          <a:srcRect/>
          <a:stretch>
            <a:fillRect/>
          </a:stretch>
        </p:blipFill>
        <p:spPr bwMode="auto">
          <a:xfrm>
            <a:off x="4572000" y="1785926"/>
            <a:ext cx="4300537" cy="3727450"/>
          </a:xfrm>
          <a:prstGeom prst="rect">
            <a:avLst/>
          </a:prstGeom>
          <a:solidFill>
            <a:schemeClr val="bg1"/>
          </a:solidFill>
          <a:ln w="9525">
            <a:solidFill>
              <a:schemeClr val="tx1"/>
            </a:solidFill>
            <a:miter lim="800000"/>
            <a:headEnd/>
            <a:tailEnd/>
          </a:ln>
        </p:spPr>
      </p:pic>
      <p:sp>
        <p:nvSpPr>
          <p:cNvPr id="6" name="Rectangle 1"/>
          <p:cNvSpPr>
            <a:spLocks noChangeArrowheads="1"/>
          </p:cNvSpPr>
          <p:nvPr/>
        </p:nvSpPr>
        <p:spPr bwMode="auto">
          <a:xfrm>
            <a:off x="714348" y="500042"/>
            <a:ext cx="7143750" cy="1015517"/>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Metadato </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Geográfico - </a:t>
            </a: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Estándar </a:t>
            </a: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ISO</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GENERALIDADES</a:t>
            </a:r>
            <a:endParaRPr lang="es-ES" sz="1400" u="sng" dirty="0">
              <a:solidFill>
                <a:srgbClr val="953735"/>
              </a:solidFill>
              <a:latin typeface="Bauhaus 93" pitchFamily="82" charset="0"/>
            </a:endParaRPr>
          </a:p>
        </p:txBody>
      </p:sp>
      <p:sp>
        <p:nvSpPr>
          <p:cNvPr id="28" name="Rectangle 2"/>
          <p:cNvSpPr>
            <a:spLocks noChangeArrowheads="1"/>
          </p:cNvSpPr>
          <p:nvPr/>
        </p:nvSpPr>
        <p:spPr bwMode="auto">
          <a:xfrm>
            <a:off x="785786" y="714375"/>
            <a:ext cx="7229475" cy="842417"/>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eaLnBrk="0" hangingPunct="0">
              <a:defRPr/>
            </a:pPr>
            <a:r>
              <a:rPr lang="es-CO" sz="3200" dirty="0" smtClean="0">
                <a:solidFill>
                  <a:srgbClr val="1F497D"/>
                </a:solidFill>
                <a:latin typeface="Comic Sans MS" pitchFamily="66" charset="0"/>
              </a:rPr>
              <a:t>Metadatos Geográficos</a:t>
            </a:r>
          </a:p>
          <a:p>
            <a:pPr eaLnBrk="0" hangingPunct="0">
              <a:defRPr/>
            </a:pPr>
            <a:r>
              <a:rPr lang="es-CO" sz="3200" dirty="0" smtClean="0">
                <a:solidFill>
                  <a:srgbClr val="1F497D"/>
                </a:solidFill>
                <a:latin typeface="Comic Sans MS" pitchFamily="66" charset="0"/>
              </a:rPr>
              <a:t>NTC 4611 (Segunda Actualización)</a:t>
            </a:r>
          </a:p>
        </p:txBody>
      </p:sp>
      <p:sp>
        <p:nvSpPr>
          <p:cNvPr id="6" name="Rectangle 2"/>
          <p:cNvSpPr>
            <a:spLocks noChangeArrowheads="1"/>
          </p:cNvSpPr>
          <p:nvPr/>
        </p:nvSpPr>
        <p:spPr bwMode="auto">
          <a:xfrm>
            <a:off x="323528" y="2132856"/>
            <a:ext cx="5112568" cy="2220801"/>
          </a:xfrm>
          <a:prstGeom prst="rect">
            <a:avLst/>
          </a:prstGeom>
        </p:spPr>
        <p:txBody>
          <a:bodyPr wrap="square">
            <a:spAutoFit/>
          </a:bodyPr>
          <a:lstStyle/>
          <a:p>
            <a:pPr algn="just" eaLnBrk="0" hangingPunct="0">
              <a:lnSpc>
                <a:spcPct val="130000"/>
              </a:lnSpc>
              <a:defRPr/>
            </a:pPr>
            <a:r>
              <a:rPr lang="es-CO" dirty="0" smtClean="0">
                <a:solidFill>
                  <a:prstClr val="black"/>
                </a:solidFill>
                <a:latin typeface="Comic Sans MS" pitchFamily="66" charset="0"/>
              </a:rPr>
              <a:t>Especifica el esquema requerido para describir la información geográfica análoga y digital. Proporciona información acerca de identificación, extensión, calidad, esquema espacial y temporal, referencia espacial y distribución, para un conjunto cualquiera.</a:t>
            </a:r>
            <a:endParaRPr lang="es-ES" i="1" dirty="0" smtClean="0">
              <a:solidFill>
                <a:prstClr val="black"/>
              </a:solidFill>
              <a:latin typeface="Comic Sans MS" pitchFamily="66" charset="0"/>
            </a:endParaRPr>
          </a:p>
        </p:txBody>
      </p:sp>
      <p:sp>
        <p:nvSpPr>
          <p:cNvPr id="14" name="Rectangle 19"/>
          <p:cNvSpPr>
            <a:spLocks noChangeArrowheads="1"/>
          </p:cNvSpPr>
          <p:nvPr/>
        </p:nvSpPr>
        <p:spPr bwMode="auto">
          <a:xfrm>
            <a:off x="5724128" y="1915889"/>
            <a:ext cx="3168650" cy="3889375"/>
          </a:xfrm>
          <a:prstGeom prst="rect">
            <a:avLst/>
          </a:prstGeom>
          <a:solidFill>
            <a:schemeClr val="bg1"/>
          </a:solidFill>
          <a:ln w="12700">
            <a:solidFill>
              <a:srgbClr val="008080"/>
            </a:solidFill>
            <a:miter lim="800000"/>
            <a:headEnd/>
            <a:tailEnd/>
          </a:ln>
          <a:effectLst>
            <a:outerShdw dist="81320" dir="2319588" algn="ctr" rotWithShape="0">
              <a:schemeClr val="bg2"/>
            </a:outerShdw>
          </a:effectLst>
        </p:spPr>
        <p:txBody>
          <a:bodyPr wrap="none" anchor="ctr"/>
          <a:lstStyle/>
          <a:p>
            <a:pPr>
              <a:defRPr/>
            </a:pPr>
            <a:endParaRPr lang="en-US">
              <a:solidFill>
                <a:prstClr val="black"/>
              </a:solidFill>
              <a:latin typeface="Arial" charset="0"/>
            </a:endParaRPr>
          </a:p>
        </p:txBody>
      </p:sp>
      <p:pic>
        <p:nvPicPr>
          <p:cNvPr id="15" name="Picture 20"/>
          <p:cNvPicPr>
            <a:picLocks noChangeAspect="1" noChangeArrowheads="1"/>
          </p:cNvPicPr>
          <p:nvPr/>
        </p:nvPicPr>
        <p:blipFill>
          <a:blip r:embed="rId3" cstate="print"/>
          <a:srcRect/>
          <a:stretch>
            <a:fillRect/>
          </a:stretch>
        </p:blipFill>
        <p:spPr bwMode="auto">
          <a:xfrm>
            <a:off x="6113040" y="1988914"/>
            <a:ext cx="2447925" cy="1363663"/>
          </a:xfrm>
          <a:prstGeom prst="rect">
            <a:avLst/>
          </a:prstGeom>
          <a:noFill/>
          <a:ln w="9525" algn="ctr">
            <a:noFill/>
            <a:miter lim="800000"/>
            <a:headEnd/>
            <a:tailEnd/>
          </a:ln>
        </p:spPr>
      </p:pic>
      <p:pic>
        <p:nvPicPr>
          <p:cNvPr id="16" name="Picture 21" descr="coca-zero"/>
          <p:cNvPicPr>
            <a:picLocks noChangeAspect="1" noChangeArrowheads="1"/>
          </p:cNvPicPr>
          <p:nvPr/>
        </p:nvPicPr>
        <p:blipFill>
          <a:blip r:embed="rId4" cstate="print"/>
          <a:srcRect/>
          <a:stretch>
            <a:fillRect/>
          </a:stretch>
        </p:blipFill>
        <p:spPr bwMode="auto">
          <a:xfrm>
            <a:off x="7991078" y="3789139"/>
            <a:ext cx="901700" cy="1085850"/>
          </a:xfrm>
          <a:prstGeom prst="rect">
            <a:avLst/>
          </a:prstGeom>
          <a:noFill/>
          <a:ln w="9525">
            <a:noFill/>
            <a:miter lim="800000"/>
            <a:headEnd/>
            <a:tailEnd/>
          </a:ln>
        </p:spPr>
      </p:pic>
      <p:pic>
        <p:nvPicPr>
          <p:cNvPr id="17" name="Picture 22" descr="aspirina1"/>
          <p:cNvPicPr>
            <a:picLocks noChangeAspect="1" noChangeArrowheads="1"/>
          </p:cNvPicPr>
          <p:nvPr/>
        </p:nvPicPr>
        <p:blipFill>
          <a:blip r:embed="rId5" cstate="print"/>
          <a:srcRect/>
          <a:stretch>
            <a:fillRect/>
          </a:stretch>
        </p:blipFill>
        <p:spPr bwMode="auto">
          <a:xfrm>
            <a:off x="6227366" y="3489102"/>
            <a:ext cx="1441450" cy="1019175"/>
          </a:xfrm>
          <a:prstGeom prst="rect">
            <a:avLst/>
          </a:prstGeom>
          <a:noFill/>
          <a:ln w="9525">
            <a:noFill/>
            <a:miter lim="800000"/>
            <a:headEnd/>
            <a:tailEnd/>
          </a:ln>
        </p:spPr>
      </p:pic>
      <p:pic>
        <p:nvPicPr>
          <p:cNvPr id="18" name="Picture 23" descr="axe"/>
          <p:cNvPicPr>
            <a:picLocks noChangeAspect="1" noChangeArrowheads="1"/>
          </p:cNvPicPr>
          <p:nvPr/>
        </p:nvPicPr>
        <p:blipFill>
          <a:blip r:embed="rId6" cstate="print"/>
          <a:srcRect/>
          <a:stretch>
            <a:fillRect/>
          </a:stretch>
        </p:blipFill>
        <p:spPr bwMode="auto">
          <a:xfrm>
            <a:off x="7235428" y="4724177"/>
            <a:ext cx="463550" cy="936625"/>
          </a:xfrm>
          <a:prstGeom prst="rect">
            <a:avLst/>
          </a:prstGeom>
          <a:noFill/>
          <a:ln w="9525">
            <a:noFill/>
            <a:miter lim="800000"/>
            <a:headEnd/>
            <a:tailEnd/>
          </a:ln>
        </p:spPr>
      </p:pic>
      <p:pic>
        <p:nvPicPr>
          <p:cNvPr id="19" name="Picture 24" descr="headandshoulders_Full"/>
          <p:cNvPicPr>
            <a:picLocks noChangeAspect="1" noChangeArrowheads="1"/>
          </p:cNvPicPr>
          <p:nvPr/>
        </p:nvPicPr>
        <p:blipFill>
          <a:blip r:embed="rId7" cstate="print"/>
          <a:srcRect/>
          <a:stretch>
            <a:fillRect/>
          </a:stretch>
        </p:blipFill>
        <p:spPr bwMode="auto">
          <a:xfrm>
            <a:off x="5795566" y="4365402"/>
            <a:ext cx="849312" cy="1366837"/>
          </a:xfrm>
          <a:prstGeom prst="rect">
            <a:avLst/>
          </a:prstGeom>
          <a:noFill/>
          <a:ln w="9525">
            <a:noFill/>
            <a:miter lim="800000"/>
            <a:headEnd/>
            <a:tailEnd/>
          </a:ln>
        </p:spPr>
      </p:pic>
    </p:spTree>
  </p:cSld>
  <p:clrMapOvr>
    <a:masterClrMapping/>
  </p:clrMapOvr>
  <p:transition advTm="15000"/>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pic>
        <p:nvPicPr>
          <p:cNvPr id="7" name="Picture 2" descr="C:\Users\Julian\Downloads\METADATOS\tfile_pic30.gif"/>
          <p:cNvPicPr>
            <a:picLocks noChangeAspect="1" noChangeArrowheads="1"/>
          </p:cNvPicPr>
          <p:nvPr/>
        </p:nvPicPr>
        <p:blipFill>
          <a:blip r:embed="rId3" cstate="print"/>
          <a:srcRect/>
          <a:stretch>
            <a:fillRect/>
          </a:stretch>
        </p:blipFill>
        <p:spPr bwMode="auto">
          <a:xfrm>
            <a:off x="3071802" y="1785926"/>
            <a:ext cx="2781300" cy="2314575"/>
          </a:xfrm>
          <a:prstGeom prst="rect">
            <a:avLst/>
          </a:prstGeom>
          <a:noFill/>
        </p:spPr>
      </p:pic>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12"/>
          <p:cNvSpPr>
            <a:spLocks noChangeArrowheads="1"/>
          </p:cNvSpPr>
          <p:nvPr/>
        </p:nvSpPr>
        <p:spPr bwMode="auto">
          <a:xfrm>
            <a:off x="571472" y="1500174"/>
            <a:ext cx="8229600" cy="2786074"/>
          </a:xfrm>
          <a:prstGeom prst="rect">
            <a:avLst/>
          </a:prstGeom>
          <a:noFill/>
          <a:ln w="9525" algn="ctr">
            <a:noFill/>
            <a:miter lim="800000"/>
            <a:headEnd/>
            <a:tailEnd/>
          </a:ln>
          <a:effectLst>
            <a:outerShdw dist="17961" dir="2700000" algn="ctr" rotWithShape="0">
              <a:srgbClr val="336699">
                <a:gamma/>
                <a:shade val="60000"/>
                <a:invGamma/>
              </a:srgbClr>
            </a:outerShdw>
          </a:effectLst>
        </p:spPr>
        <p:txBody>
          <a:bodyPr anchor="ctr"/>
          <a:lstStyle/>
          <a:p>
            <a:pPr algn="ctr" eaLnBrk="0" hangingPunct="0">
              <a:defRPr/>
            </a:pPr>
            <a:r>
              <a:rPr lang="es-ES" sz="4400" b="1" i="1" dirty="0">
                <a:solidFill>
                  <a:schemeClr val="tx2"/>
                </a:solidFill>
                <a:effectLst>
                  <a:outerShdw blurRad="38100" dist="38100" dir="2700000" algn="tl">
                    <a:srgbClr val="000000">
                      <a:alpha val="43137"/>
                    </a:srgbClr>
                  </a:outerShdw>
                </a:effectLst>
                <a:latin typeface="Comic Sans MS" pitchFamily="66" charset="0"/>
              </a:rPr>
              <a:t>Norma Técnica Colombiana</a:t>
            </a:r>
          </a:p>
          <a:p>
            <a:pPr algn="ctr" eaLnBrk="0" hangingPunct="0">
              <a:defRPr/>
            </a:pPr>
            <a:r>
              <a:rPr lang="es-ES" sz="4400" b="1" i="1" dirty="0">
                <a:solidFill>
                  <a:schemeClr val="tx2"/>
                </a:solidFill>
                <a:effectLst>
                  <a:outerShdw blurRad="38100" dist="38100" dir="2700000" algn="tl">
                    <a:srgbClr val="000000">
                      <a:alpha val="43137"/>
                    </a:srgbClr>
                  </a:outerShdw>
                </a:effectLst>
                <a:latin typeface="Comic Sans MS" pitchFamily="66" charset="0"/>
              </a:rPr>
              <a:t>NTC 4611</a:t>
            </a:r>
          </a:p>
          <a:p>
            <a:pPr algn="ctr" eaLnBrk="0" hangingPunct="0">
              <a:defRPr/>
            </a:pPr>
            <a:r>
              <a:rPr lang="es-ES" sz="4400" b="1" i="1" dirty="0">
                <a:solidFill>
                  <a:schemeClr val="tx2"/>
                </a:solidFill>
                <a:effectLst>
                  <a:outerShdw blurRad="38100" dist="38100" dir="2700000" algn="tl">
                    <a:srgbClr val="000000">
                      <a:alpha val="43137"/>
                    </a:srgbClr>
                  </a:outerShdw>
                </a:effectLst>
                <a:latin typeface="Comic Sans MS" pitchFamily="66" charset="0"/>
              </a:rPr>
              <a:t>Segunda </a:t>
            </a:r>
            <a:r>
              <a:rPr lang="es-ES" sz="4400" b="1" i="1" dirty="0" smtClean="0">
                <a:solidFill>
                  <a:schemeClr val="tx2"/>
                </a:solidFill>
                <a:effectLst>
                  <a:outerShdw blurRad="38100" dist="38100" dir="2700000" algn="tl">
                    <a:srgbClr val="000000">
                      <a:alpha val="43137"/>
                    </a:srgbClr>
                  </a:outerShdw>
                </a:effectLst>
                <a:latin typeface="Comic Sans MS" pitchFamily="66" charset="0"/>
              </a:rPr>
              <a:t>actualización</a:t>
            </a:r>
            <a:endParaRPr lang="es-ES" sz="2400" b="1" i="1" dirty="0">
              <a:solidFill>
                <a:schemeClr val="tx2"/>
              </a:solidFill>
              <a:effectLst>
                <a:outerShdw blurRad="38100" dist="38100" dir="2700000" algn="tl">
                  <a:srgbClr val="000000">
                    <a:alpha val="43137"/>
                  </a:srgbClr>
                </a:outerShdw>
              </a:effectLst>
              <a:latin typeface="Comic Sans MS" pitchFamily="66" charset="0"/>
            </a:endParaRPr>
          </a:p>
        </p:txBody>
      </p:sp>
      <p:sp>
        <p:nvSpPr>
          <p:cNvPr id="4"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Line 2"/>
          <p:cNvSpPr>
            <a:spLocks noChangeShapeType="1"/>
          </p:cNvSpPr>
          <p:nvPr/>
        </p:nvSpPr>
        <p:spPr bwMode="auto">
          <a:xfrm>
            <a:off x="395288" y="3933825"/>
            <a:ext cx="1800225" cy="0"/>
          </a:xfrm>
          <a:prstGeom prst="line">
            <a:avLst/>
          </a:prstGeom>
          <a:noFill/>
          <a:ln w="76200">
            <a:solidFill>
              <a:schemeClr val="tx1"/>
            </a:solidFill>
            <a:round/>
            <a:headEnd/>
            <a:tailEnd/>
          </a:ln>
        </p:spPr>
        <p:txBody>
          <a:bodyPr/>
          <a:lstStyle/>
          <a:p>
            <a:pPr>
              <a:defRPr/>
            </a:pPr>
            <a:endParaRPr lang="es-CO" sz="1400">
              <a:latin typeface="Comic Sans MS" pitchFamily="66" charset="0"/>
            </a:endParaRPr>
          </a:p>
        </p:txBody>
      </p:sp>
      <p:sp>
        <p:nvSpPr>
          <p:cNvPr id="4" name="Line 3"/>
          <p:cNvSpPr>
            <a:spLocks noChangeShapeType="1"/>
          </p:cNvSpPr>
          <p:nvPr/>
        </p:nvSpPr>
        <p:spPr bwMode="auto">
          <a:xfrm>
            <a:off x="6659563" y="3933825"/>
            <a:ext cx="2125662" cy="0"/>
          </a:xfrm>
          <a:prstGeom prst="line">
            <a:avLst/>
          </a:prstGeom>
          <a:noFill/>
          <a:ln w="73025" cap="rnd">
            <a:solidFill>
              <a:schemeClr val="tx1"/>
            </a:solidFill>
            <a:prstDash val="sysDot"/>
            <a:round/>
            <a:headEnd/>
            <a:tailEnd/>
          </a:ln>
        </p:spPr>
        <p:txBody>
          <a:bodyPr/>
          <a:lstStyle/>
          <a:p>
            <a:pPr>
              <a:defRPr/>
            </a:pPr>
            <a:endParaRPr lang="es-CO" sz="1400">
              <a:latin typeface="Comic Sans MS" pitchFamily="66" charset="0"/>
            </a:endParaRPr>
          </a:p>
        </p:txBody>
      </p:sp>
      <p:grpSp>
        <p:nvGrpSpPr>
          <p:cNvPr id="5" name="Group 4"/>
          <p:cNvGrpSpPr>
            <a:grpSpLocks/>
          </p:cNvGrpSpPr>
          <p:nvPr/>
        </p:nvGrpSpPr>
        <p:grpSpPr bwMode="auto">
          <a:xfrm rot="-5400000">
            <a:off x="970756" y="2494757"/>
            <a:ext cx="682625" cy="1687512"/>
            <a:chOff x="1474" y="165"/>
            <a:chExt cx="1905" cy="4036"/>
          </a:xfrm>
        </p:grpSpPr>
        <p:sp>
          <p:nvSpPr>
            <p:cNvPr id="6" name="AutoShape 5"/>
            <p:cNvSpPr>
              <a:spLocks/>
            </p:cNvSpPr>
            <p:nvPr/>
          </p:nvSpPr>
          <p:spPr bwMode="auto">
            <a:xfrm>
              <a:off x="1474" y="165"/>
              <a:ext cx="727" cy="4036"/>
            </a:xfrm>
            <a:prstGeom prst="rightBrace">
              <a:avLst>
                <a:gd name="adj1" fmla="val 46327"/>
                <a:gd name="adj2" fmla="val 50000"/>
              </a:avLst>
            </a:prstGeom>
            <a:noFill/>
            <a:ln w="38100">
              <a:solidFill>
                <a:srgbClr val="FF3300"/>
              </a:solidFill>
              <a:round/>
              <a:headEnd/>
              <a:tailEnd/>
            </a:ln>
          </p:spPr>
          <p:txBody>
            <a:bodyPr wrap="none" anchor="ctr"/>
            <a:lstStyle/>
            <a:p>
              <a:pPr>
                <a:defRPr/>
              </a:pPr>
              <a:endParaRPr lang="es-CO" sz="1400">
                <a:latin typeface="Comic Sans MS" pitchFamily="66" charset="0"/>
              </a:endParaRPr>
            </a:p>
          </p:txBody>
        </p:sp>
        <p:sp>
          <p:nvSpPr>
            <p:cNvPr id="7" name="Line 6"/>
            <p:cNvSpPr>
              <a:spLocks noChangeShapeType="1"/>
            </p:cNvSpPr>
            <p:nvPr/>
          </p:nvSpPr>
          <p:spPr bwMode="auto">
            <a:xfrm>
              <a:off x="2201" y="2181"/>
              <a:ext cx="1178" cy="0"/>
            </a:xfrm>
            <a:prstGeom prst="line">
              <a:avLst/>
            </a:prstGeom>
            <a:noFill/>
            <a:ln w="38100">
              <a:solidFill>
                <a:srgbClr val="FF3300"/>
              </a:solidFill>
              <a:round/>
              <a:headEnd/>
              <a:tailEnd type="triangle" w="med" len="med"/>
            </a:ln>
          </p:spPr>
          <p:txBody>
            <a:bodyPr/>
            <a:lstStyle/>
            <a:p>
              <a:pPr>
                <a:defRPr/>
              </a:pPr>
              <a:endParaRPr lang="es-CO" sz="1400">
                <a:latin typeface="Comic Sans MS" pitchFamily="66" charset="0"/>
              </a:endParaRPr>
            </a:p>
          </p:txBody>
        </p:sp>
      </p:grpSp>
      <p:grpSp>
        <p:nvGrpSpPr>
          <p:cNvPr id="8" name="Group 7"/>
          <p:cNvGrpSpPr>
            <a:grpSpLocks/>
          </p:cNvGrpSpPr>
          <p:nvPr/>
        </p:nvGrpSpPr>
        <p:grpSpPr bwMode="auto">
          <a:xfrm rot="5400000">
            <a:off x="2771775" y="3716338"/>
            <a:ext cx="649288" cy="1655762"/>
            <a:chOff x="1474" y="165"/>
            <a:chExt cx="1905" cy="4036"/>
          </a:xfrm>
        </p:grpSpPr>
        <p:sp>
          <p:nvSpPr>
            <p:cNvPr id="9" name="AutoShape 8"/>
            <p:cNvSpPr>
              <a:spLocks/>
            </p:cNvSpPr>
            <p:nvPr/>
          </p:nvSpPr>
          <p:spPr bwMode="auto">
            <a:xfrm>
              <a:off x="1474" y="165"/>
              <a:ext cx="727" cy="4036"/>
            </a:xfrm>
            <a:prstGeom prst="rightBrace">
              <a:avLst>
                <a:gd name="adj1" fmla="val 46327"/>
                <a:gd name="adj2" fmla="val 50000"/>
              </a:avLst>
            </a:prstGeom>
            <a:noFill/>
            <a:ln w="38100">
              <a:solidFill>
                <a:srgbClr val="FF3300"/>
              </a:solidFill>
              <a:round/>
              <a:headEnd/>
              <a:tailEnd/>
            </a:ln>
          </p:spPr>
          <p:txBody>
            <a:bodyPr wrap="none" anchor="ctr"/>
            <a:lstStyle/>
            <a:p>
              <a:pPr>
                <a:defRPr/>
              </a:pPr>
              <a:endParaRPr lang="es-CO" sz="1400">
                <a:latin typeface="Comic Sans MS" pitchFamily="66" charset="0"/>
              </a:endParaRPr>
            </a:p>
          </p:txBody>
        </p:sp>
        <p:sp>
          <p:nvSpPr>
            <p:cNvPr id="10" name="Line 9"/>
            <p:cNvSpPr>
              <a:spLocks noChangeShapeType="1"/>
            </p:cNvSpPr>
            <p:nvPr/>
          </p:nvSpPr>
          <p:spPr bwMode="auto">
            <a:xfrm>
              <a:off x="2201" y="2169"/>
              <a:ext cx="1178" cy="0"/>
            </a:xfrm>
            <a:prstGeom prst="line">
              <a:avLst/>
            </a:prstGeom>
            <a:noFill/>
            <a:ln w="38100">
              <a:solidFill>
                <a:srgbClr val="FF3300"/>
              </a:solidFill>
              <a:round/>
              <a:headEnd/>
              <a:tailEnd type="triangle" w="med" len="med"/>
            </a:ln>
          </p:spPr>
          <p:txBody>
            <a:bodyPr/>
            <a:lstStyle/>
            <a:p>
              <a:pPr>
                <a:defRPr/>
              </a:pPr>
              <a:endParaRPr lang="es-CO" sz="1400">
                <a:latin typeface="Comic Sans MS" pitchFamily="66" charset="0"/>
              </a:endParaRPr>
            </a:p>
          </p:txBody>
        </p:sp>
      </p:grpSp>
      <p:sp>
        <p:nvSpPr>
          <p:cNvPr id="11" name="Text Box 10"/>
          <p:cNvSpPr txBox="1">
            <a:spLocks noChangeArrowheads="1"/>
          </p:cNvSpPr>
          <p:nvPr/>
        </p:nvSpPr>
        <p:spPr bwMode="auto">
          <a:xfrm>
            <a:off x="6572250" y="4941888"/>
            <a:ext cx="2376488" cy="433645"/>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34" charset="-128"/>
              </a:rPr>
              <a:t>Reactivación Temática</a:t>
            </a:r>
          </a:p>
          <a:p>
            <a:pPr algn="ctr" eaLnBrk="0" hangingPunct="0">
              <a:lnSpc>
                <a:spcPct val="50000"/>
              </a:lnSpc>
              <a:spcBef>
                <a:spcPct val="50000"/>
              </a:spcBef>
              <a:defRPr/>
            </a:pPr>
            <a:r>
              <a:rPr lang="es-ES" sz="1400" dirty="0">
                <a:latin typeface="Comic Sans MS" pitchFamily="66" charset="0"/>
                <a:ea typeface="ＭＳ Ｐゴシック" pitchFamily="34" charset="-128"/>
              </a:rPr>
              <a:t>Plan de Trabajo CTN 28</a:t>
            </a:r>
          </a:p>
        </p:txBody>
      </p:sp>
      <p:sp>
        <p:nvSpPr>
          <p:cNvPr id="12" name="Line 11"/>
          <p:cNvSpPr>
            <a:spLocks noChangeShapeType="1"/>
          </p:cNvSpPr>
          <p:nvPr/>
        </p:nvSpPr>
        <p:spPr bwMode="auto">
          <a:xfrm>
            <a:off x="395288" y="3605213"/>
            <a:ext cx="0" cy="647700"/>
          </a:xfrm>
          <a:prstGeom prst="line">
            <a:avLst/>
          </a:prstGeom>
          <a:noFill/>
          <a:ln w="9525">
            <a:solidFill>
              <a:schemeClr val="tx1"/>
            </a:solidFill>
            <a:round/>
            <a:headEnd/>
            <a:tailEnd/>
          </a:ln>
        </p:spPr>
        <p:txBody>
          <a:bodyPr/>
          <a:lstStyle/>
          <a:p>
            <a:pPr>
              <a:defRPr/>
            </a:pPr>
            <a:endParaRPr lang="es-CO" sz="1400">
              <a:latin typeface="Comic Sans MS" pitchFamily="66" charset="0"/>
            </a:endParaRPr>
          </a:p>
        </p:txBody>
      </p:sp>
      <p:sp>
        <p:nvSpPr>
          <p:cNvPr id="13" name="Line 12"/>
          <p:cNvSpPr>
            <a:spLocks noChangeShapeType="1"/>
          </p:cNvSpPr>
          <p:nvPr/>
        </p:nvSpPr>
        <p:spPr bwMode="auto">
          <a:xfrm>
            <a:off x="2195513" y="3605213"/>
            <a:ext cx="0" cy="647700"/>
          </a:xfrm>
          <a:prstGeom prst="line">
            <a:avLst/>
          </a:prstGeom>
          <a:noFill/>
          <a:ln w="9525">
            <a:solidFill>
              <a:schemeClr val="tx1"/>
            </a:solidFill>
            <a:round/>
            <a:headEnd/>
            <a:tailEnd/>
          </a:ln>
        </p:spPr>
        <p:txBody>
          <a:bodyPr/>
          <a:lstStyle/>
          <a:p>
            <a:pPr>
              <a:defRPr/>
            </a:pPr>
            <a:endParaRPr lang="es-CO" sz="1400">
              <a:latin typeface="Comic Sans MS" pitchFamily="66" charset="0"/>
            </a:endParaRPr>
          </a:p>
        </p:txBody>
      </p:sp>
      <p:sp>
        <p:nvSpPr>
          <p:cNvPr id="14" name="Rectangle 14"/>
          <p:cNvSpPr>
            <a:spLocks noChangeArrowheads="1"/>
          </p:cNvSpPr>
          <p:nvPr/>
        </p:nvSpPr>
        <p:spPr bwMode="auto">
          <a:xfrm>
            <a:off x="1000125" y="2165350"/>
            <a:ext cx="2417763" cy="864532"/>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34" charset="-128"/>
              </a:rPr>
              <a:t>Estudio y Adaptación</a:t>
            </a:r>
          </a:p>
          <a:p>
            <a:pPr algn="ctr" eaLnBrk="0" hangingPunct="0">
              <a:lnSpc>
                <a:spcPct val="50000"/>
              </a:lnSpc>
              <a:spcBef>
                <a:spcPct val="50000"/>
              </a:spcBef>
              <a:defRPr/>
            </a:pPr>
            <a:r>
              <a:rPr lang="es-ES" sz="1400" dirty="0">
                <a:latin typeface="Comic Sans MS" pitchFamily="66" charset="0"/>
                <a:ea typeface="ＭＳ Ｐゴシック" pitchFamily="34" charset="-128"/>
              </a:rPr>
              <a:t>FGDC 1994</a:t>
            </a:r>
          </a:p>
          <a:p>
            <a:pPr algn="ctr" eaLnBrk="0" hangingPunct="0">
              <a:lnSpc>
                <a:spcPct val="50000"/>
              </a:lnSpc>
              <a:spcBef>
                <a:spcPct val="50000"/>
              </a:spcBef>
              <a:defRPr/>
            </a:pPr>
            <a:r>
              <a:rPr lang="es-ES" sz="1400" dirty="0">
                <a:latin typeface="Comic Sans MS" pitchFamily="66" charset="0"/>
                <a:ea typeface="ＭＳ Ｐゴシック" pitchFamily="34" charset="-128"/>
              </a:rPr>
              <a:t>Borrador ISO 15046</a:t>
            </a:r>
          </a:p>
          <a:p>
            <a:pPr algn="ctr" eaLnBrk="0" hangingPunct="0">
              <a:lnSpc>
                <a:spcPct val="50000"/>
              </a:lnSpc>
              <a:spcBef>
                <a:spcPct val="50000"/>
              </a:spcBef>
              <a:defRPr/>
            </a:pPr>
            <a:r>
              <a:rPr lang="es-ES" sz="1400" dirty="0">
                <a:latin typeface="Comic Sans MS" pitchFamily="66" charset="0"/>
                <a:ea typeface="ＭＳ Ｐゴシック" pitchFamily="34" charset="-128"/>
              </a:rPr>
              <a:t>ENV 12657</a:t>
            </a:r>
          </a:p>
        </p:txBody>
      </p:sp>
      <p:sp>
        <p:nvSpPr>
          <p:cNvPr id="15" name="Line 15"/>
          <p:cNvSpPr>
            <a:spLocks noChangeShapeType="1"/>
          </p:cNvSpPr>
          <p:nvPr/>
        </p:nvSpPr>
        <p:spPr bwMode="auto">
          <a:xfrm>
            <a:off x="3995738" y="3933825"/>
            <a:ext cx="2698750" cy="0"/>
          </a:xfrm>
          <a:prstGeom prst="line">
            <a:avLst/>
          </a:prstGeom>
          <a:noFill/>
          <a:ln w="76200">
            <a:solidFill>
              <a:schemeClr val="tx1"/>
            </a:solidFill>
            <a:round/>
            <a:headEnd/>
            <a:tailEnd/>
          </a:ln>
        </p:spPr>
        <p:txBody>
          <a:bodyPr/>
          <a:lstStyle/>
          <a:p>
            <a:pPr>
              <a:defRPr/>
            </a:pPr>
            <a:endParaRPr lang="es-CO" sz="1400">
              <a:latin typeface="Comic Sans MS" pitchFamily="66" charset="0"/>
            </a:endParaRPr>
          </a:p>
        </p:txBody>
      </p:sp>
      <p:sp>
        <p:nvSpPr>
          <p:cNvPr id="16" name="Text Box 16"/>
          <p:cNvSpPr txBox="1">
            <a:spLocks noChangeArrowheads="1"/>
          </p:cNvSpPr>
          <p:nvPr/>
        </p:nvSpPr>
        <p:spPr bwMode="auto">
          <a:xfrm>
            <a:off x="1676400" y="4284663"/>
            <a:ext cx="1009650" cy="307777"/>
          </a:xfrm>
          <a:prstGeom prst="rect">
            <a:avLst/>
          </a:prstGeom>
          <a:noFill/>
          <a:ln w="9525">
            <a:noFill/>
            <a:miter lim="800000"/>
            <a:headEnd/>
            <a:tailEnd/>
          </a:ln>
        </p:spPr>
        <p:txBody>
          <a:bodyPr>
            <a:spAutoFit/>
          </a:bodyPr>
          <a:lstStyle/>
          <a:p>
            <a:pPr algn="ctr" eaLnBrk="0" hangingPunct="0">
              <a:spcBef>
                <a:spcPct val="50000"/>
              </a:spcBef>
              <a:defRPr/>
            </a:pPr>
            <a:r>
              <a:rPr lang="es-ES" sz="1400" dirty="0">
                <a:latin typeface="Comic Sans MS" pitchFamily="66" charset="0"/>
                <a:ea typeface="ＭＳ Ｐゴシック" pitchFamily="34" charset="-128"/>
              </a:rPr>
              <a:t>NTC 4611</a:t>
            </a:r>
          </a:p>
        </p:txBody>
      </p:sp>
      <p:sp>
        <p:nvSpPr>
          <p:cNvPr id="17" name="Text Box 17"/>
          <p:cNvSpPr txBox="1">
            <a:spLocks noChangeArrowheads="1"/>
          </p:cNvSpPr>
          <p:nvPr/>
        </p:nvSpPr>
        <p:spPr bwMode="auto">
          <a:xfrm>
            <a:off x="2371725" y="4868863"/>
            <a:ext cx="1441450" cy="433645"/>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34" charset="-128"/>
              </a:rPr>
              <a:t>Actualización</a:t>
            </a:r>
          </a:p>
          <a:p>
            <a:pPr algn="ctr" eaLnBrk="0" hangingPunct="0">
              <a:lnSpc>
                <a:spcPct val="50000"/>
              </a:lnSpc>
              <a:spcBef>
                <a:spcPct val="50000"/>
              </a:spcBef>
              <a:defRPr/>
            </a:pPr>
            <a:r>
              <a:rPr lang="es-ES" sz="1400" dirty="0">
                <a:latin typeface="Comic Sans MS" pitchFamily="66" charset="0"/>
                <a:ea typeface="ＭＳ Ｐゴシック" pitchFamily="34" charset="-128"/>
              </a:rPr>
              <a:t>Primera</a:t>
            </a:r>
          </a:p>
        </p:txBody>
      </p:sp>
      <p:grpSp>
        <p:nvGrpSpPr>
          <p:cNvPr id="18" name="Group 18"/>
          <p:cNvGrpSpPr>
            <a:grpSpLocks/>
          </p:cNvGrpSpPr>
          <p:nvPr/>
        </p:nvGrpSpPr>
        <p:grpSpPr bwMode="auto">
          <a:xfrm rot="-5400000">
            <a:off x="5042694" y="2083594"/>
            <a:ext cx="609600" cy="2592388"/>
            <a:chOff x="1474" y="165"/>
            <a:chExt cx="1905" cy="4036"/>
          </a:xfrm>
        </p:grpSpPr>
        <p:sp>
          <p:nvSpPr>
            <p:cNvPr id="19" name="AutoShape 19"/>
            <p:cNvSpPr>
              <a:spLocks/>
            </p:cNvSpPr>
            <p:nvPr/>
          </p:nvSpPr>
          <p:spPr bwMode="auto">
            <a:xfrm>
              <a:off x="1474" y="165"/>
              <a:ext cx="724" cy="4036"/>
            </a:xfrm>
            <a:prstGeom prst="rightBrace">
              <a:avLst>
                <a:gd name="adj1" fmla="val 46327"/>
                <a:gd name="adj2" fmla="val 50000"/>
              </a:avLst>
            </a:prstGeom>
            <a:noFill/>
            <a:ln w="38100">
              <a:solidFill>
                <a:srgbClr val="FF3300"/>
              </a:solidFill>
              <a:round/>
              <a:headEnd/>
              <a:tailEnd/>
            </a:ln>
          </p:spPr>
          <p:txBody>
            <a:bodyPr wrap="none" anchor="ctr"/>
            <a:lstStyle/>
            <a:p>
              <a:pPr>
                <a:defRPr/>
              </a:pPr>
              <a:endParaRPr lang="es-CO" sz="1400">
                <a:latin typeface="Comic Sans MS" pitchFamily="66" charset="0"/>
              </a:endParaRPr>
            </a:p>
          </p:txBody>
        </p:sp>
        <p:sp>
          <p:nvSpPr>
            <p:cNvPr id="20" name="Line 20"/>
            <p:cNvSpPr>
              <a:spLocks noChangeShapeType="1"/>
            </p:cNvSpPr>
            <p:nvPr/>
          </p:nvSpPr>
          <p:spPr bwMode="auto">
            <a:xfrm>
              <a:off x="2198" y="2182"/>
              <a:ext cx="1181" cy="0"/>
            </a:xfrm>
            <a:prstGeom prst="line">
              <a:avLst/>
            </a:prstGeom>
            <a:noFill/>
            <a:ln w="38100">
              <a:solidFill>
                <a:srgbClr val="FF3300"/>
              </a:solidFill>
              <a:round/>
              <a:headEnd/>
              <a:tailEnd type="triangle" w="med" len="med"/>
            </a:ln>
          </p:spPr>
          <p:txBody>
            <a:bodyPr/>
            <a:lstStyle/>
            <a:p>
              <a:pPr>
                <a:defRPr/>
              </a:pPr>
              <a:endParaRPr lang="es-CO" sz="1400">
                <a:latin typeface="Comic Sans MS" pitchFamily="66" charset="0"/>
              </a:endParaRPr>
            </a:p>
          </p:txBody>
        </p:sp>
      </p:grpSp>
      <p:sp>
        <p:nvSpPr>
          <p:cNvPr id="21" name="Text Box 21"/>
          <p:cNvSpPr txBox="1">
            <a:spLocks noChangeArrowheads="1"/>
          </p:cNvSpPr>
          <p:nvPr/>
        </p:nvSpPr>
        <p:spPr bwMode="auto">
          <a:xfrm>
            <a:off x="4067175" y="2565400"/>
            <a:ext cx="2520950" cy="433645"/>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a:latin typeface="Comic Sans MS" pitchFamily="66" charset="0"/>
                <a:ea typeface="ＭＳ Ｐゴシック" pitchFamily="34" charset="-128"/>
              </a:rPr>
              <a:t>Propuesta Actualización</a:t>
            </a:r>
          </a:p>
          <a:p>
            <a:pPr algn="ctr" eaLnBrk="0" hangingPunct="0">
              <a:lnSpc>
                <a:spcPct val="50000"/>
              </a:lnSpc>
              <a:spcBef>
                <a:spcPct val="50000"/>
              </a:spcBef>
              <a:defRPr/>
            </a:pPr>
            <a:r>
              <a:rPr lang="es-ES" sz="1400">
                <a:latin typeface="Comic Sans MS" pitchFamily="66" charset="0"/>
                <a:ea typeface="ＭＳ Ｐゴシック" pitchFamily="34" charset="-128"/>
              </a:rPr>
              <a:t>Trabajo IGAC</a:t>
            </a:r>
          </a:p>
        </p:txBody>
      </p:sp>
      <p:sp>
        <p:nvSpPr>
          <p:cNvPr id="22" name="Line 22"/>
          <p:cNvSpPr>
            <a:spLocks noChangeShapeType="1"/>
          </p:cNvSpPr>
          <p:nvPr/>
        </p:nvSpPr>
        <p:spPr bwMode="auto">
          <a:xfrm>
            <a:off x="3995738" y="3644900"/>
            <a:ext cx="0" cy="647700"/>
          </a:xfrm>
          <a:prstGeom prst="line">
            <a:avLst/>
          </a:prstGeom>
          <a:noFill/>
          <a:ln w="9525">
            <a:solidFill>
              <a:schemeClr val="tx1"/>
            </a:solidFill>
            <a:round/>
            <a:headEnd/>
            <a:tailEnd/>
          </a:ln>
        </p:spPr>
        <p:txBody>
          <a:bodyPr/>
          <a:lstStyle/>
          <a:p>
            <a:pPr>
              <a:defRPr/>
            </a:pPr>
            <a:endParaRPr lang="es-CO" sz="1400">
              <a:latin typeface="Comic Sans MS" pitchFamily="66" charset="0"/>
            </a:endParaRPr>
          </a:p>
        </p:txBody>
      </p:sp>
      <p:sp>
        <p:nvSpPr>
          <p:cNvPr id="23" name="Line 23"/>
          <p:cNvSpPr>
            <a:spLocks noChangeShapeType="1"/>
          </p:cNvSpPr>
          <p:nvPr/>
        </p:nvSpPr>
        <p:spPr bwMode="auto">
          <a:xfrm>
            <a:off x="6691313" y="3629025"/>
            <a:ext cx="0" cy="647700"/>
          </a:xfrm>
          <a:prstGeom prst="line">
            <a:avLst/>
          </a:prstGeom>
          <a:noFill/>
          <a:ln w="9525">
            <a:solidFill>
              <a:schemeClr val="tx1"/>
            </a:solidFill>
            <a:round/>
            <a:headEnd/>
            <a:tailEnd/>
          </a:ln>
        </p:spPr>
        <p:txBody>
          <a:bodyPr/>
          <a:lstStyle/>
          <a:p>
            <a:pPr>
              <a:defRPr/>
            </a:pPr>
            <a:endParaRPr lang="es-CO" sz="1400">
              <a:latin typeface="Comic Sans MS" pitchFamily="66" charset="0"/>
            </a:endParaRPr>
          </a:p>
        </p:txBody>
      </p:sp>
      <p:grpSp>
        <p:nvGrpSpPr>
          <p:cNvPr id="24" name="Group 24"/>
          <p:cNvGrpSpPr>
            <a:grpSpLocks/>
          </p:cNvGrpSpPr>
          <p:nvPr/>
        </p:nvGrpSpPr>
        <p:grpSpPr bwMode="auto">
          <a:xfrm rot="5400000">
            <a:off x="7451726" y="3556000"/>
            <a:ext cx="609600" cy="2016125"/>
            <a:chOff x="1474" y="165"/>
            <a:chExt cx="1905" cy="4036"/>
          </a:xfrm>
        </p:grpSpPr>
        <p:sp>
          <p:nvSpPr>
            <p:cNvPr id="25" name="AutoShape 25"/>
            <p:cNvSpPr>
              <a:spLocks/>
            </p:cNvSpPr>
            <p:nvPr/>
          </p:nvSpPr>
          <p:spPr bwMode="auto">
            <a:xfrm>
              <a:off x="1474" y="165"/>
              <a:ext cx="724" cy="4036"/>
            </a:xfrm>
            <a:prstGeom prst="rightBrace">
              <a:avLst>
                <a:gd name="adj1" fmla="val 46327"/>
                <a:gd name="adj2" fmla="val 50000"/>
              </a:avLst>
            </a:prstGeom>
            <a:noFill/>
            <a:ln w="38100">
              <a:solidFill>
                <a:srgbClr val="FF3300"/>
              </a:solidFill>
              <a:round/>
              <a:headEnd/>
              <a:tailEnd/>
            </a:ln>
          </p:spPr>
          <p:txBody>
            <a:bodyPr wrap="none" anchor="ctr"/>
            <a:lstStyle/>
            <a:p>
              <a:pPr>
                <a:defRPr/>
              </a:pPr>
              <a:endParaRPr lang="es-CO" sz="1400">
                <a:latin typeface="Comic Sans MS" pitchFamily="66" charset="0"/>
              </a:endParaRPr>
            </a:p>
          </p:txBody>
        </p:sp>
        <p:sp>
          <p:nvSpPr>
            <p:cNvPr id="26" name="Line 26"/>
            <p:cNvSpPr>
              <a:spLocks noChangeShapeType="1"/>
            </p:cNvSpPr>
            <p:nvPr/>
          </p:nvSpPr>
          <p:spPr bwMode="auto">
            <a:xfrm>
              <a:off x="2198" y="2180"/>
              <a:ext cx="1181" cy="0"/>
            </a:xfrm>
            <a:prstGeom prst="line">
              <a:avLst/>
            </a:prstGeom>
            <a:noFill/>
            <a:ln w="38100">
              <a:solidFill>
                <a:srgbClr val="FF3300"/>
              </a:solidFill>
              <a:round/>
              <a:headEnd/>
              <a:tailEnd type="triangle" w="med" len="med"/>
            </a:ln>
          </p:spPr>
          <p:txBody>
            <a:bodyPr/>
            <a:lstStyle/>
            <a:p>
              <a:pPr>
                <a:defRPr/>
              </a:pPr>
              <a:endParaRPr lang="es-CO" sz="1400">
                <a:latin typeface="Comic Sans MS" pitchFamily="66" charset="0"/>
              </a:endParaRPr>
            </a:p>
          </p:txBody>
        </p:sp>
      </p:grpSp>
      <p:grpSp>
        <p:nvGrpSpPr>
          <p:cNvPr id="27" name="Group 27"/>
          <p:cNvGrpSpPr>
            <a:grpSpLocks/>
          </p:cNvGrpSpPr>
          <p:nvPr/>
        </p:nvGrpSpPr>
        <p:grpSpPr bwMode="auto">
          <a:xfrm>
            <a:off x="7380288" y="1452563"/>
            <a:ext cx="1327150" cy="1616075"/>
            <a:chOff x="4740" y="3067"/>
            <a:chExt cx="836" cy="1018"/>
          </a:xfrm>
        </p:grpSpPr>
        <p:pic>
          <p:nvPicPr>
            <p:cNvPr id="28" name="Picture 28" descr="Activity-Monitor-128x128"/>
            <p:cNvPicPr>
              <a:picLocks noChangeAspect="1" noChangeArrowheads="1"/>
            </p:cNvPicPr>
            <p:nvPr/>
          </p:nvPicPr>
          <p:blipFill>
            <a:blip r:embed="rId3" cstate="print"/>
            <a:srcRect/>
            <a:stretch>
              <a:fillRect/>
            </a:stretch>
          </p:blipFill>
          <p:spPr bwMode="auto">
            <a:xfrm rot="1213491">
              <a:off x="4740" y="3067"/>
              <a:ext cx="768" cy="768"/>
            </a:xfrm>
            <a:prstGeom prst="rect">
              <a:avLst/>
            </a:prstGeom>
            <a:noFill/>
            <a:ln w="9525">
              <a:noFill/>
              <a:miter lim="800000"/>
              <a:headEnd/>
              <a:tailEnd/>
            </a:ln>
          </p:spPr>
        </p:pic>
        <p:pic>
          <p:nvPicPr>
            <p:cNvPr id="29" name="Picture 29" descr="Crystal_Clear_app_kdict"/>
            <p:cNvPicPr>
              <a:picLocks noChangeAspect="1" noChangeArrowheads="1"/>
            </p:cNvPicPr>
            <p:nvPr/>
          </p:nvPicPr>
          <p:blipFill>
            <a:blip r:embed="rId4" cstate="print"/>
            <a:srcRect/>
            <a:stretch>
              <a:fillRect/>
            </a:stretch>
          </p:blipFill>
          <p:spPr bwMode="auto">
            <a:xfrm>
              <a:off x="5057" y="3566"/>
              <a:ext cx="519" cy="519"/>
            </a:xfrm>
            <a:prstGeom prst="rect">
              <a:avLst/>
            </a:prstGeom>
            <a:noFill/>
            <a:ln w="9525">
              <a:noFill/>
              <a:miter lim="800000"/>
              <a:headEnd/>
              <a:tailEnd/>
            </a:ln>
          </p:spPr>
        </p:pic>
      </p:grpSp>
      <p:sp>
        <p:nvSpPr>
          <p:cNvPr id="30" name="Rectangle 30"/>
          <p:cNvSpPr>
            <a:spLocks noChangeArrowheads="1"/>
          </p:cNvSpPr>
          <p:nvPr/>
        </p:nvSpPr>
        <p:spPr bwMode="auto">
          <a:xfrm>
            <a:off x="357158" y="5500702"/>
            <a:ext cx="3500462" cy="1169551"/>
          </a:xfrm>
          <a:prstGeom prst="rect">
            <a:avLst/>
          </a:prstGeom>
          <a:noFill/>
          <a:ln w="9525">
            <a:noFill/>
            <a:miter lim="800000"/>
            <a:headEnd/>
            <a:tailEnd/>
          </a:ln>
          <a:effectLst/>
        </p:spPr>
        <p:txBody>
          <a:bodyPr wrap="square" numCol="2" anchor="ctr">
            <a:spAutoFit/>
          </a:bodyPr>
          <a:lstStyle/>
          <a:p>
            <a:pPr eaLnBrk="0" hangingPunct="0">
              <a:tabLst>
                <a:tab pos="-457200" algn="l"/>
              </a:tabLst>
              <a:defRPr/>
            </a:pPr>
            <a:r>
              <a:rPr lang="es-CO" sz="1400" b="1" dirty="0" smtClean="0">
                <a:solidFill>
                  <a:srgbClr val="00B050"/>
                </a:solidFill>
                <a:latin typeface="Comic Sans MS" pitchFamily="66" charset="0"/>
                <a:ea typeface="Times New Roman" pitchFamily="18" charset="0"/>
                <a:cs typeface="Courier New" pitchFamily="49" charset="0"/>
              </a:rPr>
              <a:t>IGAC</a:t>
            </a:r>
            <a:endParaRPr lang="es-CO" sz="1400" b="1" dirty="0">
              <a:solidFill>
                <a:srgbClr val="00B050"/>
              </a:solidFill>
              <a:latin typeface="Comic Sans MS" pitchFamily="66" charset="0"/>
              <a:ea typeface="Times New Roman" pitchFamily="18" charset="0"/>
              <a:cs typeface="Courier New" pitchFamily="49" charset="0"/>
            </a:endParaRPr>
          </a:p>
          <a:p>
            <a:pPr eaLnBrk="0" hangingPunct="0">
              <a:tabLst>
                <a:tab pos="-457200" algn="l"/>
              </a:tabLst>
              <a:defRPr/>
            </a:pPr>
            <a:r>
              <a:rPr lang="es-CO" sz="1400" b="1" dirty="0">
                <a:solidFill>
                  <a:srgbClr val="00B050"/>
                </a:solidFill>
                <a:latin typeface="Comic Sans MS" pitchFamily="66" charset="0"/>
                <a:ea typeface="Times New Roman" pitchFamily="18" charset="0"/>
                <a:cs typeface="Courier New" pitchFamily="49" charset="0"/>
              </a:rPr>
              <a:t>DANE</a:t>
            </a:r>
          </a:p>
          <a:p>
            <a:pPr eaLnBrk="0" hangingPunct="0">
              <a:tabLst>
                <a:tab pos="-457200" algn="l"/>
              </a:tabLst>
              <a:defRPr/>
            </a:pPr>
            <a:r>
              <a:rPr lang="es-CO" sz="1400" b="1" dirty="0">
                <a:solidFill>
                  <a:srgbClr val="00B050"/>
                </a:solidFill>
                <a:latin typeface="Comic Sans MS" pitchFamily="66" charset="0"/>
                <a:ea typeface="Times New Roman" pitchFamily="18" charset="0"/>
                <a:cs typeface="Courier New" pitchFamily="49" charset="0"/>
              </a:rPr>
              <a:t>DNP</a:t>
            </a:r>
            <a:endParaRPr lang="es-ES" sz="1400" b="1" dirty="0">
              <a:solidFill>
                <a:srgbClr val="00B050"/>
              </a:solidFill>
              <a:latin typeface="Comic Sans MS" pitchFamily="66" charset="0"/>
              <a:ea typeface="ＭＳ Ｐゴシック" pitchFamily="48" charset="-128"/>
            </a:endParaRPr>
          </a:p>
          <a:p>
            <a:pPr eaLnBrk="0" hangingPunct="0">
              <a:tabLst>
                <a:tab pos="-457200" algn="l"/>
              </a:tabLst>
              <a:defRPr/>
            </a:pPr>
            <a:r>
              <a:rPr lang="es-CO" sz="1400" b="1" dirty="0">
                <a:solidFill>
                  <a:srgbClr val="00B050"/>
                </a:solidFill>
                <a:latin typeface="Comic Sans MS" pitchFamily="66" charset="0"/>
                <a:ea typeface="ＭＳ Ｐゴシック" pitchFamily="48" charset="-128"/>
              </a:rPr>
              <a:t>ICP</a:t>
            </a:r>
            <a:endParaRPr lang="es-ES" sz="1400" b="1" dirty="0">
              <a:solidFill>
                <a:srgbClr val="00B050"/>
              </a:solidFill>
              <a:latin typeface="Comic Sans MS" pitchFamily="66" charset="0"/>
              <a:ea typeface="ＭＳ Ｐゴシック" pitchFamily="48" charset="-128"/>
            </a:endParaRPr>
          </a:p>
          <a:p>
            <a:pPr eaLnBrk="0" hangingPunct="0">
              <a:tabLst>
                <a:tab pos="-457200" algn="l"/>
              </a:tabLst>
              <a:defRPr/>
            </a:pPr>
            <a:r>
              <a:rPr lang="es-CO" sz="1400" b="1" dirty="0">
                <a:solidFill>
                  <a:srgbClr val="00B050"/>
                </a:solidFill>
                <a:latin typeface="Comic Sans MS" pitchFamily="66" charset="0"/>
                <a:ea typeface="ＭＳ Ｐゴシック" pitchFamily="48" charset="-128"/>
              </a:rPr>
              <a:t>IDEAM</a:t>
            </a:r>
            <a:endParaRPr lang="es-ES" sz="1400" b="1" dirty="0">
              <a:solidFill>
                <a:srgbClr val="00B050"/>
              </a:solidFill>
              <a:latin typeface="Comic Sans MS" pitchFamily="66" charset="0"/>
              <a:ea typeface="ＭＳ Ｐゴシック" pitchFamily="48" charset="-128"/>
            </a:endParaRPr>
          </a:p>
          <a:p>
            <a:pPr eaLnBrk="0" hangingPunct="0">
              <a:tabLst>
                <a:tab pos="-457200" algn="l"/>
              </a:tabLst>
              <a:defRPr/>
            </a:pPr>
            <a:r>
              <a:rPr lang="es-CO" sz="1400" b="1" dirty="0">
                <a:solidFill>
                  <a:srgbClr val="00B050"/>
                </a:solidFill>
                <a:latin typeface="Comic Sans MS" pitchFamily="66" charset="0"/>
                <a:ea typeface="ＭＳ Ｐゴシック" pitchFamily="48" charset="-128"/>
              </a:rPr>
              <a:t>INGEOMINAS</a:t>
            </a:r>
            <a:endParaRPr lang="es-ES" sz="1400" b="1" dirty="0">
              <a:solidFill>
                <a:srgbClr val="00B050"/>
              </a:solidFill>
              <a:latin typeface="Comic Sans MS" pitchFamily="66" charset="0"/>
              <a:ea typeface="ＭＳ Ｐゴシック" pitchFamily="48" charset="-128"/>
            </a:endParaRPr>
          </a:p>
          <a:p>
            <a:pPr eaLnBrk="0" hangingPunct="0">
              <a:tabLst>
                <a:tab pos="-457200" algn="l"/>
              </a:tabLst>
              <a:defRPr/>
            </a:pPr>
            <a:r>
              <a:rPr lang="es-CO" sz="1400" b="1" dirty="0">
                <a:solidFill>
                  <a:srgbClr val="00B050"/>
                </a:solidFill>
                <a:latin typeface="Comic Sans MS" pitchFamily="66" charset="0"/>
                <a:ea typeface="ＭＳ Ｐゴシック" pitchFamily="48" charset="-128"/>
              </a:rPr>
              <a:t>INAT</a:t>
            </a:r>
            <a:endParaRPr lang="es-ES" sz="1400" b="1" dirty="0">
              <a:solidFill>
                <a:srgbClr val="00B050"/>
              </a:solidFill>
              <a:latin typeface="Comic Sans MS" pitchFamily="66" charset="0"/>
              <a:ea typeface="ＭＳ Ｐゴシック" pitchFamily="48" charset="-128"/>
            </a:endParaRPr>
          </a:p>
          <a:p>
            <a:pPr eaLnBrk="0" hangingPunct="0">
              <a:tabLst>
                <a:tab pos="-457200" algn="l"/>
              </a:tabLst>
              <a:defRPr/>
            </a:pPr>
            <a:r>
              <a:rPr lang="es-CO" sz="1400" b="1" dirty="0">
                <a:solidFill>
                  <a:srgbClr val="00B050"/>
                </a:solidFill>
                <a:latin typeface="Comic Sans MS" pitchFamily="66" charset="0"/>
                <a:ea typeface="ＭＳ Ｐゴシック" pitchFamily="48" charset="-128"/>
              </a:rPr>
              <a:t>EPM</a:t>
            </a:r>
            <a:endParaRPr lang="es-ES" sz="1400" b="1" dirty="0">
              <a:solidFill>
                <a:srgbClr val="00B050"/>
              </a:solidFill>
              <a:latin typeface="Comic Sans MS" pitchFamily="66" charset="0"/>
              <a:ea typeface="ＭＳ Ｐゴシック" pitchFamily="48" charset="-128"/>
            </a:endParaRPr>
          </a:p>
          <a:p>
            <a:pPr eaLnBrk="0" hangingPunct="0">
              <a:tabLst>
                <a:tab pos="-457200" algn="l"/>
              </a:tabLst>
              <a:defRPr/>
            </a:pPr>
            <a:r>
              <a:rPr lang="es-CO" sz="1400" b="1" dirty="0">
                <a:solidFill>
                  <a:srgbClr val="00B050"/>
                </a:solidFill>
                <a:latin typeface="Comic Sans MS" pitchFamily="66" charset="0"/>
                <a:ea typeface="ＭＳ Ｐゴシック" pitchFamily="48" charset="-128"/>
              </a:rPr>
              <a:t>CENICAÑA </a:t>
            </a:r>
          </a:p>
          <a:p>
            <a:pPr eaLnBrk="0" hangingPunct="0">
              <a:tabLst>
                <a:tab pos="-457200" algn="l"/>
              </a:tabLst>
              <a:defRPr/>
            </a:pPr>
            <a:r>
              <a:rPr lang="es-CO" sz="1400" b="1" dirty="0">
                <a:solidFill>
                  <a:srgbClr val="00B050"/>
                </a:solidFill>
                <a:latin typeface="Comic Sans MS" pitchFamily="66" charset="0"/>
                <a:ea typeface="ＭＳ Ｐゴシック" pitchFamily="48" charset="-128"/>
              </a:rPr>
              <a:t>MINAMBIENTE</a:t>
            </a:r>
          </a:p>
        </p:txBody>
      </p:sp>
      <p:sp>
        <p:nvSpPr>
          <p:cNvPr id="31" name="Rectangle 31"/>
          <p:cNvSpPr>
            <a:spLocks noChangeArrowheads="1"/>
          </p:cNvSpPr>
          <p:nvPr/>
        </p:nvSpPr>
        <p:spPr bwMode="auto">
          <a:xfrm>
            <a:off x="285720" y="4029075"/>
            <a:ext cx="647700" cy="218201"/>
          </a:xfrm>
          <a:prstGeom prst="rect">
            <a:avLst/>
          </a:prstGeom>
          <a:noFill/>
          <a:ln w="9525">
            <a:noFill/>
            <a:miter lim="800000"/>
            <a:headEnd/>
            <a:tailEnd/>
          </a:ln>
          <a:effectLst/>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48" charset="-128"/>
              </a:rPr>
              <a:t>1997</a:t>
            </a:r>
          </a:p>
        </p:txBody>
      </p:sp>
      <p:sp>
        <p:nvSpPr>
          <p:cNvPr id="32" name="Line 32"/>
          <p:cNvSpPr>
            <a:spLocks noChangeShapeType="1"/>
          </p:cNvSpPr>
          <p:nvPr/>
        </p:nvSpPr>
        <p:spPr bwMode="auto">
          <a:xfrm>
            <a:off x="2195513" y="3941763"/>
            <a:ext cx="1800225" cy="0"/>
          </a:xfrm>
          <a:prstGeom prst="line">
            <a:avLst/>
          </a:prstGeom>
          <a:noFill/>
          <a:ln w="76200">
            <a:solidFill>
              <a:schemeClr val="tx1"/>
            </a:solidFill>
            <a:round/>
            <a:headEnd/>
            <a:tailEnd/>
          </a:ln>
        </p:spPr>
        <p:txBody>
          <a:bodyPr/>
          <a:lstStyle/>
          <a:p>
            <a:pPr>
              <a:defRPr/>
            </a:pPr>
            <a:endParaRPr lang="es-CO" sz="1400">
              <a:latin typeface="Comic Sans MS" pitchFamily="66" charset="0"/>
            </a:endParaRPr>
          </a:p>
        </p:txBody>
      </p:sp>
      <p:sp>
        <p:nvSpPr>
          <p:cNvPr id="33" name="Rectangle 33"/>
          <p:cNvSpPr>
            <a:spLocks noChangeArrowheads="1"/>
          </p:cNvSpPr>
          <p:nvPr/>
        </p:nvSpPr>
        <p:spPr bwMode="auto">
          <a:xfrm>
            <a:off x="2082800" y="4021138"/>
            <a:ext cx="647700" cy="218201"/>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a:latin typeface="Comic Sans MS" pitchFamily="66" charset="0"/>
                <a:ea typeface="ＭＳ Ｐゴシック" pitchFamily="34" charset="-128"/>
              </a:rPr>
              <a:t>1999</a:t>
            </a:r>
          </a:p>
        </p:txBody>
      </p:sp>
      <p:sp>
        <p:nvSpPr>
          <p:cNvPr id="34" name="Rectangle 34"/>
          <p:cNvSpPr>
            <a:spLocks noChangeArrowheads="1"/>
          </p:cNvSpPr>
          <p:nvPr/>
        </p:nvSpPr>
        <p:spPr bwMode="auto">
          <a:xfrm>
            <a:off x="3916363" y="4005263"/>
            <a:ext cx="647700" cy="218201"/>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a:latin typeface="Comic Sans MS" pitchFamily="66" charset="0"/>
                <a:ea typeface="ＭＳ Ｐゴシック" pitchFamily="34" charset="-128"/>
              </a:rPr>
              <a:t>2002</a:t>
            </a:r>
          </a:p>
        </p:txBody>
      </p:sp>
      <p:sp>
        <p:nvSpPr>
          <p:cNvPr id="35" name="Rectangle 35"/>
          <p:cNvSpPr>
            <a:spLocks noChangeArrowheads="1"/>
          </p:cNvSpPr>
          <p:nvPr/>
        </p:nvSpPr>
        <p:spPr bwMode="auto">
          <a:xfrm>
            <a:off x="6645275" y="4005263"/>
            <a:ext cx="647700" cy="218201"/>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34" charset="-128"/>
              </a:rPr>
              <a:t>2007</a:t>
            </a:r>
          </a:p>
        </p:txBody>
      </p:sp>
      <p:sp>
        <p:nvSpPr>
          <p:cNvPr id="36" name="Text Box 36"/>
          <p:cNvSpPr txBox="1">
            <a:spLocks noChangeArrowheads="1"/>
          </p:cNvSpPr>
          <p:nvPr/>
        </p:nvSpPr>
        <p:spPr bwMode="auto">
          <a:xfrm>
            <a:off x="3128963" y="3068638"/>
            <a:ext cx="1730375" cy="433645"/>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34" charset="-128"/>
              </a:rPr>
              <a:t>NTC 4611</a:t>
            </a:r>
          </a:p>
          <a:p>
            <a:pPr algn="ctr" eaLnBrk="0" hangingPunct="0">
              <a:lnSpc>
                <a:spcPct val="50000"/>
              </a:lnSpc>
              <a:spcBef>
                <a:spcPct val="50000"/>
              </a:spcBef>
              <a:defRPr/>
            </a:pPr>
            <a:r>
              <a:rPr lang="es-ES" sz="1400" dirty="0">
                <a:latin typeface="Comic Sans MS" pitchFamily="66" charset="0"/>
                <a:ea typeface="ＭＳ Ｐゴシック" pitchFamily="34" charset="-128"/>
              </a:rPr>
              <a:t>1ª Actualización</a:t>
            </a:r>
          </a:p>
        </p:txBody>
      </p:sp>
      <p:sp>
        <p:nvSpPr>
          <p:cNvPr id="38" name="Rectangle 1"/>
          <p:cNvSpPr>
            <a:spLocks noChangeArrowheads="1"/>
          </p:cNvSpPr>
          <p:nvPr/>
        </p:nvSpPr>
        <p:spPr bwMode="auto">
          <a:xfrm>
            <a:off x="571472" y="500042"/>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Estándar de metadato geográfico NTC 4611</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Historia</a:t>
            </a:r>
          </a:p>
        </p:txBody>
      </p:sp>
      <p:sp>
        <p:nvSpPr>
          <p:cNvPr id="39" name="Rectangle 35"/>
          <p:cNvSpPr>
            <a:spLocks noChangeArrowheads="1"/>
          </p:cNvSpPr>
          <p:nvPr/>
        </p:nvSpPr>
        <p:spPr bwMode="auto">
          <a:xfrm>
            <a:off x="8286776" y="4000500"/>
            <a:ext cx="647700" cy="218201"/>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34" charset="-128"/>
              </a:rPr>
              <a:t>2009</a:t>
            </a:r>
          </a:p>
        </p:txBody>
      </p:sp>
      <p:sp>
        <p:nvSpPr>
          <p:cNvPr id="40" name="Text Box 36"/>
          <p:cNvSpPr txBox="1">
            <a:spLocks noChangeArrowheads="1"/>
          </p:cNvSpPr>
          <p:nvPr/>
        </p:nvSpPr>
        <p:spPr bwMode="auto">
          <a:xfrm>
            <a:off x="7627938" y="3086100"/>
            <a:ext cx="1730375" cy="433645"/>
          </a:xfrm>
          <a:prstGeom prst="rect">
            <a:avLst/>
          </a:prstGeom>
          <a:noFill/>
          <a:ln w="9525">
            <a:noFill/>
            <a:miter lim="800000"/>
            <a:headEnd/>
            <a:tailEnd/>
          </a:ln>
        </p:spPr>
        <p:txBody>
          <a:bodyPr>
            <a:spAutoFit/>
          </a:bodyPr>
          <a:lstStyle/>
          <a:p>
            <a:pPr algn="ctr" eaLnBrk="0" hangingPunct="0">
              <a:lnSpc>
                <a:spcPct val="50000"/>
              </a:lnSpc>
              <a:spcBef>
                <a:spcPct val="50000"/>
              </a:spcBef>
              <a:defRPr/>
            </a:pPr>
            <a:r>
              <a:rPr lang="es-ES" sz="1400" dirty="0">
                <a:latin typeface="Comic Sans MS" pitchFamily="66" charset="0"/>
                <a:ea typeface="ＭＳ Ｐゴシック" pitchFamily="34" charset="-128"/>
              </a:rPr>
              <a:t>NTC 4611</a:t>
            </a:r>
          </a:p>
          <a:p>
            <a:pPr algn="ctr" eaLnBrk="0" hangingPunct="0">
              <a:lnSpc>
                <a:spcPct val="50000"/>
              </a:lnSpc>
              <a:spcBef>
                <a:spcPct val="50000"/>
              </a:spcBef>
              <a:defRPr/>
            </a:pPr>
            <a:r>
              <a:rPr lang="es-ES" sz="1400" dirty="0">
                <a:latin typeface="Comic Sans MS" pitchFamily="66" charset="0"/>
                <a:ea typeface="ＭＳ Ｐゴシック" pitchFamily="34" charset="-128"/>
              </a:rPr>
              <a:t>2ª Actualización</a:t>
            </a:r>
          </a:p>
        </p:txBody>
      </p:sp>
      <p:sp>
        <p:nvSpPr>
          <p:cNvPr id="41" name="Line 23"/>
          <p:cNvSpPr>
            <a:spLocks noChangeShapeType="1"/>
          </p:cNvSpPr>
          <p:nvPr/>
        </p:nvSpPr>
        <p:spPr bwMode="auto">
          <a:xfrm>
            <a:off x="8858250" y="3643313"/>
            <a:ext cx="0" cy="647700"/>
          </a:xfrm>
          <a:prstGeom prst="line">
            <a:avLst/>
          </a:prstGeom>
          <a:noFill/>
          <a:ln w="9525">
            <a:solidFill>
              <a:schemeClr val="tx1"/>
            </a:solidFill>
            <a:round/>
            <a:headEnd/>
            <a:tailEnd/>
          </a:ln>
        </p:spPr>
        <p:txBody>
          <a:bodyPr/>
          <a:lstStyle/>
          <a:p>
            <a:pPr>
              <a:defRPr/>
            </a:pPr>
            <a:endParaRPr lang="es-CO" sz="1400">
              <a:latin typeface="Comic Sans MS" pitchFamily="66" charset="0"/>
            </a:endParaRPr>
          </a:p>
        </p:txBody>
      </p:sp>
      <p:sp>
        <p:nvSpPr>
          <p:cNvPr id="42"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ircle(in)">
                                      <p:cBhvr>
                                        <p:cTn id="7" dur="2000"/>
                                        <p:tgtEl>
                                          <p:spTgt spid="27"/>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7" presetClass="entr" presetSubtype="10" fill="hold"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500" fill="hold"/>
                                        <p:tgtEl>
                                          <p:spTgt spid="3"/>
                                        </p:tgtEl>
                                        <p:attrNameLst>
                                          <p:attrName>ppt_w</p:attrName>
                                        </p:attrNameLst>
                                      </p:cBhvr>
                                      <p:tavLst>
                                        <p:tav tm="0">
                                          <p:val>
                                            <p:fltVal val="0"/>
                                          </p:val>
                                        </p:tav>
                                        <p:tav tm="100000">
                                          <p:val>
                                            <p:strVal val="#ppt_w"/>
                                          </p:val>
                                        </p:tav>
                                      </p:tavLst>
                                    </p:anim>
                                    <p:anim calcmode="lin" valueType="num">
                                      <p:cBhvr>
                                        <p:cTn id="16" dur="500" fill="hold"/>
                                        <p:tgtEl>
                                          <p:spTgt spid="3"/>
                                        </p:tgtEl>
                                        <p:attrNameLst>
                                          <p:attrName>ppt_h</p:attrName>
                                        </p:attrNameLst>
                                      </p:cBhvr>
                                      <p:tavLst>
                                        <p:tav tm="0">
                                          <p:val>
                                            <p:strVal val="#ppt_h"/>
                                          </p:val>
                                        </p:tav>
                                        <p:tav tm="100000">
                                          <p:val>
                                            <p:strVal val="#ppt_h"/>
                                          </p:val>
                                        </p:tav>
                                      </p:tavLst>
                                    </p:anim>
                                  </p:childTnLst>
                                </p:cTn>
                              </p:par>
                              <p:par>
                                <p:cTn id="17" presetID="5" presetClass="entr" presetSubtype="5"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checkerboard(down)">
                                      <p:cBhvr>
                                        <p:cTn id="19" dur="500"/>
                                        <p:tgtEl>
                                          <p:spTgt spid="31"/>
                                        </p:tgtEl>
                                      </p:cBhvr>
                                    </p:animEffect>
                                  </p:childTnLst>
                                </p:cTn>
                              </p:par>
                            </p:childTnLst>
                          </p:cTn>
                        </p:par>
                        <p:par>
                          <p:cTn id="20" fill="hold">
                            <p:stCondLst>
                              <p:cond delay="500"/>
                            </p:stCondLst>
                            <p:childTnLst>
                              <p:par>
                                <p:cTn id="21" presetID="1" presetClass="entr" presetSubtype="0" fill="hold" nodeType="after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childTnLst>
                          </p:cTn>
                        </p:par>
                        <p:par>
                          <p:cTn id="23" fill="hold">
                            <p:stCondLst>
                              <p:cond delay="500"/>
                            </p:stCondLst>
                            <p:childTnLst>
                              <p:par>
                                <p:cTn id="24" presetID="1" presetClass="entr" presetSubtype="0"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childTnLst>
                                </p:cTn>
                              </p:par>
                            </p:childTnLst>
                          </p:cTn>
                        </p:par>
                        <p:par>
                          <p:cTn id="26" fill="hold">
                            <p:stCondLst>
                              <p:cond delay="500"/>
                            </p:stCondLst>
                            <p:childTnLst>
                              <p:par>
                                <p:cTn id="27" presetID="5" presetClass="entr" presetSubtype="5"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checkerboard(down)">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30"/>
                                        </p:tgtEl>
                                        <p:attrNameLst>
                                          <p:attrName>style.visibility</p:attrName>
                                        </p:attrNameLst>
                                      </p:cBhvr>
                                      <p:to>
                                        <p:strVal val="visible"/>
                                      </p:to>
                                    </p:set>
                                    <p:animEffect transition="in" filter="blinds(horizontal)">
                                      <p:cBhvr>
                                        <p:cTn id="34" dur="1000"/>
                                        <p:tgtEl>
                                          <p:spTgt spid="30"/>
                                        </p:tgtEl>
                                      </p:cBhvr>
                                    </p:animEffect>
                                  </p:childTnLst>
                                </p:cTn>
                              </p:par>
                            </p:childTnLst>
                          </p:cTn>
                        </p:par>
                      </p:childTnLst>
                    </p:cTn>
                  </p:par>
                  <p:par>
                    <p:cTn id="35" fill="hold">
                      <p:stCondLst>
                        <p:cond delay="indefinite"/>
                      </p:stCondLst>
                      <p:childTnLst>
                        <p:par>
                          <p:cTn id="36" fill="hold">
                            <p:stCondLst>
                              <p:cond delay="0"/>
                            </p:stCondLst>
                            <p:childTnLst>
                              <p:par>
                                <p:cTn id="37" presetID="4" presetClass="exit" presetSubtype="16" fill="hold" grpId="1" nodeType="clickEffect">
                                  <p:stCondLst>
                                    <p:cond delay="0"/>
                                  </p:stCondLst>
                                  <p:childTnLst>
                                    <p:animEffect transition="out" filter="box(in)">
                                      <p:cBhvr>
                                        <p:cTn id="38" dur="2000"/>
                                        <p:tgtEl>
                                          <p:spTgt spid="30"/>
                                        </p:tgtEl>
                                      </p:cBhvr>
                                    </p:animEffect>
                                    <p:set>
                                      <p:cBhvr>
                                        <p:cTn id="39" dur="1" fill="hold">
                                          <p:stCondLst>
                                            <p:cond delay="1999"/>
                                          </p:stCondLst>
                                        </p:cTn>
                                        <p:tgtEl>
                                          <p:spTgt spid="30"/>
                                        </p:tgtEl>
                                        <p:attrNameLst>
                                          <p:attrName>style.visibility</p:attrName>
                                        </p:attrNameLst>
                                      </p:cBhvr>
                                      <p:to>
                                        <p:strVal val="hidden"/>
                                      </p:to>
                                    </p:set>
                                  </p:childTnLst>
                                </p:cTn>
                              </p:par>
                            </p:childTnLst>
                          </p:cTn>
                        </p:par>
                      </p:childTnLst>
                    </p:cTn>
                  </p:par>
                  <p:par>
                    <p:cTn id="40" fill="hold">
                      <p:stCondLst>
                        <p:cond delay="indefinite"/>
                      </p:stCondLst>
                      <p:childTnLst>
                        <p:par>
                          <p:cTn id="41" fill="hold">
                            <p:stCondLst>
                              <p:cond delay="0"/>
                            </p:stCondLst>
                            <p:childTnLst>
                              <p:par>
                                <p:cTn id="42" presetID="17" presetClass="entr" presetSubtype="10" fill="hold" nodeType="clickEffect">
                                  <p:stCondLst>
                                    <p:cond delay="0"/>
                                  </p:stCondLst>
                                  <p:childTnLst>
                                    <p:set>
                                      <p:cBhvr>
                                        <p:cTn id="43" dur="1" fill="hold">
                                          <p:stCondLst>
                                            <p:cond delay="0"/>
                                          </p:stCondLst>
                                        </p:cTn>
                                        <p:tgtEl>
                                          <p:spTgt spid="32"/>
                                        </p:tgtEl>
                                        <p:attrNameLst>
                                          <p:attrName>style.visibility</p:attrName>
                                        </p:attrNameLst>
                                      </p:cBhvr>
                                      <p:to>
                                        <p:strVal val="visible"/>
                                      </p:to>
                                    </p:set>
                                    <p:anim calcmode="lin" valueType="num">
                                      <p:cBhvr>
                                        <p:cTn id="44" dur="500" fill="hold"/>
                                        <p:tgtEl>
                                          <p:spTgt spid="32"/>
                                        </p:tgtEl>
                                        <p:attrNameLst>
                                          <p:attrName>ppt_w</p:attrName>
                                        </p:attrNameLst>
                                      </p:cBhvr>
                                      <p:tavLst>
                                        <p:tav tm="0">
                                          <p:val>
                                            <p:fltVal val="0"/>
                                          </p:val>
                                        </p:tav>
                                        <p:tav tm="100000">
                                          <p:val>
                                            <p:strVal val="#ppt_w"/>
                                          </p:val>
                                        </p:tav>
                                      </p:tavLst>
                                    </p:anim>
                                    <p:anim calcmode="lin" valueType="num">
                                      <p:cBhvr>
                                        <p:cTn id="45" dur="500" fill="hold"/>
                                        <p:tgtEl>
                                          <p:spTgt spid="32"/>
                                        </p:tgtEl>
                                        <p:attrNameLst>
                                          <p:attrName>ppt_h</p:attrName>
                                        </p:attrNameLst>
                                      </p:cBhvr>
                                      <p:tavLst>
                                        <p:tav tm="0">
                                          <p:val>
                                            <p:strVal val="#ppt_h"/>
                                          </p:val>
                                        </p:tav>
                                        <p:tav tm="100000">
                                          <p:val>
                                            <p:strVal val="#ppt_h"/>
                                          </p:val>
                                        </p:tav>
                                      </p:tavLst>
                                    </p:anim>
                                  </p:childTnLst>
                                </p:cTn>
                              </p:par>
                              <p:par>
                                <p:cTn id="46" presetID="5" presetClass="entr" presetSubtype="5" fill="hold" grpId="0" nodeType="withEffect">
                                  <p:stCondLst>
                                    <p:cond delay="0"/>
                                  </p:stCondLst>
                                  <p:childTnLst>
                                    <p:set>
                                      <p:cBhvr>
                                        <p:cTn id="47" dur="1" fill="hold">
                                          <p:stCondLst>
                                            <p:cond delay="0"/>
                                          </p:stCondLst>
                                        </p:cTn>
                                        <p:tgtEl>
                                          <p:spTgt spid="33"/>
                                        </p:tgtEl>
                                        <p:attrNameLst>
                                          <p:attrName>style.visibility</p:attrName>
                                        </p:attrNameLst>
                                      </p:cBhvr>
                                      <p:to>
                                        <p:strVal val="visible"/>
                                      </p:to>
                                    </p:set>
                                    <p:animEffect transition="in" filter="checkerboard(down)">
                                      <p:cBhvr>
                                        <p:cTn id="48" dur="500"/>
                                        <p:tgtEl>
                                          <p:spTgt spid="33"/>
                                        </p:tgtEl>
                                      </p:cBhvr>
                                    </p:animEffect>
                                  </p:childTnLst>
                                </p:cTn>
                              </p:par>
                              <p:par>
                                <p:cTn id="49" presetID="1" presetClass="entr" presetSubtype="0" fill="hold" nodeType="withEffect">
                                  <p:stCondLst>
                                    <p:cond delay="0"/>
                                  </p:stCondLst>
                                  <p:childTnLst>
                                    <p:set>
                                      <p:cBhvr>
                                        <p:cTn id="50" dur="1" fill="hold">
                                          <p:stCondLst>
                                            <p:cond delay="0"/>
                                          </p:stCondLst>
                                        </p:cTn>
                                        <p:tgtEl>
                                          <p:spTgt spid="22"/>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5" presetClass="entr" presetSubtype="5"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checkerboard(down)">
                                      <p:cBhvr>
                                        <p:cTn id="55" dur="1000"/>
                                        <p:tgtEl>
                                          <p:spTgt spid="16"/>
                                        </p:tgtEl>
                                      </p:cBhvr>
                                    </p:animEffect>
                                  </p:childTnLst>
                                </p:cTn>
                              </p:par>
                            </p:childTnLst>
                          </p:cTn>
                        </p:par>
                      </p:childTnLst>
                    </p:cTn>
                  </p:par>
                  <p:par>
                    <p:cTn id="56" fill="hold">
                      <p:stCondLst>
                        <p:cond delay="indefinite"/>
                      </p:stCondLst>
                      <p:childTnLst>
                        <p:par>
                          <p:cTn id="57" fill="hold">
                            <p:stCondLst>
                              <p:cond delay="0"/>
                            </p:stCondLst>
                            <p:childTnLst>
                              <p:par>
                                <p:cTn id="58" presetID="3" presetClass="exit" presetSubtype="10" fill="hold" grpId="1" nodeType="clickEffect">
                                  <p:stCondLst>
                                    <p:cond delay="0"/>
                                  </p:stCondLst>
                                  <p:childTnLst>
                                    <p:animEffect transition="out" filter="blinds(horizontal)">
                                      <p:cBhvr>
                                        <p:cTn id="59" dur="2000"/>
                                        <p:tgtEl>
                                          <p:spTgt spid="16"/>
                                        </p:tgtEl>
                                      </p:cBhvr>
                                    </p:animEffect>
                                    <p:set>
                                      <p:cBhvr>
                                        <p:cTn id="60" dur="1" fill="hold">
                                          <p:stCondLst>
                                            <p:cond delay="1999"/>
                                          </p:stCondLst>
                                        </p:cTn>
                                        <p:tgtEl>
                                          <p:spTgt spid="16"/>
                                        </p:tgtEl>
                                        <p:attrNameLst>
                                          <p:attrName>style.visibility</p:attrName>
                                        </p:attrNameLst>
                                      </p:cBhvr>
                                      <p:to>
                                        <p:strVal val="hidden"/>
                                      </p:to>
                                    </p:set>
                                  </p:childTnLst>
                                </p:cTn>
                              </p:par>
                            </p:childTnLst>
                          </p:cTn>
                        </p:par>
                        <p:par>
                          <p:cTn id="61" fill="hold">
                            <p:stCondLst>
                              <p:cond delay="2000"/>
                            </p:stCondLst>
                            <p:childTnLst>
                              <p:par>
                                <p:cTn id="62" presetID="1" presetClass="entr" presetSubtype="0" fill="hold" nodeType="afterEffect">
                                  <p:stCondLst>
                                    <p:cond delay="0"/>
                                  </p:stCondLst>
                                  <p:childTnLst>
                                    <p:set>
                                      <p:cBhvr>
                                        <p:cTn id="63" dur="1" fill="hold">
                                          <p:stCondLst>
                                            <p:cond delay="0"/>
                                          </p:stCondLst>
                                        </p:cTn>
                                        <p:tgtEl>
                                          <p:spTgt spid="8"/>
                                        </p:tgtEl>
                                        <p:attrNameLst>
                                          <p:attrName>style.visibility</p:attrName>
                                        </p:attrNameLst>
                                      </p:cBhvr>
                                      <p:to>
                                        <p:strVal val="visible"/>
                                      </p:to>
                                    </p:set>
                                  </p:childTnLst>
                                </p:cTn>
                              </p:par>
                            </p:childTnLst>
                          </p:cTn>
                        </p:par>
                        <p:par>
                          <p:cTn id="64" fill="hold">
                            <p:stCondLst>
                              <p:cond delay="2000"/>
                            </p:stCondLst>
                            <p:childTnLst>
                              <p:par>
                                <p:cTn id="65" presetID="5" presetClass="entr" presetSubtype="5" fill="hold" grpId="0"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checkerboard(down)">
                                      <p:cBhvr>
                                        <p:cTn id="67" dur="500"/>
                                        <p:tgtEl>
                                          <p:spTgt spid="17"/>
                                        </p:tgtEl>
                                      </p:cBhvr>
                                    </p:animEffect>
                                  </p:childTnLst>
                                </p:cTn>
                              </p:par>
                            </p:childTnLst>
                          </p:cTn>
                        </p:par>
                      </p:childTnLst>
                    </p:cTn>
                  </p:par>
                  <p:par>
                    <p:cTn id="68" fill="hold">
                      <p:stCondLst>
                        <p:cond delay="indefinite"/>
                      </p:stCondLst>
                      <p:childTnLst>
                        <p:par>
                          <p:cTn id="69" fill="hold">
                            <p:stCondLst>
                              <p:cond delay="0"/>
                            </p:stCondLst>
                            <p:childTnLst>
                              <p:par>
                                <p:cTn id="70" presetID="17" presetClass="entr" presetSubtype="8" fill="hold" nodeType="clickEffect">
                                  <p:stCondLst>
                                    <p:cond delay="0"/>
                                  </p:stCondLst>
                                  <p:childTnLst>
                                    <p:set>
                                      <p:cBhvr>
                                        <p:cTn id="71" dur="1" fill="hold">
                                          <p:stCondLst>
                                            <p:cond delay="0"/>
                                          </p:stCondLst>
                                        </p:cTn>
                                        <p:tgtEl>
                                          <p:spTgt spid="15"/>
                                        </p:tgtEl>
                                        <p:attrNameLst>
                                          <p:attrName>style.visibility</p:attrName>
                                        </p:attrNameLst>
                                      </p:cBhvr>
                                      <p:to>
                                        <p:strVal val="visible"/>
                                      </p:to>
                                    </p:set>
                                    <p:anim calcmode="lin" valueType="num">
                                      <p:cBhvr>
                                        <p:cTn id="72" dur="1000" fill="hold"/>
                                        <p:tgtEl>
                                          <p:spTgt spid="15"/>
                                        </p:tgtEl>
                                        <p:attrNameLst>
                                          <p:attrName>ppt_x</p:attrName>
                                        </p:attrNameLst>
                                      </p:cBhvr>
                                      <p:tavLst>
                                        <p:tav tm="0">
                                          <p:val>
                                            <p:strVal val="#ppt_x-#ppt_w/2"/>
                                          </p:val>
                                        </p:tav>
                                        <p:tav tm="100000">
                                          <p:val>
                                            <p:strVal val="#ppt_x"/>
                                          </p:val>
                                        </p:tav>
                                      </p:tavLst>
                                    </p:anim>
                                    <p:anim calcmode="lin" valueType="num">
                                      <p:cBhvr>
                                        <p:cTn id="73" dur="1000" fill="hold"/>
                                        <p:tgtEl>
                                          <p:spTgt spid="15"/>
                                        </p:tgtEl>
                                        <p:attrNameLst>
                                          <p:attrName>ppt_y</p:attrName>
                                        </p:attrNameLst>
                                      </p:cBhvr>
                                      <p:tavLst>
                                        <p:tav tm="0">
                                          <p:val>
                                            <p:strVal val="#ppt_y"/>
                                          </p:val>
                                        </p:tav>
                                        <p:tav tm="100000">
                                          <p:val>
                                            <p:strVal val="#ppt_y"/>
                                          </p:val>
                                        </p:tav>
                                      </p:tavLst>
                                    </p:anim>
                                    <p:anim calcmode="lin" valueType="num">
                                      <p:cBhvr>
                                        <p:cTn id="74" dur="1000" fill="hold"/>
                                        <p:tgtEl>
                                          <p:spTgt spid="15"/>
                                        </p:tgtEl>
                                        <p:attrNameLst>
                                          <p:attrName>ppt_w</p:attrName>
                                        </p:attrNameLst>
                                      </p:cBhvr>
                                      <p:tavLst>
                                        <p:tav tm="0">
                                          <p:val>
                                            <p:fltVal val="0"/>
                                          </p:val>
                                        </p:tav>
                                        <p:tav tm="100000">
                                          <p:val>
                                            <p:strVal val="#ppt_w"/>
                                          </p:val>
                                        </p:tav>
                                      </p:tavLst>
                                    </p:anim>
                                    <p:anim calcmode="lin" valueType="num">
                                      <p:cBhvr>
                                        <p:cTn id="75" dur="1000" fill="hold"/>
                                        <p:tgtEl>
                                          <p:spTgt spid="15"/>
                                        </p:tgtEl>
                                        <p:attrNameLst>
                                          <p:attrName>ppt_h</p:attrName>
                                        </p:attrNameLst>
                                      </p:cBhvr>
                                      <p:tavLst>
                                        <p:tav tm="0">
                                          <p:val>
                                            <p:strVal val="#ppt_h"/>
                                          </p:val>
                                        </p:tav>
                                        <p:tav tm="100000">
                                          <p:val>
                                            <p:strVal val="#ppt_h"/>
                                          </p:val>
                                        </p:tav>
                                      </p:tavLst>
                                    </p:anim>
                                  </p:childTnLst>
                                </p:cTn>
                              </p:par>
                              <p:par>
                                <p:cTn id="76" presetID="5" presetClass="entr" presetSubtype="5"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checkerboard(down)">
                                      <p:cBhvr>
                                        <p:cTn id="78" dur="500"/>
                                        <p:tgtEl>
                                          <p:spTgt spid="34"/>
                                        </p:tgtEl>
                                      </p:cBhvr>
                                    </p:animEffect>
                                  </p:childTnLst>
                                </p:cTn>
                              </p:par>
                              <p:par>
                                <p:cTn id="79" presetID="1" presetClass="entr" presetSubtype="0" fill="hold" nodeType="withEffect">
                                  <p:stCondLst>
                                    <p:cond delay="0"/>
                                  </p:stCondLst>
                                  <p:childTnLst>
                                    <p:set>
                                      <p:cBhvr>
                                        <p:cTn id="80" dur="1" fill="hold">
                                          <p:stCondLst>
                                            <p:cond delay="0"/>
                                          </p:stCondLst>
                                        </p:cTn>
                                        <p:tgtEl>
                                          <p:spTgt spid="23"/>
                                        </p:tgtEl>
                                        <p:attrNameLst>
                                          <p:attrName>style.visibility</p:attrName>
                                        </p:attrNameLst>
                                      </p:cBhvr>
                                      <p:to>
                                        <p:strVal val="visible"/>
                                      </p:to>
                                    </p:set>
                                  </p:childTnLst>
                                </p:cTn>
                              </p:par>
                            </p:childTnLst>
                          </p:cTn>
                        </p:par>
                      </p:childTnLst>
                    </p:cTn>
                  </p:par>
                  <p:par>
                    <p:cTn id="81" fill="hold">
                      <p:stCondLst>
                        <p:cond delay="indefinite"/>
                      </p:stCondLst>
                      <p:childTnLst>
                        <p:par>
                          <p:cTn id="82" fill="hold">
                            <p:stCondLst>
                              <p:cond delay="0"/>
                            </p:stCondLst>
                            <p:childTnLst>
                              <p:par>
                                <p:cTn id="83" presetID="5" presetClass="entr" presetSubtype="5" fill="hold" grpId="0" nodeType="clickEffect">
                                  <p:stCondLst>
                                    <p:cond delay="0"/>
                                  </p:stCondLst>
                                  <p:childTnLst>
                                    <p:set>
                                      <p:cBhvr>
                                        <p:cTn id="84" dur="1" fill="hold">
                                          <p:stCondLst>
                                            <p:cond delay="0"/>
                                          </p:stCondLst>
                                        </p:cTn>
                                        <p:tgtEl>
                                          <p:spTgt spid="36"/>
                                        </p:tgtEl>
                                        <p:attrNameLst>
                                          <p:attrName>style.visibility</p:attrName>
                                        </p:attrNameLst>
                                      </p:cBhvr>
                                      <p:to>
                                        <p:strVal val="visible"/>
                                      </p:to>
                                    </p:set>
                                    <p:animEffect transition="in" filter="checkerboard(down)">
                                      <p:cBhvr>
                                        <p:cTn id="85" dur="500"/>
                                        <p:tgtEl>
                                          <p:spTgt spid="36"/>
                                        </p:tgtEl>
                                      </p:cBhvr>
                                    </p:animEffect>
                                  </p:childTnLst>
                                </p:cTn>
                              </p:par>
                              <p:par>
                                <p:cTn id="86" presetID="3" presetClass="exit" presetSubtype="10" fill="hold" grpId="1" nodeType="withEffect">
                                  <p:stCondLst>
                                    <p:cond delay="0"/>
                                  </p:stCondLst>
                                  <p:childTnLst>
                                    <p:animEffect transition="out" filter="blinds(horizontal)">
                                      <p:cBhvr>
                                        <p:cTn id="87" dur="2000"/>
                                        <p:tgtEl>
                                          <p:spTgt spid="36"/>
                                        </p:tgtEl>
                                      </p:cBhvr>
                                    </p:animEffect>
                                    <p:set>
                                      <p:cBhvr>
                                        <p:cTn id="88" dur="1" fill="hold">
                                          <p:stCondLst>
                                            <p:cond delay="1999"/>
                                          </p:stCondLst>
                                        </p:cTn>
                                        <p:tgtEl>
                                          <p:spTgt spid="36"/>
                                        </p:tgtEl>
                                        <p:attrNameLst>
                                          <p:attrName>style.visibility</p:attrName>
                                        </p:attrNameLst>
                                      </p:cBhvr>
                                      <p:to>
                                        <p:strVal val="hidden"/>
                                      </p:to>
                                    </p:set>
                                  </p:childTnLst>
                                </p:cTn>
                              </p:par>
                            </p:childTnLst>
                          </p:cTn>
                        </p:par>
                        <p:par>
                          <p:cTn id="89" fill="hold">
                            <p:stCondLst>
                              <p:cond delay="2000"/>
                            </p:stCondLst>
                            <p:childTnLst>
                              <p:par>
                                <p:cTn id="90" presetID="1" presetClass="entr" presetSubtype="0" fill="hold" nodeType="afterEffect">
                                  <p:stCondLst>
                                    <p:cond delay="0"/>
                                  </p:stCondLst>
                                  <p:childTnLst>
                                    <p:set>
                                      <p:cBhvr>
                                        <p:cTn id="91" dur="1" fill="hold">
                                          <p:stCondLst>
                                            <p:cond delay="0"/>
                                          </p:stCondLst>
                                        </p:cTn>
                                        <p:tgtEl>
                                          <p:spTgt spid="18"/>
                                        </p:tgtEl>
                                        <p:attrNameLst>
                                          <p:attrName>style.visibility</p:attrName>
                                        </p:attrNameLst>
                                      </p:cBhvr>
                                      <p:to>
                                        <p:strVal val="visible"/>
                                      </p:to>
                                    </p:set>
                                  </p:childTnLst>
                                </p:cTn>
                              </p:par>
                            </p:childTnLst>
                          </p:cTn>
                        </p:par>
                        <p:par>
                          <p:cTn id="92" fill="hold">
                            <p:stCondLst>
                              <p:cond delay="2000"/>
                            </p:stCondLst>
                            <p:childTnLst>
                              <p:par>
                                <p:cTn id="93" presetID="5" presetClass="entr" presetSubtype="5" fill="hold" grpId="0" nodeType="after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checkerboard(down)">
                                      <p:cBhvr>
                                        <p:cTn id="95" dur="500"/>
                                        <p:tgtEl>
                                          <p:spTgt spid="21"/>
                                        </p:tgtEl>
                                      </p:cBhvr>
                                    </p:animEffect>
                                  </p:childTnLst>
                                </p:cTn>
                              </p:par>
                            </p:childTnLst>
                          </p:cTn>
                        </p:par>
                      </p:childTnLst>
                    </p:cTn>
                  </p:par>
                  <p:par>
                    <p:cTn id="96" fill="hold">
                      <p:stCondLst>
                        <p:cond delay="indefinite"/>
                      </p:stCondLst>
                      <p:childTnLst>
                        <p:par>
                          <p:cTn id="97" fill="hold">
                            <p:stCondLst>
                              <p:cond delay="0"/>
                            </p:stCondLst>
                            <p:childTnLst>
                              <p:par>
                                <p:cTn id="98" presetID="17" presetClass="entr" presetSubtype="8" fill="hold" nodeType="clickEffect">
                                  <p:stCondLst>
                                    <p:cond delay="0"/>
                                  </p:stCondLst>
                                  <p:childTnLst>
                                    <p:set>
                                      <p:cBhvr>
                                        <p:cTn id="99" dur="1" fill="hold">
                                          <p:stCondLst>
                                            <p:cond delay="0"/>
                                          </p:stCondLst>
                                        </p:cTn>
                                        <p:tgtEl>
                                          <p:spTgt spid="4"/>
                                        </p:tgtEl>
                                        <p:attrNameLst>
                                          <p:attrName>style.visibility</p:attrName>
                                        </p:attrNameLst>
                                      </p:cBhvr>
                                      <p:to>
                                        <p:strVal val="visible"/>
                                      </p:to>
                                    </p:set>
                                    <p:anim calcmode="lin" valueType="num">
                                      <p:cBhvr>
                                        <p:cTn id="100" dur="1000" fill="hold"/>
                                        <p:tgtEl>
                                          <p:spTgt spid="4"/>
                                        </p:tgtEl>
                                        <p:attrNameLst>
                                          <p:attrName>ppt_x</p:attrName>
                                        </p:attrNameLst>
                                      </p:cBhvr>
                                      <p:tavLst>
                                        <p:tav tm="0">
                                          <p:val>
                                            <p:strVal val="#ppt_x-#ppt_w/2"/>
                                          </p:val>
                                        </p:tav>
                                        <p:tav tm="100000">
                                          <p:val>
                                            <p:strVal val="#ppt_x"/>
                                          </p:val>
                                        </p:tav>
                                      </p:tavLst>
                                    </p:anim>
                                    <p:anim calcmode="lin" valueType="num">
                                      <p:cBhvr>
                                        <p:cTn id="101" dur="1000" fill="hold"/>
                                        <p:tgtEl>
                                          <p:spTgt spid="4"/>
                                        </p:tgtEl>
                                        <p:attrNameLst>
                                          <p:attrName>ppt_y</p:attrName>
                                        </p:attrNameLst>
                                      </p:cBhvr>
                                      <p:tavLst>
                                        <p:tav tm="0">
                                          <p:val>
                                            <p:strVal val="#ppt_y"/>
                                          </p:val>
                                        </p:tav>
                                        <p:tav tm="100000">
                                          <p:val>
                                            <p:strVal val="#ppt_y"/>
                                          </p:val>
                                        </p:tav>
                                      </p:tavLst>
                                    </p:anim>
                                    <p:anim calcmode="lin" valueType="num">
                                      <p:cBhvr>
                                        <p:cTn id="102" dur="1000" fill="hold"/>
                                        <p:tgtEl>
                                          <p:spTgt spid="4"/>
                                        </p:tgtEl>
                                        <p:attrNameLst>
                                          <p:attrName>ppt_w</p:attrName>
                                        </p:attrNameLst>
                                      </p:cBhvr>
                                      <p:tavLst>
                                        <p:tav tm="0">
                                          <p:val>
                                            <p:fltVal val="0"/>
                                          </p:val>
                                        </p:tav>
                                        <p:tav tm="100000">
                                          <p:val>
                                            <p:strVal val="#ppt_w"/>
                                          </p:val>
                                        </p:tav>
                                      </p:tavLst>
                                    </p:anim>
                                    <p:anim calcmode="lin" valueType="num">
                                      <p:cBhvr>
                                        <p:cTn id="103" dur="1000" fill="hold"/>
                                        <p:tgtEl>
                                          <p:spTgt spid="4"/>
                                        </p:tgtEl>
                                        <p:attrNameLst>
                                          <p:attrName>ppt_h</p:attrName>
                                        </p:attrNameLst>
                                      </p:cBhvr>
                                      <p:tavLst>
                                        <p:tav tm="0">
                                          <p:val>
                                            <p:strVal val="#ppt_h"/>
                                          </p:val>
                                        </p:tav>
                                        <p:tav tm="100000">
                                          <p:val>
                                            <p:strVal val="#ppt_h"/>
                                          </p:val>
                                        </p:tav>
                                      </p:tavLst>
                                    </p:anim>
                                  </p:childTnLst>
                                </p:cTn>
                              </p:par>
                              <p:par>
                                <p:cTn id="104" presetID="5" presetClass="entr" presetSubtype="5" fill="hold" grpId="0" nodeType="withEffect">
                                  <p:stCondLst>
                                    <p:cond delay="0"/>
                                  </p:stCondLst>
                                  <p:childTnLst>
                                    <p:set>
                                      <p:cBhvr>
                                        <p:cTn id="105" dur="1" fill="hold">
                                          <p:stCondLst>
                                            <p:cond delay="0"/>
                                          </p:stCondLst>
                                        </p:cTn>
                                        <p:tgtEl>
                                          <p:spTgt spid="35"/>
                                        </p:tgtEl>
                                        <p:attrNameLst>
                                          <p:attrName>style.visibility</p:attrName>
                                        </p:attrNameLst>
                                      </p:cBhvr>
                                      <p:to>
                                        <p:strVal val="visible"/>
                                      </p:to>
                                    </p:set>
                                    <p:animEffect transition="in" filter="checkerboard(down)">
                                      <p:cBhvr>
                                        <p:cTn id="106" dur="500"/>
                                        <p:tgtEl>
                                          <p:spTgt spid="35"/>
                                        </p:tgtEl>
                                      </p:cBhvr>
                                    </p:animEffect>
                                  </p:childTnLst>
                                </p:cTn>
                              </p:par>
                            </p:childTnLst>
                          </p:cTn>
                        </p:par>
                        <p:par>
                          <p:cTn id="107" fill="hold">
                            <p:stCondLst>
                              <p:cond delay="1000"/>
                            </p:stCondLst>
                            <p:childTnLst>
                              <p:par>
                                <p:cTn id="108" presetID="1" presetClass="entr" presetSubtype="0" fill="hold" nodeType="afterEffect">
                                  <p:stCondLst>
                                    <p:cond delay="0"/>
                                  </p:stCondLst>
                                  <p:childTnLst>
                                    <p:set>
                                      <p:cBhvr>
                                        <p:cTn id="109" dur="1" fill="hold">
                                          <p:stCondLst>
                                            <p:cond delay="0"/>
                                          </p:stCondLst>
                                        </p:cTn>
                                        <p:tgtEl>
                                          <p:spTgt spid="24"/>
                                        </p:tgtEl>
                                        <p:attrNameLst>
                                          <p:attrName>style.visibility</p:attrName>
                                        </p:attrNameLst>
                                      </p:cBhvr>
                                      <p:to>
                                        <p:strVal val="visible"/>
                                      </p:to>
                                    </p:set>
                                  </p:childTnLst>
                                </p:cTn>
                              </p:par>
                            </p:childTnLst>
                          </p:cTn>
                        </p:par>
                        <p:par>
                          <p:cTn id="110" fill="hold">
                            <p:stCondLst>
                              <p:cond delay="1000"/>
                            </p:stCondLst>
                            <p:childTnLst>
                              <p:par>
                                <p:cTn id="111" presetID="5" presetClass="entr" presetSubtype="5" fill="hold" grpId="0" nodeType="afterEffect">
                                  <p:stCondLst>
                                    <p:cond delay="0"/>
                                  </p:stCondLst>
                                  <p:childTnLst>
                                    <p:set>
                                      <p:cBhvr>
                                        <p:cTn id="112" dur="1" fill="hold">
                                          <p:stCondLst>
                                            <p:cond delay="0"/>
                                          </p:stCondLst>
                                        </p:cTn>
                                        <p:tgtEl>
                                          <p:spTgt spid="11"/>
                                        </p:tgtEl>
                                        <p:attrNameLst>
                                          <p:attrName>style.visibility</p:attrName>
                                        </p:attrNameLst>
                                      </p:cBhvr>
                                      <p:to>
                                        <p:strVal val="visible"/>
                                      </p:to>
                                    </p:set>
                                    <p:animEffect transition="in" filter="checkerboard(down)">
                                      <p:cBhvr>
                                        <p:cTn id="113" dur="500"/>
                                        <p:tgtEl>
                                          <p:spTgt spid="11"/>
                                        </p:tgtEl>
                                      </p:cBhvr>
                                    </p:animEffect>
                                  </p:childTnLst>
                                </p:cTn>
                              </p:par>
                              <p:par>
                                <p:cTn id="114" presetID="5" presetClass="entr" presetSubtype="5" fill="hold" grpId="0" nodeType="withEffect">
                                  <p:stCondLst>
                                    <p:cond delay="0"/>
                                  </p:stCondLst>
                                  <p:childTnLst>
                                    <p:set>
                                      <p:cBhvr>
                                        <p:cTn id="115" dur="1" fill="hold">
                                          <p:stCondLst>
                                            <p:cond delay="0"/>
                                          </p:stCondLst>
                                        </p:cTn>
                                        <p:tgtEl>
                                          <p:spTgt spid="39"/>
                                        </p:tgtEl>
                                        <p:attrNameLst>
                                          <p:attrName>style.visibility</p:attrName>
                                        </p:attrNameLst>
                                      </p:cBhvr>
                                      <p:to>
                                        <p:strVal val="visible"/>
                                      </p:to>
                                    </p:set>
                                    <p:animEffect transition="in" filter="checkerboard(down)">
                                      <p:cBhvr>
                                        <p:cTn id="116" dur="500"/>
                                        <p:tgtEl>
                                          <p:spTgt spid="39"/>
                                        </p:tgtEl>
                                      </p:cBhvr>
                                    </p:animEffect>
                                  </p:childTnLst>
                                </p:cTn>
                              </p:par>
                            </p:childTnLst>
                          </p:cTn>
                        </p:par>
                      </p:childTnLst>
                    </p:cTn>
                  </p:par>
                  <p:par>
                    <p:cTn id="117" fill="hold">
                      <p:stCondLst>
                        <p:cond delay="indefinite"/>
                      </p:stCondLst>
                      <p:childTnLst>
                        <p:par>
                          <p:cTn id="118" fill="hold">
                            <p:stCondLst>
                              <p:cond delay="0"/>
                            </p:stCondLst>
                            <p:childTnLst>
                              <p:par>
                                <p:cTn id="119" presetID="5" presetClass="entr" presetSubtype="5" fill="hold" grpId="0" nodeType="clickEffect">
                                  <p:stCondLst>
                                    <p:cond delay="0"/>
                                  </p:stCondLst>
                                  <p:childTnLst>
                                    <p:set>
                                      <p:cBhvr>
                                        <p:cTn id="120" dur="1" fill="hold">
                                          <p:stCondLst>
                                            <p:cond delay="0"/>
                                          </p:stCondLst>
                                        </p:cTn>
                                        <p:tgtEl>
                                          <p:spTgt spid="40"/>
                                        </p:tgtEl>
                                        <p:attrNameLst>
                                          <p:attrName>style.visibility</p:attrName>
                                        </p:attrNameLst>
                                      </p:cBhvr>
                                      <p:to>
                                        <p:strVal val="visible"/>
                                      </p:to>
                                    </p:set>
                                    <p:animEffect transition="in" filter="checkerboard(down)">
                                      <p:cBhvr>
                                        <p:cTn id="121" dur="500"/>
                                        <p:tgtEl>
                                          <p:spTgt spid="40"/>
                                        </p:tgtEl>
                                      </p:cBhvr>
                                    </p:animEffect>
                                  </p:childTnLst>
                                </p:cTn>
                              </p:par>
                              <p:par>
                                <p:cTn id="122" presetID="3" presetClass="exit" presetSubtype="10" fill="hold" grpId="1" nodeType="withEffect">
                                  <p:stCondLst>
                                    <p:cond delay="0"/>
                                  </p:stCondLst>
                                  <p:childTnLst>
                                    <p:animEffect transition="out" filter="blinds(horizontal)">
                                      <p:cBhvr>
                                        <p:cTn id="123" dur="2000"/>
                                        <p:tgtEl>
                                          <p:spTgt spid="40"/>
                                        </p:tgtEl>
                                      </p:cBhvr>
                                    </p:animEffect>
                                    <p:set>
                                      <p:cBhvr>
                                        <p:cTn id="124" dur="1" fill="hold">
                                          <p:stCondLst>
                                            <p:cond delay="1999"/>
                                          </p:stCondLst>
                                        </p:cTn>
                                        <p:tgtEl>
                                          <p:spTgt spid="40"/>
                                        </p:tgtEl>
                                        <p:attrNameLst>
                                          <p:attrName>style.visibility</p:attrName>
                                        </p:attrNameLst>
                                      </p:cBhvr>
                                      <p:to>
                                        <p:strVal val="hidden"/>
                                      </p:to>
                                    </p:set>
                                  </p:childTnLst>
                                </p:cTn>
                              </p:par>
                              <p:par>
                                <p:cTn id="125" presetID="1" presetClass="entr" presetSubtype="0" fill="hold" nodeType="withEffect">
                                  <p:stCondLst>
                                    <p:cond delay="0"/>
                                  </p:stCondLst>
                                  <p:childTnLst>
                                    <p:set>
                                      <p:cBhvr>
                                        <p:cTn id="126" dur="1" fill="hold">
                                          <p:stCondLst>
                                            <p:cond delay="0"/>
                                          </p:stCondLst>
                                        </p:cTn>
                                        <p:tgtEl>
                                          <p:spTgt spid="4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6" grpId="0"/>
      <p:bldP spid="16" grpId="1"/>
      <p:bldP spid="17" grpId="0"/>
      <p:bldP spid="21" grpId="0"/>
      <p:bldP spid="30" grpId="0"/>
      <p:bldP spid="30" grpId="1"/>
      <p:bldP spid="31" grpId="0"/>
      <p:bldP spid="33" grpId="0"/>
      <p:bldP spid="34" grpId="0"/>
      <p:bldP spid="35" grpId="0"/>
      <p:bldP spid="36" grpId="0"/>
      <p:bldP spid="36" grpId="1"/>
      <p:bldP spid="39" grpId="0"/>
      <p:bldP spid="40" grpId="0"/>
      <p:bldP spid="40" grpId="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4" name="Rectangle 1"/>
          <p:cNvSpPr>
            <a:spLocks noChangeArrowheads="1"/>
          </p:cNvSpPr>
          <p:nvPr/>
        </p:nvSpPr>
        <p:spPr bwMode="auto">
          <a:xfrm>
            <a:off x="571472" y="642918"/>
            <a:ext cx="8143932" cy="1384300"/>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 </a:t>
            </a:r>
          </a:p>
          <a:p>
            <a:pPr eaLnBrk="0" hangingPunct="0">
              <a:defRPr/>
            </a:pP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Estructura de la norma</a:t>
            </a:r>
            <a:endParaRPr lang="es-CO" sz="3600" dirty="0">
              <a:solidFill>
                <a:schemeClr val="tx2"/>
              </a:solidFill>
              <a:effectLst>
                <a:outerShdw blurRad="38100" dist="38100" dir="2700000" algn="tl">
                  <a:srgbClr val="000000">
                    <a:alpha val="43137"/>
                  </a:srgbClr>
                </a:outerShdw>
              </a:effectLst>
              <a:latin typeface="Comic Sans MS" pitchFamily="66" charset="0"/>
              <a:cs typeface="Arial" charset="0"/>
            </a:endParaRPr>
          </a:p>
        </p:txBody>
      </p:sp>
      <p:sp>
        <p:nvSpPr>
          <p:cNvPr id="5" name="4 CuadroTexto"/>
          <p:cNvSpPr txBox="1"/>
          <p:nvPr/>
        </p:nvSpPr>
        <p:spPr>
          <a:xfrm>
            <a:off x="1428728" y="2071688"/>
            <a:ext cx="6000750" cy="4094162"/>
          </a:xfrm>
          <a:prstGeom prst="rect">
            <a:avLst/>
          </a:prstGeom>
          <a:noFill/>
        </p:spPr>
        <p:txBody>
          <a:bodyPr>
            <a:spAutoFit/>
          </a:bodyPr>
          <a:lstStyle/>
          <a:p>
            <a:pPr marL="342900" indent="-342900">
              <a:defRPr/>
            </a:pPr>
            <a:r>
              <a:rPr lang="es-ES" sz="2000" dirty="0">
                <a:latin typeface="Comic Sans MS" pitchFamily="66" charset="0"/>
              </a:rPr>
              <a:t>Prólogo</a:t>
            </a:r>
          </a:p>
          <a:p>
            <a:pPr marL="342900" indent="-342900">
              <a:buFontTx/>
              <a:buAutoNum type="arabicPeriod"/>
              <a:defRPr/>
            </a:pPr>
            <a:r>
              <a:rPr lang="es-ES" sz="2000" dirty="0">
                <a:latin typeface="Comic Sans MS" pitchFamily="66" charset="0"/>
              </a:rPr>
              <a:t>Introducción</a:t>
            </a:r>
          </a:p>
          <a:p>
            <a:pPr marL="342900" indent="-342900">
              <a:buFontTx/>
              <a:buAutoNum type="arabicPeriod"/>
              <a:defRPr/>
            </a:pPr>
            <a:r>
              <a:rPr lang="es-ES" sz="2000" dirty="0">
                <a:latin typeface="Comic Sans MS" pitchFamily="66" charset="0"/>
              </a:rPr>
              <a:t>Objeto</a:t>
            </a:r>
          </a:p>
          <a:p>
            <a:pPr marL="342900" indent="-342900">
              <a:buFontTx/>
              <a:buAutoNum type="arabicPeriod"/>
              <a:defRPr/>
            </a:pPr>
            <a:r>
              <a:rPr lang="es-ES" sz="2000" dirty="0">
                <a:latin typeface="Comic Sans MS" pitchFamily="66" charset="0"/>
              </a:rPr>
              <a:t>Referencias normativas</a:t>
            </a:r>
          </a:p>
          <a:p>
            <a:pPr marL="342900" indent="-342900">
              <a:buFontTx/>
              <a:buAutoNum type="arabicPeriod"/>
              <a:defRPr/>
            </a:pPr>
            <a:r>
              <a:rPr lang="es-ES" sz="2000" dirty="0">
                <a:latin typeface="Comic Sans MS" pitchFamily="66" charset="0"/>
              </a:rPr>
              <a:t>Términos, definiciones y abreviaturas</a:t>
            </a:r>
          </a:p>
          <a:p>
            <a:pPr marL="342900" indent="-342900">
              <a:buFontTx/>
              <a:buAutoNum type="arabicPeriod"/>
              <a:defRPr/>
            </a:pPr>
            <a:r>
              <a:rPr lang="es-ES" sz="2000" dirty="0">
                <a:latin typeface="Comic Sans MS" pitchFamily="66" charset="0"/>
              </a:rPr>
              <a:t>Generalidades del metadato geográfico</a:t>
            </a:r>
          </a:p>
          <a:p>
            <a:pPr marL="342900" indent="-342900">
              <a:buFontTx/>
              <a:buAutoNum type="arabicPeriod"/>
              <a:defRPr/>
            </a:pPr>
            <a:r>
              <a:rPr lang="es-ES" sz="2000" dirty="0">
                <a:latin typeface="Comic Sans MS" pitchFamily="66" charset="0"/>
              </a:rPr>
              <a:t>Esquema y convenciones</a:t>
            </a:r>
          </a:p>
          <a:p>
            <a:pPr marL="342900" indent="-342900">
              <a:buFontTx/>
              <a:buAutoNum type="arabicPeriod"/>
              <a:defRPr/>
            </a:pPr>
            <a:r>
              <a:rPr lang="es-ES" sz="2000" dirty="0">
                <a:latin typeface="Comic Sans MS" pitchFamily="66" charset="0"/>
              </a:rPr>
              <a:t>Estructura del metadato mínimo</a:t>
            </a:r>
          </a:p>
          <a:p>
            <a:pPr marL="342900" indent="-342900">
              <a:buFontTx/>
              <a:buAutoNum type="arabicPeriod"/>
              <a:defRPr/>
            </a:pPr>
            <a:r>
              <a:rPr lang="es-ES" sz="2000" dirty="0">
                <a:latin typeface="Comic Sans MS" pitchFamily="66" charset="0"/>
              </a:rPr>
              <a:t>Estructura del metadato detallado</a:t>
            </a:r>
          </a:p>
          <a:p>
            <a:pPr marL="342900" indent="-342900">
              <a:buFontTx/>
              <a:buAutoNum type="arabicPeriod"/>
              <a:defRPr/>
            </a:pPr>
            <a:r>
              <a:rPr lang="es-ES" sz="2000" dirty="0">
                <a:latin typeface="Comic Sans MS" pitchFamily="66" charset="0"/>
              </a:rPr>
              <a:t>Definición de dominios</a:t>
            </a:r>
          </a:p>
          <a:p>
            <a:pPr marL="342900" indent="-342900">
              <a:defRPr/>
            </a:pPr>
            <a:r>
              <a:rPr lang="es-ES" sz="2000" dirty="0">
                <a:latin typeface="Comic Sans MS" pitchFamily="66" charset="0"/>
              </a:rPr>
              <a:t>Anexo Normativo A. Diagramas UML</a:t>
            </a:r>
          </a:p>
          <a:p>
            <a:pPr marL="342900" indent="-342900">
              <a:defRPr/>
            </a:pPr>
            <a:r>
              <a:rPr lang="es-ES" sz="2000" dirty="0">
                <a:latin typeface="Comic Sans MS" pitchFamily="66" charset="0"/>
              </a:rPr>
              <a:t>Anexo Normativo B. Extensiones del metadato</a:t>
            </a:r>
          </a:p>
          <a:p>
            <a:pPr marL="342900" indent="-342900">
              <a:defRPr/>
            </a:pPr>
            <a:r>
              <a:rPr lang="es-ES" sz="2000" dirty="0">
                <a:latin typeface="Comic Sans MS" pitchFamily="66" charset="0"/>
              </a:rPr>
              <a:t>Anexo Normativo C. Conformidad y pruebas</a:t>
            </a:r>
          </a:p>
        </p:txBody>
      </p:sp>
      <p:sp>
        <p:nvSpPr>
          <p:cNvPr id="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13"/>
          <p:cNvSpPr>
            <a:spLocks noChangeArrowheads="1"/>
          </p:cNvSpPr>
          <p:nvPr/>
        </p:nvSpPr>
        <p:spPr bwMode="auto">
          <a:xfrm>
            <a:off x="785786" y="1785926"/>
            <a:ext cx="7143750" cy="2862322"/>
          </a:xfrm>
          <a:prstGeom prst="rect">
            <a:avLst/>
          </a:prstGeom>
          <a:noFill/>
          <a:ln w="9525">
            <a:noFill/>
            <a:miter lim="800000"/>
            <a:headEnd/>
            <a:tailEnd/>
          </a:ln>
        </p:spPr>
        <p:txBody>
          <a:bodyPr anchor="ctr">
            <a:spAutoFit/>
          </a:bodyPr>
          <a:lstStyle/>
          <a:p>
            <a:pPr algn="just" eaLnBrk="0" hangingPunct="0">
              <a:defRPr/>
            </a:pPr>
            <a:endParaRPr lang="es-ES" sz="2000" dirty="0">
              <a:latin typeface="Comic Sans MS" pitchFamily="66" charset="0"/>
              <a:ea typeface="Times New Roman" pitchFamily="18" charset="0"/>
              <a:cs typeface="Arial" pitchFamily="34" charset="0"/>
            </a:endParaRPr>
          </a:p>
          <a:p>
            <a:pPr algn="just" eaLnBrk="0" hangingPunct="0">
              <a:defRPr/>
            </a:pPr>
            <a:r>
              <a:rPr lang="es-ES" sz="2000" dirty="0">
                <a:latin typeface="Comic Sans MS" pitchFamily="66" charset="0"/>
                <a:ea typeface="Times New Roman" pitchFamily="18" charset="0"/>
                <a:cs typeface="Arial" pitchFamily="34" charset="0"/>
              </a:rPr>
              <a:t>Proporcionar una estructura para describir datos geográficos en formato análogo y digital. Este estándar está pensado para ser utilizado principalmente por temáticos de la comunidad geográfica, así como analistas, programadores, desarrolladores y todos aquellos que quieran entender los principios básicos y los requerimientos de la estandarización de la información geográfica. </a:t>
            </a:r>
          </a:p>
        </p:txBody>
      </p:sp>
      <p:grpSp>
        <p:nvGrpSpPr>
          <p:cNvPr id="11" name="10 Grupo"/>
          <p:cNvGrpSpPr/>
          <p:nvPr/>
        </p:nvGrpSpPr>
        <p:grpSpPr>
          <a:xfrm>
            <a:off x="3348038" y="4435475"/>
            <a:ext cx="2520950" cy="2089150"/>
            <a:chOff x="3348038" y="4435475"/>
            <a:chExt cx="2520950" cy="2089150"/>
          </a:xfrm>
        </p:grpSpPr>
        <p:pic>
          <p:nvPicPr>
            <p:cNvPr id="4" name="Picture 12" descr="120px-Crystal_Clear_app_kedit">
              <a:hlinkClick r:id="rId3" tooltip="Image:Crystal Clear app kedit.png"/>
            </p:cNvPr>
            <p:cNvPicPr>
              <a:picLocks noChangeAspect="1" noChangeArrowheads="1"/>
            </p:cNvPicPr>
            <p:nvPr/>
          </p:nvPicPr>
          <p:blipFill>
            <a:blip r:embed="rId4" cstate="print"/>
            <a:srcRect/>
            <a:stretch>
              <a:fillRect/>
            </a:stretch>
          </p:blipFill>
          <p:spPr bwMode="auto">
            <a:xfrm>
              <a:off x="3348038" y="5381625"/>
              <a:ext cx="1143000" cy="1143000"/>
            </a:xfrm>
            <a:prstGeom prst="rect">
              <a:avLst/>
            </a:prstGeom>
            <a:noFill/>
            <a:ln w="9525">
              <a:noFill/>
              <a:miter lim="800000"/>
              <a:headEnd/>
              <a:tailEnd/>
            </a:ln>
          </p:spPr>
        </p:pic>
        <p:pic>
          <p:nvPicPr>
            <p:cNvPr id="5" name="Picture 13" descr="120px-Crystal_Clear_action_view_tree">
              <a:hlinkClick r:id="rId5" tooltip="Image:Crystal Clear action view tree.png"/>
            </p:cNvPr>
            <p:cNvPicPr>
              <a:picLocks noChangeAspect="1" noChangeArrowheads="1"/>
            </p:cNvPicPr>
            <p:nvPr/>
          </p:nvPicPr>
          <p:blipFill>
            <a:blip r:embed="rId6" cstate="print"/>
            <a:srcRect/>
            <a:stretch>
              <a:fillRect/>
            </a:stretch>
          </p:blipFill>
          <p:spPr bwMode="auto">
            <a:xfrm>
              <a:off x="4859338" y="4435475"/>
              <a:ext cx="1009650" cy="1009650"/>
            </a:xfrm>
            <a:prstGeom prst="rect">
              <a:avLst/>
            </a:prstGeom>
            <a:noFill/>
            <a:ln w="9525">
              <a:noFill/>
              <a:miter lim="800000"/>
              <a:headEnd/>
              <a:tailEnd/>
            </a:ln>
          </p:spPr>
        </p:pic>
        <p:pic>
          <p:nvPicPr>
            <p:cNvPr id="6" name="Picture 14" descr="120px-Crystal_Clear_app_katomic">
              <a:hlinkClick r:id="rId7" tooltip="Image:Crystal Clear app katomic.png"/>
            </p:cNvPr>
            <p:cNvPicPr>
              <a:picLocks noChangeAspect="1" noChangeArrowheads="1"/>
            </p:cNvPicPr>
            <p:nvPr/>
          </p:nvPicPr>
          <p:blipFill>
            <a:blip r:embed="rId8" cstate="print"/>
            <a:srcRect/>
            <a:stretch>
              <a:fillRect/>
            </a:stretch>
          </p:blipFill>
          <p:spPr bwMode="auto">
            <a:xfrm>
              <a:off x="3995738" y="4940300"/>
              <a:ext cx="1143000" cy="1143000"/>
            </a:xfrm>
            <a:prstGeom prst="rect">
              <a:avLst/>
            </a:prstGeom>
            <a:noFill/>
            <a:ln w="9525">
              <a:noFill/>
              <a:miter lim="800000"/>
              <a:headEnd/>
              <a:tailEnd/>
            </a:ln>
          </p:spPr>
        </p:pic>
        <p:pic>
          <p:nvPicPr>
            <p:cNvPr id="7" name="Picture 10" descr="120px-Crystal_Clear_app_internet">
              <a:hlinkClick r:id="rId9" tooltip="Image:Crystal Clear app internet.png"/>
            </p:cNvPr>
            <p:cNvPicPr>
              <a:picLocks noChangeAspect="1" noChangeArrowheads="1"/>
            </p:cNvPicPr>
            <p:nvPr/>
          </p:nvPicPr>
          <p:blipFill>
            <a:blip r:embed="rId10" cstate="print"/>
            <a:srcRect/>
            <a:stretch>
              <a:fillRect/>
            </a:stretch>
          </p:blipFill>
          <p:spPr bwMode="auto">
            <a:xfrm>
              <a:off x="5351463" y="4818063"/>
              <a:ext cx="360362" cy="360362"/>
            </a:xfrm>
            <a:prstGeom prst="rect">
              <a:avLst/>
            </a:prstGeom>
            <a:noFill/>
            <a:ln w="9525">
              <a:noFill/>
              <a:miter lim="800000"/>
              <a:headEnd/>
              <a:tailEnd/>
            </a:ln>
          </p:spPr>
        </p:pic>
      </p:grpSp>
      <p:sp>
        <p:nvSpPr>
          <p:cNvPr id="9" name="Rectangle 1"/>
          <p:cNvSpPr>
            <a:spLocks noChangeArrowheads="1"/>
          </p:cNvSpPr>
          <p:nvPr/>
        </p:nvSpPr>
        <p:spPr bwMode="auto">
          <a:xfrm>
            <a:off x="571472" y="500042"/>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Objeto</a:t>
            </a:r>
          </a:p>
        </p:txBody>
      </p:sp>
      <p:sp>
        <p:nvSpPr>
          <p:cNvPr id="1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3"/>
          <p:cNvSpPr>
            <a:spLocks noChangeArrowheads="1"/>
          </p:cNvSpPr>
          <p:nvPr/>
        </p:nvSpPr>
        <p:spPr bwMode="auto">
          <a:xfrm>
            <a:off x="571472" y="1643050"/>
            <a:ext cx="7429500" cy="3139321"/>
          </a:xfrm>
          <a:prstGeom prst="rect">
            <a:avLst/>
          </a:prstGeom>
          <a:noFill/>
          <a:ln w="9525">
            <a:noFill/>
            <a:miter lim="800000"/>
            <a:headEnd/>
            <a:tailEnd/>
          </a:ln>
        </p:spPr>
        <p:txBody>
          <a:bodyPr anchor="ctr">
            <a:spAutoFit/>
          </a:bodyPr>
          <a:lstStyle/>
          <a:p>
            <a:pPr marL="361950" indent="-361950" algn="just" eaLnBrk="0" hangingPunct="0">
              <a:defRPr/>
            </a:pPr>
            <a:r>
              <a:rPr lang="es-CO" sz="2000" dirty="0">
                <a:latin typeface="Comic Sans MS" pitchFamily="66" charset="0"/>
                <a:ea typeface="Times New Roman" pitchFamily="18" charset="0"/>
                <a:cs typeface="Arial" pitchFamily="34" charset="0"/>
              </a:rPr>
              <a:t>Este estándar es aplicable a:</a:t>
            </a:r>
          </a:p>
          <a:p>
            <a:pPr marL="361950" indent="-361950" algn="just" eaLnBrk="0" hangingPunct="0">
              <a:defRPr/>
            </a:pPr>
            <a:endParaRPr lang="es-CO" sz="2000" dirty="0">
              <a:latin typeface="Comic Sans MS" pitchFamily="66" charset="0"/>
              <a:ea typeface="Times New Roman" pitchFamily="18" charset="0"/>
              <a:cs typeface="Arial" pitchFamily="34" charset="0"/>
            </a:endParaRPr>
          </a:p>
          <a:p>
            <a:pPr marL="361950" indent="-361950" algn="just" eaLnBrk="0" hangingPunct="0">
              <a:buFontTx/>
              <a:buChar char="•"/>
              <a:defRPr/>
            </a:pPr>
            <a:r>
              <a:rPr lang="es-CO" sz="2000" dirty="0">
                <a:latin typeface="Comic Sans MS" pitchFamily="66" charset="0"/>
                <a:ea typeface="Times New Roman" pitchFamily="18" charset="0"/>
                <a:cs typeface="Arial" pitchFamily="34" charset="0"/>
              </a:rPr>
              <a:t>Catalogar el conjunto de datos, actividades de almacenamiento y a la descripción completa del conjunto de datos.</a:t>
            </a:r>
          </a:p>
          <a:p>
            <a:pPr marL="361950" indent="-361950" algn="just" eaLnBrk="0" hangingPunct="0">
              <a:buFontTx/>
              <a:buChar char="•"/>
              <a:defRPr/>
            </a:pPr>
            <a:endParaRPr lang="es-CO" sz="2000" dirty="0">
              <a:latin typeface="Comic Sans MS" pitchFamily="66" charset="0"/>
              <a:ea typeface="Times New Roman" pitchFamily="18" charset="0"/>
              <a:cs typeface="Arial" pitchFamily="34" charset="0"/>
            </a:endParaRPr>
          </a:p>
          <a:p>
            <a:pPr marL="361950" indent="-361950" algn="just" eaLnBrk="0" hangingPunct="0">
              <a:buFontTx/>
              <a:buChar char="•"/>
              <a:defRPr/>
            </a:pPr>
            <a:r>
              <a:rPr lang="es-CO" sz="2000" dirty="0">
                <a:latin typeface="Comic Sans MS" pitchFamily="66" charset="0"/>
                <a:ea typeface="Times New Roman" pitchFamily="18" charset="0"/>
                <a:cs typeface="Arial" pitchFamily="34" charset="0"/>
              </a:rPr>
              <a:t>Conjunto de datos geográficos, series de conjunto de datos y a características geográficas y propiedades características individuales.</a:t>
            </a:r>
          </a:p>
          <a:p>
            <a:pPr marL="361950" indent="-361950" algn="just" eaLnBrk="0" hangingPunct="0">
              <a:defRPr/>
            </a:pPr>
            <a:endParaRPr lang="es-ES" dirty="0">
              <a:latin typeface="Comic Sans MS" pitchFamily="66" charset="0"/>
              <a:ea typeface="Times New Roman" pitchFamily="18" charset="0"/>
              <a:cs typeface="Arial" pitchFamily="34" charset="0"/>
            </a:endParaRPr>
          </a:p>
        </p:txBody>
      </p:sp>
      <p:grpSp>
        <p:nvGrpSpPr>
          <p:cNvPr id="4" name="Group 14"/>
          <p:cNvGrpSpPr>
            <a:grpSpLocks/>
          </p:cNvGrpSpPr>
          <p:nvPr/>
        </p:nvGrpSpPr>
        <p:grpSpPr bwMode="auto">
          <a:xfrm>
            <a:off x="1500188" y="4714875"/>
            <a:ext cx="2605087" cy="1978025"/>
            <a:chOff x="2381" y="2866"/>
            <a:chExt cx="1588" cy="1222"/>
          </a:xfrm>
        </p:grpSpPr>
        <p:pic>
          <p:nvPicPr>
            <p:cNvPr id="5" name="Picture 15" descr="http://serviciaf.igac.gov.co:9090/swami/getfile?id=30637">
              <a:hlinkClick r:id="rId3"/>
            </p:cNvPr>
            <p:cNvPicPr>
              <a:picLocks noChangeAspect="1" noChangeArrowheads="1"/>
            </p:cNvPicPr>
            <p:nvPr/>
          </p:nvPicPr>
          <p:blipFill>
            <a:blip r:embed="rId4" cstate="print"/>
            <a:srcRect/>
            <a:stretch>
              <a:fillRect/>
            </a:stretch>
          </p:blipFill>
          <p:spPr bwMode="auto">
            <a:xfrm>
              <a:off x="2381" y="2866"/>
              <a:ext cx="908" cy="542"/>
            </a:xfrm>
            <a:prstGeom prst="rect">
              <a:avLst/>
            </a:prstGeom>
            <a:noFill/>
            <a:ln w="9525">
              <a:noFill/>
              <a:miter lim="800000"/>
              <a:headEnd/>
              <a:tailEnd/>
            </a:ln>
          </p:spPr>
        </p:pic>
        <p:pic>
          <p:nvPicPr>
            <p:cNvPr id="6" name="Picture 16" descr="http://serviciaf.igac.gov.co:9090/swami/getfile?id=30637">
              <a:hlinkClick r:id="rId3"/>
            </p:cNvPr>
            <p:cNvPicPr>
              <a:picLocks noChangeAspect="1" noChangeArrowheads="1"/>
            </p:cNvPicPr>
            <p:nvPr/>
          </p:nvPicPr>
          <p:blipFill>
            <a:blip r:embed="rId4" cstate="print"/>
            <a:srcRect/>
            <a:stretch>
              <a:fillRect/>
            </a:stretch>
          </p:blipFill>
          <p:spPr bwMode="auto">
            <a:xfrm>
              <a:off x="2517" y="3002"/>
              <a:ext cx="908" cy="542"/>
            </a:xfrm>
            <a:prstGeom prst="rect">
              <a:avLst/>
            </a:prstGeom>
            <a:noFill/>
            <a:ln w="9525">
              <a:noFill/>
              <a:miter lim="800000"/>
              <a:headEnd/>
              <a:tailEnd/>
            </a:ln>
          </p:spPr>
        </p:pic>
        <p:pic>
          <p:nvPicPr>
            <p:cNvPr id="7" name="Picture 17" descr="http://serviciaf.igac.gov.co:9090/swami/getfile?id=30637">
              <a:hlinkClick r:id="rId3"/>
            </p:cNvPr>
            <p:cNvPicPr>
              <a:picLocks noChangeAspect="1" noChangeArrowheads="1"/>
            </p:cNvPicPr>
            <p:nvPr/>
          </p:nvPicPr>
          <p:blipFill>
            <a:blip r:embed="rId4" cstate="print"/>
            <a:srcRect/>
            <a:stretch>
              <a:fillRect/>
            </a:stretch>
          </p:blipFill>
          <p:spPr bwMode="auto">
            <a:xfrm>
              <a:off x="2653" y="3138"/>
              <a:ext cx="908" cy="542"/>
            </a:xfrm>
            <a:prstGeom prst="rect">
              <a:avLst/>
            </a:prstGeom>
            <a:noFill/>
            <a:ln w="9525">
              <a:noFill/>
              <a:miter lim="800000"/>
              <a:headEnd/>
              <a:tailEnd/>
            </a:ln>
          </p:spPr>
        </p:pic>
        <p:pic>
          <p:nvPicPr>
            <p:cNvPr id="8" name="Picture 18" descr="http://serviciaf.igac.gov.co:9090/swami/getfile?id=30637">
              <a:hlinkClick r:id="rId3"/>
            </p:cNvPr>
            <p:cNvPicPr>
              <a:picLocks noChangeAspect="1" noChangeArrowheads="1"/>
            </p:cNvPicPr>
            <p:nvPr/>
          </p:nvPicPr>
          <p:blipFill>
            <a:blip r:embed="rId4" cstate="print"/>
            <a:srcRect/>
            <a:stretch>
              <a:fillRect/>
            </a:stretch>
          </p:blipFill>
          <p:spPr bwMode="auto">
            <a:xfrm>
              <a:off x="2789" y="3274"/>
              <a:ext cx="908" cy="542"/>
            </a:xfrm>
            <a:prstGeom prst="rect">
              <a:avLst/>
            </a:prstGeom>
            <a:noFill/>
            <a:ln w="9525">
              <a:noFill/>
              <a:miter lim="800000"/>
              <a:headEnd/>
              <a:tailEnd/>
            </a:ln>
          </p:spPr>
        </p:pic>
        <p:pic>
          <p:nvPicPr>
            <p:cNvPr id="9" name="Picture 19" descr="http://serviciaf.igac.gov.co:9090/swami/getfile?id=30637">
              <a:hlinkClick r:id="rId3"/>
            </p:cNvPr>
            <p:cNvPicPr>
              <a:picLocks noChangeAspect="1" noChangeArrowheads="1"/>
            </p:cNvPicPr>
            <p:nvPr/>
          </p:nvPicPr>
          <p:blipFill>
            <a:blip r:embed="rId4" cstate="print"/>
            <a:srcRect/>
            <a:stretch>
              <a:fillRect/>
            </a:stretch>
          </p:blipFill>
          <p:spPr bwMode="auto">
            <a:xfrm>
              <a:off x="2925" y="3410"/>
              <a:ext cx="908" cy="542"/>
            </a:xfrm>
            <a:prstGeom prst="rect">
              <a:avLst/>
            </a:prstGeom>
            <a:noFill/>
            <a:ln w="9525">
              <a:noFill/>
              <a:miter lim="800000"/>
              <a:headEnd/>
              <a:tailEnd/>
            </a:ln>
          </p:spPr>
        </p:pic>
        <p:pic>
          <p:nvPicPr>
            <p:cNvPr id="10" name="Picture 20" descr="http://serviciaf.igac.gov.co:9090/swami/getfile?id=30637">
              <a:hlinkClick r:id="rId3"/>
            </p:cNvPr>
            <p:cNvPicPr>
              <a:picLocks noChangeAspect="1" noChangeArrowheads="1"/>
            </p:cNvPicPr>
            <p:nvPr/>
          </p:nvPicPr>
          <p:blipFill>
            <a:blip r:embed="rId4" cstate="print"/>
            <a:srcRect/>
            <a:stretch>
              <a:fillRect/>
            </a:stretch>
          </p:blipFill>
          <p:spPr bwMode="auto">
            <a:xfrm>
              <a:off x="3061" y="3546"/>
              <a:ext cx="908" cy="542"/>
            </a:xfrm>
            <a:prstGeom prst="rect">
              <a:avLst/>
            </a:prstGeom>
            <a:noFill/>
            <a:ln w="9525">
              <a:noFill/>
              <a:miter lim="800000"/>
              <a:headEnd/>
              <a:tailEnd/>
            </a:ln>
          </p:spPr>
        </p:pic>
      </p:grpSp>
      <p:pic>
        <p:nvPicPr>
          <p:cNvPr id="11" name="Picture 21" descr="http://serviciaf.igac.gov.co:9090/swami/getfile?id=30637">
            <a:hlinkClick r:id="rId3"/>
          </p:cNvPr>
          <p:cNvPicPr>
            <a:picLocks noChangeAspect="1" noChangeArrowheads="1"/>
          </p:cNvPicPr>
          <p:nvPr/>
        </p:nvPicPr>
        <p:blipFill>
          <a:blip r:embed="rId5" cstate="print"/>
          <a:srcRect/>
          <a:stretch>
            <a:fillRect/>
          </a:stretch>
        </p:blipFill>
        <p:spPr bwMode="auto">
          <a:xfrm>
            <a:off x="4429125" y="4643438"/>
            <a:ext cx="3211513" cy="1914525"/>
          </a:xfrm>
          <a:prstGeom prst="rect">
            <a:avLst/>
          </a:prstGeom>
          <a:noFill/>
          <a:ln w="9525">
            <a:noFill/>
            <a:miter lim="800000"/>
            <a:headEnd/>
            <a:tailEnd/>
          </a:ln>
        </p:spPr>
      </p:pic>
      <p:sp>
        <p:nvSpPr>
          <p:cNvPr id="13" name="Rectangle 1"/>
          <p:cNvSpPr>
            <a:spLocks noChangeArrowheads="1"/>
          </p:cNvSpPr>
          <p:nvPr/>
        </p:nvSpPr>
        <p:spPr bwMode="auto">
          <a:xfrm>
            <a:off x="357158" y="500063"/>
            <a:ext cx="8572560" cy="1015517"/>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 - </a:t>
            </a: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Alcance</a:t>
            </a:r>
            <a:endParaRPr lang="es-CO" sz="3600" dirty="0">
              <a:solidFill>
                <a:schemeClr val="tx2"/>
              </a:solidFill>
              <a:effectLst>
                <a:outerShdw blurRad="38100" dist="38100" dir="2700000" algn="tl">
                  <a:srgbClr val="000000">
                    <a:alpha val="43137"/>
                  </a:srgbClr>
                </a:outerShdw>
              </a:effectLst>
              <a:latin typeface="Comic Sans MS" pitchFamily="66" charset="0"/>
              <a:cs typeface="Arial" charset="0"/>
            </a:endParaRPr>
          </a:p>
        </p:txBody>
      </p:sp>
      <p:sp>
        <p:nvSpPr>
          <p:cNvPr id="14"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2 Llamada de flecha hacia abajo"/>
          <p:cNvSpPr/>
          <p:nvPr/>
        </p:nvSpPr>
        <p:spPr>
          <a:xfrm>
            <a:off x="4862513" y="3643313"/>
            <a:ext cx="1709737" cy="1071562"/>
          </a:xfrm>
          <a:prstGeom prst="downArrowCallout">
            <a:avLst>
              <a:gd name="adj1" fmla="val 42778"/>
              <a:gd name="adj2" fmla="val 25000"/>
              <a:gd name="adj3" fmla="val 10926"/>
              <a:gd name="adj4" fmla="val 82014"/>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200">
              <a:solidFill>
                <a:schemeClr val="tx1"/>
              </a:solidFill>
              <a:latin typeface="Comic Sans MS" pitchFamily="66" charset="0"/>
            </a:endParaRPr>
          </a:p>
        </p:txBody>
      </p:sp>
      <p:sp>
        <p:nvSpPr>
          <p:cNvPr id="4" name="3 CuadroTexto"/>
          <p:cNvSpPr txBox="1"/>
          <p:nvPr/>
        </p:nvSpPr>
        <p:spPr>
          <a:xfrm>
            <a:off x="4857750" y="3714750"/>
            <a:ext cx="1770063" cy="830997"/>
          </a:xfrm>
          <a:prstGeom prst="rect">
            <a:avLst/>
          </a:prstGeom>
          <a:noFill/>
        </p:spPr>
        <p:txBody>
          <a:bodyPr>
            <a:spAutoFit/>
          </a:bodyPr>
          <a:lstStyle/>
          <a:p>
            <a:pPr>
              <a:defRPr/>
            </a:pPr>
            <a:r>
              <a:rPr lang="es-ES" sz="1200" b="1" dirty="0">
                <a:latin typeface="Comic Sans MS" pitchFamily="66" charset="0"/>
              </a:rPr>
              <a:t>ISO 19115:2003 </a:t>
            </a:r>
            <a:r>
              <a:rPr lang="es-ES" sz="1200" dirty="0">
                <a:latin typeface="Comic Sans MS" pitchFamily="66" charset="0"/>
              </a:rPr>
              <a:t>Anexo C: Extensiones y perfiles de metadatos </a:t>
            </a:r>
          </a:p>
        </p:txBody>
      </p:sp>
      <p:sp>
        <p:nvSpPr>
          <p:cNvPr id="5" name="4 Llamada de flecha hacia abajo"/>
          <p:cNvSpPr/>
          <p:nvPr/>
        </p:nvSpPr>
        <p:spPr>
          <a:xfrm>
            <a:off x="1584325" y="4143375"/>
            <a:ext cx="1844675" cy="714375"/>
          </a:xfrm>
          <a:prstGeom prst="downArrowCallout">
            <a:avLst>
              <a:gd name="adj1" fmla="val 39815"/>
              <a:gd name="adj2" fmla="val 25000"/>
              <a:gd name="adj3" fmla="val 9762"/>
              <a:gd name="adj4" fmla="val 827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200">
              <a:solidFill>
                <a:schemeClr val="tx1"/>
              </a:solidFill>
              <a:latin typeface="Comic Sans MS" pitchFamily="66" charset="0"/>
            </a:endParaRPr>
          </a:p>
        </p:txBody>
      </p:sp>
      <p:sp>
        <p:nvSpPr>
          <p:cNvPr id="6" name="5 CuadroTexto"/>
          <p:cNvSpPr txBox="1"/>
          <p:nvPr/>
        </p:nvSpPr>
        <p:spPr>
          <a:xfrm>
            <a:off x="1579563" y="4214813"/>
            <a:ext cx="1992312" cy="461665"/>
          </a:xfrm>
          <a:prstGeom prst="rect">
            <a:avLst/>
          </a:prstGeom>
          <a:noFill/>
        </p:spPr>
        <p:txBody>
          <a:bodyPr>
            <a:spAutoFit/>
          </a:bodyPr>
          <a:lstStyle/>
          <a:p>
            <a:pPr>
              <a:defRPr/>
            </a:pPr>
            <a:r>
              <a:rPr lang="es-ES" sz="1200" b="1" dirty="0">
                <a:latin typeface="Comic Sans MS" pitchFamily="66" charset="0"/>
              </a:rPr>
              <a:t>ISO 19106:2003 </a:t>
            </a:r>
          </a:p>
          <a:p>
            <a:pPr>
              <a:defRPr/>
            </a:pPr>
            <a:r>
              <a:rPr lang="es-ES" sz="1200" dirty="0">
                <a:latin typeface="Comic Sans MS" pitchFamily="66" charset="0"/>
              </a:rPr>
              <a:t>Perfiles</a:t>
            </a:r>
          </a:p>
        </p:txBody>
      </p:sp>
      <p:sp>
        <p:nvSpPr>
          <p:cNvPr id="7" name="6 Llamada de flecha hacia abajo"/>
          <p:cNvSpPr/>
          <p:nvPr/>
        </p:nvSpPr>
        <p:spPr>
          <a:xfrm>
            <a:off x="1576388" y="3286125"/>
            <a:ext cx="1852612" cy="714375"/>
          </a:xfrm>
          <a:prstGeom prst="downArrowCallout">
            <a:avLst>
              <a:gd name="adj1" fmla="val 39815"/>
              <a:gd name="adj2" fmla="val 25000"/>
              <a:gd name="adj3" fmla="val 9762"/>
              <a:gd name="adj4" fmla="val 82755"/>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200">
              <a:solidFill>
                <a:schemeClr val="tx1"/>
              </a:solidFill>
              <a:latin typeface="Comic Sans MS" pitchFamily="66" charset="0"/>
            </a:endParaRPr>
          </a:p>
        </p:txBody>
      </p:sp>
      <p:sp>
        <p:nvSpPr>
          <p:cNvPr id="8" name="7 CuadroTexto"/>
          <p:cNvSpPr txBox="1"/>
          <p:nvPr/>
        </p:nvSpPr>
        <p:spPr>
          <a:xfrm>
            <a:off x="1571625" y="3357563"/>
            <a:ext cx="1992313" cy="461665"/>
          </a:xfrm>
          <a:prstGeom prst="rect">
            <a:avLst/>
          </a:prstGeom>
          <a:noFill/>
        </p:spPr>
        <p:txBody>
          <a:bodyPr>
            <a:spAutoFit/>
          </a:bodyPr>
          <a:lstStyle/>
          <a:p>
            <a:pPr>
              <a:defRPr/>
            </a:pPr>
            <a:r>
              <a:rPr lang="es-ES" sz="1200" b="1" dirty="0">
                <a:latin typeface="Comic Sans MS" pitchFamily="66" charset="0"/>
              </a:rPr>
              <a:t>ISO 19105:2000</a:t>
            </a:r>
          </a:p>
          <a:p>
            <a:pPr>
              <a:defRPr/>
            </a:pPr>
            <a:r>
              <a:rPr lang="es-ES" sz="1200" dirty="0">
                <a:latin typeface="Comic Sans MS" pitchFamily="66" charset="0"/>
              </a:rPr>
              <a:t>Conformidad y pruebas</a:t>
            </a:r>
          </a:p>
        </p:txBody>
      </p:sp>
      <p:sp>
        <p:nvSpPr>
          <p:cNvPr id="9" name="8 Llamada de flecha hacia abajo"/>
          <p:cNvSpPr/>
          <p:nvPr/>
        </p:nvSpPr>
        <p:spPr>
          <a:xfrm>
            <a:off x="3500438" y="3286125"/>
            <a:ext cx="1285875" cy="1571625"/>
          </a:xfrm>
          <a:prstGeom prst="downArrowCallout">
            <a:avLst>
              <a:gd name="adj1" fmla="val 24683"/>
              <a:gd name="adj2" fmla="val 15476"/>
              <a:gd name="adj3" fmla="val 6640"/>
              <a:gd name="adj4" fmla="val 91023"/>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200">
              <a:solidFill>
                <a:schemeClr val="tx1"/>
              </a:solidFill>
              <a:latin typeface="Comic Sans MS" pitchFamily="66" charset="0"/>
            </a:endParaRPr>
          </a:p>
        </p:txBody>
      </p:sp>
      <p:sp>
        <p:nvSpPr>
          <p:cNvPr id="10" name="9 CuadroTexto"/>
          <p:cNvSpPr txBox="1"/>
          <p:nvPr/>
        </p:nvSpPr>
        <p:spPr>
          <a:xfrm>
            <a:off x="3143250" y="3402013"/>
            <a:ext cx="2071688" cy="1015663"/>
          </a:xfrm>
          <a:prstGeom prst="rect">
            <a:avLst/>
          </a:prstGeom>
          <a:noFill/>
        </p:spPr>
        <p:txBody>
          <a:bodyPr>
            <a:spAutoFit/>
          </a:bodyPr>
          <a:lstStyle/>
          <a:p>
            <a:pPr algn="ctr">
              <a:defRPr/>
            </a:pPr>
            <a:r>
              <a:rPr lang="es-ES" sz="1200" b="1" dirty="0">
                <a:latin typeface="Comic Sans MS" pitchFamily="66" charset="0"/>
              </a:rPr>
              <a:t>ISO 19119:2003</a:t>
            </a:r>
          </a:p>
          <a:p>
            <a:pPr algn="ctr">
              <a:defRPr/>
            </a:pPr>
            <a:r>
              <a:rPr lang="es-ES" sz="1200" dirty="0">
                <a:latin typeface="Comic Sans MS" pitchFamily="66" charset="0"/>
              </a:rPr>
              <a:t>Servicios</a:t>
            </a:r>
          </a:p>
          <a:p>
            <a:pPr algn="ctr">
              <a:defRPr/>
            </a:pPr>
            <a:endParaRPr lang="es-ES" sz="1200" dirty="0">
              <a:latin typeface="Comic Sans MS" pitchFamily="66" charset="0"/>
            </a:endParaRPr>
          </a:p>
          <a:p>
            <a:pPr algn="ctr">
              <a:defRPr/>
            </a:pPr>
            <a:r>
              <a:rPr lang="es-ES" sz="1200" b="1" dirty="0">
                <a:latin typeface="Comic Sans MS" pitchFamily="66" charset="0"/>
              </a:rPr>
              <a:t>ISO 19119:2006 </a:t>
            </a:r>
          </a:p>
          <a:p>
            <a:pPr algn="ctr">
              <a:defRPr/>
            </a:pPr>
            <a:r>
              <a:rPr lang="es-ES" sz="1200" b="1" dirty="0" err="1">
                <a:latin typeface="Comic Sans MS" pitchFamily="66" charset="0"/>
              </a:rPr>
              <a:t>Adm</a:t>
            </a:r>
            <a:r>
              <a:rPr lang="es-ES" sz="1200" b="1" dirty="0">
                <a:latin typeface="Comic Sans MS" pitchFamily="66" charset="0"/>
              </a:rPr>
              <a:t>. 1</a:t>
            </a:r>
          </a:p>
        </p:txBody>
      </p:sp>
      <p:sp>
        <p:nvSpPr>
          <p:cNvPr id="11" name="10 Llamada de flecha hacia abajo"/>
          <p:cNvSpPr/>
          <p:nvPr/>
        </p:nvSpPr>
        <p:spPr>
          <a:xfrm>
            <a:off x="3000375" y="2143125"/>
            <a:ext cx="3929063" cy="785813"/>
          </a:xfrm>
          <a:prstGeom prst="downArrowCallout">
            <a:avLst>
              <a:gd name="adj1" fmla="val 39815"/>
              <a:gd name="adj2" fmla="val 25000"/>
              <a:gd name="adj3" fmla="val 9762"/>
              <a:gd name="adj4" fmla="val 82755"/>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200">
              <a:solidFill>
                <a:schemeClr val="tx1"/>
              </a:solidFill>
              <a:latin typeface="Comic Sans MS" pitchFamily="66" charset="0"/>
            </a:endParaRPr>
          </a:p>
        </p:txBody>
      </p:sp>
      <p:sp>
        <p:nvSpPr>
          <p:cNvPr id="12" name="11 CuadroTexto"/>
          <p:cNvSpPr txBox="1"/>
          <p:nvPr/>
        </p:nvSpPr>
        <p:spPr>
          <a:xfrm>
            <a:off x="3000375" y="2233613"/>
            <a:ext cx="4068763" cy="461665"/>
          </a:xfrm>
          <a:prstGeom prst="rect">
            <a:avLst/>
          </a:prstGeom>
          <a:noFill/>
        </p:spPr>
        <p:txBody>
          <a:bodyPr>
            <a:spAutoFit/>
          </a:bodyPr>
          <a:lstStyle/>
          <a:p>
            <a:pPr>
              <a:defRPr/>
            </a:pPr>
            <a:r>
              <a:rPr lang="es-ES" sz="1200" b="1" dirty="0">
                <a:latin typeface="Comic Sans MS" pitchFamily="66" charset="0"/>
              </a:rPr>
              <a:t>ISO 19115:2003 Metadato Geográfico</a:t>
            </a:r>
          </a:p>
          <a:p>
            <a:pPr>
              <a:defRPr/>
            </a:pPr>
            <a:r>
              <a:rPr lang="es-ES" sz="1200" b="1" dirty="0">
                <a:latin typeface="Comic Sans MS" pitchFamily="66" charset="0"/>
              </a:rPr>
              <a:t>ISO 19115:2006 </a:t>
            </a:r>
            <a:r>
              <a:rPr lang="es-ES" sz="1200" b="1" dirty="0" err="1">
                <a:latin typeface="Comic Sans MS" pitchFamily="66" charset="0"/>
              </a:rPr>
              <a:t>Cor</a:t>
            </a:r>
            <a:r>
              <a:rPr lang="es-ES" sz="1200" b="1" dirty="0">
                <a:latin typeface="Comic Sans MS" pitchFamily="66" charset="0"/>
              </a:rPr>
              <a:t> 1</a:t>
            </a:r>
          </a:p>
        </p:txBody>
      </p:sp>
      <p:sp>
        <p:nvSpPr>
          <p:cNvPr id="13" name="12 Llamada de flecha hacia abajo"/>
          <p:cNvSpPr/>
          <p:nvPr/>
        </p:nvSpPr>
        <p:spPr>
          <a:xfrm>
            <a:off x="1714500" y="5072063"/>
            <a:ext cx="6215063" cy="714375"/>
          </a:xfrm>
          <a:prstGeom prst="downArrowCallout">
            <a:avLst>
              <a:gd name="adj1" fmla="val 70969"/>
              <a:gd name="adj2" fmla="val 45556"/>
              <a:gd name="adj3" fmla="val 14948"/>
              <a:gd name="adj4" fmla="val 76089"/>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200">
              <a:solidFill>
                <a:schemeClr val="tx1"/>
              </a:solidFill>
              <a:latin typeface="Comic Sans MS" pitchFamily="66" charset="0"/>
            </a:endParaRPr>
          </a:p>
        </p:txBody>
      </p:sp>
      <p:sp>
        <p:nvSpPr>
          <p:cNvPr id="14" name="13 CuadroTexto"/>
          <p:cNvSpPr txBox="1"/>
          <p:nvPr/>
        </p:nvSpPr>
        <p:spPr>
          <a:xfrm>
            <a:off x="1714500" y="5192713"/>
            <a:ext cx="6286500" cy="307777"/>
          </a:xfrm>
          <a:prstGeom prst="rect">
            <a:avLst/>
          </a:prstGeom>
          <a:noFill/>
        </p:spPr>
        <p:txBody>
          <a:bodyPr>
            <a:spAutoFit/>
          </a:bodyPr>
          <a:lstStyle/>
          <a:p>
            <a:pPr algn="ctr">
              <a:defRPr/>
            </a:pPr>
            <a:r>
              <a:rPr lang="es-ES" sz="1400" b="1" dirty="0">
                <a:effectLst>
                  <a:outerShdw blurRad="38100" dist="38100" dir="2700000" algn="tl">
                    <a:srgbClr val="000000">
                      <a:alpha val="43137"/>
                    </a:srgbClr>
                  </a:outerShdw>
                </a:effectLst>
                <a:latin typeface="Comic Sans MS" pitchFamily="66" charset="0"/>
              </a:rPr>
              <a:t>Norma Técnica Colombiana 4611 (Segunda actualización)</a:t>
            </a:r>
          </a:p>
        </p:txBody>
      </p:sp>
      <p:sp>
        <p:nvSpPr>
          <p:cNvPr id="16" name="Rectangle 1"/>
          <p:cNvSpPr>
            <a:spLocks noChangeArrowheads="1"/>
          </p:cNvSpPr>
          <p:nvPr/>
        </p:nvSpPr>
        <p:spPr bwMode="auto">
          <a:xfrm>
            <a:off x="571522" y="500063"/>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Referencias normativas</a:t>
            </a:r>
          </a:p>
        </p:txBody>
      </p:sp>
      <p:sp>
        <p:nvSpPr>
          <p:cNvPr id="17" name="16 Llamada de flecha hacia abajo"/>
          <p:cNvSpPr/>
          <p:nvPr/>
        </p:nvSpPr>
        <p:spPr>
          <a:xfrm>
            <a:off x="6643688" y="3571875"/>
            <a:ext cx="1500212" cy="1214447"/>
          </a:xfrm>
          <a:prstGeom prst="downArrowCallout">
            <a:avLst>
              <a:gd name="adj1" fmla="val 24683"/>
              <a:gd name="adj2" fmla="val 15476"/>
              <a:gd name="adj3" fmla="val 6640"/>
              <a:gd name="adj4" fmla="val 91023"/>
            </a:avLst>
          </a:prstGeom>
          <a:solidFill>
            <a:schemeClr val="tx2">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s-ES" sz="1200">
              <a:solidFill>
                <a:schemeClr val="tx1"/>
              </a:solidFill>
              <a:latin typeface="Comic Sans MS" pitchFamily="66" charset="0"/>
            </a:endParaRPr>
          </a:p>
        </p:txBody>
      </p:sp>
      <p:sp>
        <p:nvSpPr>
          <p:cNvPr id="18" name="17 CuadroTexto"/>
          <p:cNvSpPr txBox="1"/>
          <p:nvPr/>
        </p:nvSpPr>
        <p:spPr>
          <a:xfrm>
            <a:off x="6500813" y="3643313"/>
            <a:ext cx="1643062" cy="1046440"/>
          </a:xfrm>
          <a:prstGeom prst="rect">
            <a:avLst/>
          </a:prstGeom>
          <a:noFill/>
        </p:spPr>
        <p:txBody>
          <a:bodyPr>
            <a:spAutoFit/>
          </a:bodyPr>
          <a:lstStyle/>
          <a:p>
            <a:pPr algn="ctr">
              <a:defRPr/>
            </a:pPr>
            <a:r>
              <a:rPr lang="es-ES" sz="1200" b="1" dirty="0">
                <a:latin typeface="Comic Sans MS" pitchFamily="66" charset="0"/>
              </a:rPr>
              <a:t>FGDC</a:t>
            </a:r>
          </a:p>
          <a:p>
            <a:pPr algn="ctr">
              <a:defRPr/>
            </a:pPr>
            <a:r>
              <a:rPr lang="en-US" sz="1200" dirty="0">
                <a:latin typeface="Comic Sans MS" pitchFamily="66" charset="0"/>
              </a:rPr>
              <a:t>FGDC-STD-001-1998</a:t>
            </a:r>
          </a:p>
          <a:p>
            <a:pPr algn="ctr">
              <a:defRPr/>
            </a:pPr>
            <a:endParaRPr lang="en-US" sz="1200" dirty="0">
              <a:latin typeface="Comic Sans MS" pitchFamily="66" charset="0"/>
            </a:endParaRPr>
          </a:p>
          <a:p>
            <a:pPr algn="ctr">
              <a:defRPr/>
            </a:pPr>
            <a:r>
              <a:rPr lang="en-US" sz="1200" dirty="0" err="1">
                <a:latin typeface="Comic Sans MS" pitchFamily="66" charset="0"/>
              </a:rPr>
              <a:t>Esquema</a:t>
            </a:r>
            <a:r>
              <a:rPr lang="en-US" sz="1200" dirty="0">
                <a:latin typeface="Comic Sans MS" pitchFamily="66" charset="0"/>
              </a:rPr>
              <a:t> </a:t>
            </a:r>
            <a:r>
              <a:rPr lang="en-US" sz="1200" dirty="0" err="1">
                <a:latin typeface="Comic Sans MS" pitchFamily="66" charset="0"/>
              </a:rPr>
              <a:t>gráfico</a:t>
            </a:r>
            <a:endParaRPr lang="es-ES" sz="1200" dirty="0">
              <a:latin typeface="Comic Sans MS" pitchFamily="66" charset="0"/>
            </a:endParaRPr>
          </a:p>
        </p:txBody>
      </p:sp>
      <p:sp>
        <p:nvSpPr>
          <p:cNvPr id="1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Rectangle 25"/>
          <p:cNvSpPr>
            <a:spLocks noChangeArrowheads="1"/>
          </p:cNvSpPr>
          <p:nvPr/>
        </p:nvSpPr>
        <p:spPr bwMode="auto">
          <a:xfrm>
            <a:off x="6516688" y="5734050"/>
            <a:ext cx="2447925" cy="1123950"/>
          </a:xfrm>
          <a:prstGeom prst="rect">
            <a:avLst/>
          </a:prstGeom>
          <a:solidFill>
            <a:schemeClr val="bg1"/>
          </a:solidFill>
          <a:ln w="9525">
            <a:noFill/>
            <a:miter lim="800000"/>
            <a:headEnd/>
            <a:tailEnd/>
          </a:ln>
        </p:spPr>
        <p:txBody>
          <a:bodyPr wrap="none" anchor="ctr"/>
          <a:lstStyle/>
          <a:p>
            <a:endParaRPr lang="es-ES"/>
          </a:p>
        </p:txBody>
      </p:sp>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13"/>
          <p:cNvSpPr>
            <a:spLocks noChangeArrowheads="1"/>
          </p:cNvSpPr>
          <p:nvPr/>
        </p:nvSpPr>
        <p:spPr bwMode="auto">
          <a:xfrm>
            <a:off x="571500" y="2143125"/>
            <a:ext cx="1857375" cy="430213"/>
          </a:xfrm>
          <a:prstGeom prst="rect">
            <a:avLst/>
          </a:prstGeom>
          <a:noFill/>
          <a:ln w="9525">
            <a:noFill/>
            <a:miter lim="800000"/>
            <a:headEnd/>
            <a:tailEnd/>
          </a:ln>
        </p:spPr>
        <p:txBody>
          <a:bodyPr anchor="ctr">
            <a:spAutoFit/>
          </a:bodyPr>
          <a:lstStyle/>
          <a:p>
            <a:pPr eaLnBrk="0" hangingPunct="0">
              <a:defRPr/>
            </a:pPr>
            <a:r>
              <a:rPr lang="es-ES" sz="2200" b="1" dirty="0">
                <a:solidFill>
                  <a:srgbClr val="00B050"/>
                </a:solidFill>
                <a:latin typeface="Comic Sans MS" pitchFamily="66" charset="0"/>
                <a:ea typeface="Times New Roman" pitchFamily="18" charset="0"/>
                <a:cs typeface="Arial" pitchFamily="34" charset="0"/>
              </a:rPr>
              <a:t>ISO 19115</a:t>
            </a:r>
          </a:p>
        </p:txBody>
      </p:sp>
      <p:sp>
        <p:nvSpPr>
          <p:cNvPr id="4" name="Rectangle 13"/>
          <p:cNvSpPr>
            <a:spLocks noChangeArrowheads="1"/>
          </p:cNvSpPr>
          <p:nvPr/>
        </p:nvSpPr>
        <p:spPr bwMode="auto">
          <a:xfrm>
            <a:off x="3643313" y="2143125"/>
            <a:ext cx="1857375" cy="430213"/>
          </a:xfrm>
          <a:prstGeom prst="rect">
            <a:avLst/>
          </a:prstGeom>
          <a:noFill/>
          <a:ln w="9525">
            <a:noFill/>
            <a:miter lim="800000"/>
            <a:headEnd/>
            <a:tailEnd/>
          </a:ln>
        </p:spPr>
        <p:txBody>
          <a:bodyPr anchor="ctr">
            <a:spAutoFit/>
          </a:bodyPr>
          <a:lstStyle/>
          <a:p>
            <a:pPr eaLnBrk="0" hangingPunct="0">
              <a:defRPr/>
            </a:pPr>
            <a:r>
              <a:rPr lang="es-ES" sz="2200" b="1">
                <a:solidFill>
                  <a:srgbClr val="00B050"/>
                </a:solidFill>
                <a:latin typeface="Comic Sans MS" pitchFamily="66" charset="0"/>
                <a:ea typeface="Times New Roman" pitchFamily="18" charset="0"/>
                <a:cs typeface="Arial" pitchFamily="34" charset="0"/>
              </a:rPr>
              <a:t>ISO 19139</a:t>
            </a:r>
          </a:p>
        </p:txBody>
      </p:sp>
      <p:sp>
        <p:nvSpPr>
          <p:cNvPr id="5" name="Rectangle 13"/>
          <p:cNvSpPr>
            <a:spLocks noChangeArrowheads="1"/>
          </p:cNvSpPr>
          <p:nvPr/>
        </p:nvSpPr>
        <p:spPr bwMode="auto">
          <a:xfrm>
            <a:off x="6643688" y="2143125"/>
            <a:ext cx="2500312" cy="430887"/>
          </a:xfrm>
          <a:prstGeom prst="rect">
            <a:avLst/>
          </a:prstGeom>
          <a:noFill/>
          <a:ln w="9525">
            <a:noFill/>
            <a:miter lim="800000"/>
            <a:headEnd/>
            <a:tailEnd/>
          </a:ln>
        </p:spPr>
        <p:txBody>
          <a:bodyPr wrap="square" anchor="ctr">
            <a:spAutoFit/>
          </a:bodyPr>
          <a:lstStyle/>
          <a:p>
            <a:pPr eaLnBrk="0" hangingPunct="0">
              <a:defRPr/>
            </a:pPr>
            <a:r>
              <a:rPr lang="es-CO" sz="2200" b="1" dirty="0" smtClean="0">
                <a:solidFill>
                  <a:srgbClr val="00B050"/>
                </a:solidFill>
                <a:latin typeface="Comic Sans MS" pitchFamily="66" charset="0"/>
                <a:ea typeface="Times New Roman" pitchFamily="18" charset="0"/>
                <a:cs typeface="Arial" pitchFamily="34" charset="0"/>
              </a:rPr>
              <a:t>CSDGM - FGDC</a:t>
            </a:r>
            <a:endParaRPr lang="es-ES" sz="2200" b="1" dirty="0">
              <a:solidFill>
                <a:srgbClr val="00B050"/>
              </a:solidFill>
              <a:latin typeface="Comic Sans MS" pitchFamily="66" charset="0"/>
              <a:ea typeface="Times New Roman" pitchFamily="18" charset="0"/>
              <a:cs typeface="Arial" pitchFamily="34" charset="0"/>
            </a:endParaRPr>
          </a:p>
        </p:txBody>
      </p:sp>
      <p:cxnSp>
        <p:nvCxnSpPr>
          <p:cNvPr id="6" name="5 Conector recto"/>
          <p:cNvCxnSpPr/>
          <p:nvPr/>
        </p:nvCxnSpPr>
        <p:spPr>
          <a:xfrm rot="5400000">
            <a:off x="964406" y="4536282"/>
            <a:ext cx="4214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 name="6 Conector recto"/>
          <p:cNvCxnSpPr/>
          <p:nvPr/>
        </p:nvCxnSpPr>
        <p:spPr>
          <a:xfrm rot="5400000">
            <a:off x="4036218" y="4536282"/>
            <a:ext cx="4214813"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pic>
        <p:nvPicPr>
          <p:cNvPr id="8" name="Picture 9"/>
          <p:cNvPicPr>
            <a:picLocks noChangeAspect="1" noChangeArrowheads="1"/>
          </p:cNvPicPr>
          <p:nvPr/>
        </p:nvPicPr>
        <p:blipFill>
          <a:blip r:embed="rId3" cstate="print">
            <a:clrChange>
              <a:clrFrom>
                <a:srgbClr val="FFFFFF"/>
              </a:clrFrom>
              <a:clrTo>
                <a:srgbClr val="FFFFFF">
                  <a:alpha val="0"/>
                </a:srgbClr>
              </a:clrTo>
            </a:clrChange>
            <a:lum bright="-6000"/>
          </a:blip>
          <a:srcRect/>
          <a:stretch>
            <a:fillRect/>
          </a:stretch>
        </p:blipFill>
        <p:spPr bwMode="auto">
          <a:xfrm>
            <a:off x="500063" y="2590800"/>
            <a:ext cx="2071687" cy="1831975"/>
          </a:xfrm>
          <a:prstGeom prst="rect">
            <a:avLst/>
          </a:prstGeom>
          <a:noFill/>
          <a:ln w="9525" algn="ctr">
            <a:noFill/>
            <a:miter lim="800000"/>
            <a:headEnd/>
            <a:tailEnd/>
          </a:ln>
        </p:spPr>
      </p:pic>
      <p:pic>
        <p:nvPicPr>
          <p:cNvPr id="9" name="Picture 10"/>
          <p:cNvPicPr>
            <a:picLocks noChangeAspect="1" noChangeArrowheads="1"/>
          </p:cNvPicPr>
          <p:nvPr/>
        </p:nvPicPr>
        <p:blipFill>
          <a:blip r:embed="rId4" cstate="print">
            <a:clrChange>
              <a:clrFrom>
                <a:srgbClr val="FFFFFF"/>
              </a:clrFrom>
              <a:clrTo>
                <a:srgbClr val="FFFFFF">
                  <a:alpha val="0"/>
                </a:srgbClr>
              </a:clrTo>
            </a:clrChange>
          </a:blip>
          <a:srcRect/>
          <a:stretch>
            <a:fillRect/>
          </a:stretch>
        </p:blipFill>
        <p:spPr bwMode="auto">
          <a:xfrm>
            <a:off x="482600" y="4733925"/>
            <a:ext cx="2143125" cy="1766888"/>
          </a:xfrm>
          <a:prstGeom prst="rect">
            <a:avLst/>
          </a:prstGeom>
          <a:noFill/>
          <a:ln w="9525" algn="ctr">
            <a:noFill/>
            <a:miter lim="800000"/>
            <a:headEnd/>
            <a:tailEnd/>
          </a:ln>
        </p:spPr>
      </p:pic>
      <p:sp>
        <p:nvSpPr>
          <p:cNvPr id="10" name="Rectangle 13"/>
          <p:cNvSpPr>
            <a:spLocks noChangeArrowheads="1"/>
          </p:cNvSpPr>
          <p:nvPr/>
        </p:nvSpPr>
        <p:spPr bwMode="auto">
          <a:xfrm>
            <a:off x="642938" y="6397625"/>
            <a:ext cx="1857375" cy="246063"/>
          </a:xfrm>
          <a:prstGeom prst="rect">
            <a:avLst/>
          </a:prstGeom>
          <a:noFill/>
          <a:ln w="9525">
            <a:noFill/>
            <a:miter lim="800000"/>
            <a:headEnd/>
            <a:tailEnd/>
          </a:ln>
        </p:spPr>
        <p:txBody>
          <a:bodyPr anchor="ctr">
            <a:spAutoFit/>
          </a:bodyPr>
          <a:lstStyle/>
          <a:p>
            <a:pPr eaLnBrk="0" hangingPunct="0">
              <a:defRPr/>
            </a:pPr>
            <a:r>
              <a:rPr lang="es-ES" sz="1000">
                <a:latin typeface="Comic Sans MS" pitchFamily="66" charset="0"/>
                <a:ea typeface="Times New Roman" pitchFamily="18" charset="0"/>
                <a:cs typeface="Arial" pitchFamily="34" charset="0"/>
              </a:rPr>
              <a:t>Fuente: ISO 19115:2003</a:t>
            </a:r>
          </a:p>
        </p:txBody>
      </p:sp>
      <p:sp>
        <p:nvSpPr>
          <p:cNvPr id="11" name="Rectangle 13"/>
          <p:cNvSpPr>
            <a:spLocks noChangeArrowheads="1"/>
          </p:cNvSpPr>
          <p:nvPr/>
        </p:nvSpPr>
        <p:spPr bwMode="auto">
          <a:xfrm>
            <a:off x="642938" y="4429125"/>
            <a:ext cx="1857375" cy="246063"/>
          </a:xfrm>
          <a:prstGeom prst="rect">
            <a:avLst/>
          </a:prstGeom>
          <a:noFill/>
          <a:ln w="9525">
            <a:noFill/>
            <a:miter lim="800000"/>
            <a:headEnd/>
            <a:tailEnd/>
          </a:ln>
        </p:spPr>
        <p:txBody>
          <a:bodyPr anchor="ctr">
            <a:spAutoFit/>
          </a:bodyPr>
          <a:lstStyle/>
          <a:p>
            <a:pPr eaLnBrk="0" hangingPunct="0">
              <a:defRPr/>
            </a:pPr>
            <a:r>
              <a:rPr lang="es-ES" sz="1000">
                <a:latin typeface="Comic Sans MS" pitchFamily="66" charset="0"/>
                <a:ea typeface="Times New Roman" pitchFamily="18" charset="0"/>
                <a:cs typeface="Arial" pitchFamily="34" charset="0"/>
              </a:rPr>
              <a:t>Fuente: ISO 19115:2003</a:t>
            </a:r>
          </a:p>
        </p:txBody>
      </p:sp>
      <p:pic>
        <p:nvPicPr>
          <p:cNvPr id="12" name="Picture 11"/>
          <p:cNvPicPr>
            <a:picLocks noChangeAspect="1" noChangeArrowheads="1"/>
          </p:cNvPicPr>
          <p:nvPr/>
        </p:nvPicPr>
        <p:blipFill>
          <a:blip r:embed="rId5" cstate="print">
            <a:clrChange>
              <a:clrFrom>
                <a:srgbClr val="FFFFFF"/>
              </a:clrFrom>
              <a:clrTo>
                <a:srgbClr val="FFFFFF">
                  <a:alpha val="0"/>
                </a:srgbClr>
              </a:clrTo>
            </a:clrChange>
          </a:blip>
          <a:srcRect/>
          <a:stretch>
            <a:fillRect/>
          </a:stretch>
        </p:blipFill>
        <p:spPr bwMode="auto">
          <a:xfrm>
            <a:off x="3214688" y="2857500"/>
            <a:ext cx="2786062" cy="857250"/>
          </a:xfrm>
          <a:prstGeom prst="rect">
            <a:avLst/>
          </a:prstGeom>
          <a:noFill/>
          <a:ln w="9525" algn="ctr">
            <a:noFill/>
            <a:miter lim="800000"/>
            <a:headEnd/>
            <a:tailEnd/>
          </a:ln>
        </p:spPr>
      </p:pic>
      <p:pic>
        <p:nvPicPr>
          <p:cNvPr id="13" name="Picture 12"/>
          <p:cNvPicPr>
            <a:picLocks noChangeAspect="1" noChangeArrowheads="1"/>
          </p:cNvPicPr>
          <p:nvPr/>
        </p:nvPicPr>
        <p:blipFill>
          <a:blip r:embed="rId6" cstate="print">
            <a:clrChange>
              <a:clrFrom>
                <a:srgbClr val="FFFFFF"/>
              </a:clrFrom>
              <a:clrTo>
                <a:srgbClr val="FFFFFF">
                  <a:alpha val="0"/>
                </a:srgbClr>
              </a:clrTo>
            </a:clrChange>
          </a:blip>
          <a:srcRect/>
          <a:stretch>
            <a:fillRect/>
          </a:stretch>
        </p:blipFill>
        <p:spPr bwMode="auto">
          <a:xfrm>
            <a:off x="3214688" y="4133850"/>
            <a:ext cx="2786062" cy="1652588"/>
          </a:xfrm>
          <a:prstGeom prst="rect">
            <a:avLst/>
          </a:prstGeom>
          <a:noFill/>
          <a:ln w="9525" algn="ctr">
            <a:noFill/>
            <a:miter lim="800000"/>
            <a:headEnd/>
            <a:tailEnd/>
          </a:ln>
        </p:spPr>
      </p:pic>
      <p:sp>
        <p:nvSpPr>
          <p:cNvPr id="14" name="Rectangle 13"/>
          <p:cNvSpPr>
            <a:spLocks noChangeArrowheads="1"/>
          </p:cNvSpPr>
          <p:nvPr/>
        </p:nvSpPr>
        <p:spPr bwMode="auto">
          <a:xfrm>
            <a:off x="3643313" y="3714750"/>
            <a:ext cx="1857375" cy="246063"/>
          </a:xfrm>
          <a:prstGeom prst="rect">
            <a:avLst/>
          </a:prstGeom>
          <a:noFill/>
          <a:ln w="9525">
            <a:noFill/>
            <a:miter lim="800000"/>
            <a:headEnd/>
            <a:tailEnd/>
          </a:ln>
        </p:spPr>
        <p:txBody>
          <a:bodyPr anchor="ctr">
            <a:spAutoFit/>
          </a:bodyPr>
          <a:lstStyle/>
          <a:p>
            <a:pPr eaLnBrk="0" hangingPunct="0">
              <a:defRPr/>
            </a:pPr>
            <a:r>
              <a:rPr lang="es-ES" sz="1000">
                <a:latin typeface="Comic Sans MS" pitchFamily="66" charset="0"/>
                <a:ea typeface="Times New Roman" pitchFamily="18" charset="0"/>
                <a:cs typeface="Arial" pitchFamily="34" charset="0"/>
              </a:rPr>
              <a:t>Fuente: ISO 19139:2007</a:t>
            </a:r>
          </a:p>
        </p:txBody>
      </p:sp>
      <p:sp>
        <p:nvSpPr>
          <p:cNvPr id="15" name="Rectangle 13"/>
          <p:cNvSpPr>
            <a:spLocks noChangeArrowheads="1"/>
          </p:cNvSpPr>
          <p:nvPr/>
        </p:nvSpPr>
        <p:spPr bwMode="auto">
          <a:xfrm>
            <a:off x="3714750" y="5786438"/>
            <a:ext cx="1857375" cy="246062"/>
          </a:xfrm>
          <a:prstGeom prst="rect">
            <a:avLst/>
          </a:prstGeom>
          <a:noFill/>
          <a:ln w="9525">
            <a:noFill/>
            <a:miter lim="800000"/>
            <a:headEnd/>
            <a:tailEnd/>
          </a:ln>
        </p:spPr>
        <p:txBody>
          <a:bodyPr anchor="ctr">
            <a:spAutoFit/>
          </a:bodyPr>
          <a:lstStyle/>
          <a:p>
            <a:pPr eaLnBrk="0" hangingPunct="0">
              <a:defRPr/>
            </a:pPr>
            <a:r>
              <a:rPr lang="es-ES" sz="1000">
                <a:latin typeface="Comic Sans MS" pitchFamily="66" charset="0"/>
                <a:ea typeface="Times New Roman" pitchFamily="18" charset="0"/>
                <a:cs typeface="Arial" pitchFamily="34" charset="0"/>
              </a:rPr>
              <a:t>Fuente: ISO 19139:2007</a:t>
            </a:r>
          </a:p>
        </p:txBody>
      </p:sp>
      <p:pic>
        <p:nvPicPr>
          <p:cNvPr id="16" name="15 Imagen" descr="metamo.gif"/>
          <p:cNvPicPr>
            <a:picLocks noChangeAspect="1"/>
          </p:cNvPicPr>
          <p:nvPr/>
        </p:nvPicPr>
        <p:blipFill>
          <a:blip r:embed="rId7" cstate="print">
            <a:clrChange>
              <a:clrFrom>
                <a:srgbClr val="FFFFFF"/>
              </a:clrFrom>
              <a:clrTo>
                <a:srgbClr val="FFFFFF">
                  <a:alpha val="0"/>
                </a:srgbClr>
              </a:clrTo>
            </a:clrChange>
          </a:blip>
          <a:stretch>
            <a:fillRect/>
          </a:stretch>
        </p:blipFill>
        <p:spPr>
          <a:xfrm>
            <a:off x="6357950" y="2786058"/>
            <a:ext cx="2643206" cy="3010282"/>
          </a:xfrm>
          <a:prstGeom prst="rect">
            <a:avLst/>
          </a:prstGeom>
          <a:effectLst>
            <a:glow rad="101600">
              <a:schemeClr val="accent4">
                <a:satMod val="175000"/>
                <a:alpha val="40000"/>
              </a:schemeClr>
            </a:glow>
          </a:effectLst>
        </p:spPr>
      </p:pic>
      <p:sp>
        <p:nvSpPr>
          <p:cNvPr id="17" name="Rectangle 13"/>
          <p:cNvSpPr>
            <a:spLocks noChangeArrowheads="1"/>
          </p:cNvSpPr>
          <p:nvPr/>
        </p:nvSpPr>
        <p:spPr bwMode="auto">
          <a:xfrm>
            <a:off x="6429375" y="5826125"/>
            <a:ext cx="2571750" cy="553998"/>
          </a:xfrm>
          <a:prstGeom prst="rect">
            <a:avLst/>
          </a:prstGeom>
          <a:noFill/>
          <a:ln w="9525">
            <a:noFill/>
            <a:miter lim="800000"/>
            <a:headEnd/>
            <a:tailEnd/>
          </a:ln>
        </p:spPr>
        <p:txBody>
          <a:bodyPr anchor="ctr">
            <a:spAutoFit/>
          </a:bodyPr>
          <a:lstStyle/>
          <a:p>
            <a:pPr eaLnBrk="0" hangingPunct="0">
              <a:defRPr/>
            </a:pPr>
            <a:r>
              <a:rPr lang="es-ES" sz="1000" dirty="0">
                <a:latin typeface="Comic Sans MS" pitchFamily="66" charset="0"/>
                <a:ea typeface="Times New Roman" pitchFamily="18" charset="0"/>
                <a:cs typeface="Arial" pitchFamily="34" charset="0"/>
              </a:rPr>
              <a:t>Fuente</a:t>
            </a:r>
            <a:r>
              <a:rPr lang="es-ES" sz="1000" b="1" dirty="0">
                <a:latin typeface="Comic Sans MS" pitchFamily="66" charset="0"/>
                <a:ea typeface="Times New Roman" pitchFamily="18" charset="0"/>
                <a:cs typeface="Arial" pitchFamily="34" charset="0"/>
              </a:rPr>
              <a:t>: </a:t>
            </a:r>
            <a:r>
              <a:rPr lang="es-ES" sz="1000" b="1" dirty="0" smtClean="0">
                <a:latin typeface="Comic Sans MS" pitchFamily="66" charset="0"/>
                <a:ea typeface="Times New Roman" pitchFamily="18" charset="0"/>
                <a:cs typeface="Arial" pitchFamily="34" charset="0"/>
              </a:rPr>
              <a:t>Content Estándar Digital </a:t>
            </a:r>
            <a:r>
              <a:rPr lang="es-ES" sz="1000" b="1" dirty="0" err="1" smtClean="0">
                <a:latin typeface="Comic Sans MS" pitchFamily="66" charset="0"/>
                <a:ea typeface="Times New Roman" pitchFamily="18" charset="0"/>
                <a:cs typeface="Arial" pitchFamily="34" charset="0"/>
              </a:rPr>
              <a:t>Geospatial</a:t>
            </a:r>
            <a:r>
              <a:rPr lang="es-ES" sz="1000" b="1" dirty="0" smtClean="0">
                <a:latin typeface="Comic Sans MS" pitchFamily="66" charset="0"/>
                <a:ea typeface="Times New Roman" pitchFamily="18" charset="0"/>
                <a:cs typeface="Arial" pitchFamily="34" charset="0"/>
              </a:rPr>
              <a:t> </a:t>
            </a:r>
            <a:r>
              <a:rPr lang="es-ES" sz="1000" b="1" dirty="0" err="1" smtClean="0">
                <a:latin typeface="Comic Sans MS" pitchFamily="66" charset="0"/>
                <a:ea typeface="Times New Roman" pitchFamily="18" charset="0"/>
                <a:cs typeface="Arial" pitchFamily="34" charset="0"/>
              </a:rPr>
              <a:t>Metadata</a:t>
            </a:r>
            <a:r>
              <a:rPr lang="es-ES" sz="1000" b="1" dirty="0" smtClean="0">
                <a:latin typeface="Comic Sans MS" pitchFamily="66" charset="0"/>
                <a:ea typeface="Times New Roman" pitchFamily="18" charset="0"/>
                <a:cs typeface="Arial" pitchFamily="34" charset="0"/>
              </a:rPr>
              <a:t> – FGDC</a:t>
            </a:r>
            <a:r>
              <a:rPr lang="es-ES" sz="1000" dirty="0" smtClean="0">
                <a:latin typeface="Comic Sans MS" pitchFamily="66" charset="0"/>
                <a:ea typeface="Times New Roman" pitchFamily="18" charset="0"/>
                <a:cs typeface="Arial" pitchFamily="34" charset="0"/>
              </a:rPr>
              <a:t>. </a:t>
            </a:r>
            <a:r>
              <a:rPr lang="es-ES" sz="1000" dirty="0" err="1">
                <a:latin typeface="Comic Sans MS" pitchFamily="66" charset="0"/>
                <a:ea typeface="Times New Roman" pitchFamily="18" charset="0"/>
                <a:cs typeface="Arial" pitchFamily="34" charset="0"/>
              </a:rPr>
              <a:t>Graphical</a:t>
            </a:r>
            <a:r>
              <a:rPr lang="es-ES" sz="1000" dirty="0">
                <a:latin typeface="Comic Sans MS" pitchFamily="66" charset="0"/>
                <a:ea typeface="Times New Roman" pitchFamily="18" charset="0"/>
                <a:cs typeface="Arial" pitchFamily="34" charset="0"/>
              </a:rPr>
              <a:t> </a:t>
            </a:r>
            <a:r>
              <a:rPr lang="es-ES" sz="1000" dirty="0" err="1">
                <a:latin typeface="Comic Sans MS" pitchFamily="66" charset="0"/>
                <a:ea typeface="Times New Roman" pitchFamily="18" charset="0"/>
                <a:cs typeface="Arial" pitchFamily="34" charset="0"/>
              </a:rPr>
              <a:t>Representation</a:t>
            </a:r>
            <a:endParaRPr lang="es-ES" sz="1000" dirty="0">
              <a:latin typeface="Comic Sans MS" pitchFamily="66" charset="0"/>
              <a:ea typeface="Times New Roman" pitchFamily="18" charset="0"/>
              <a:cs typeface="Arial" pitchFamily="34" charset="0"/>
            </a:endParaRPr>
          </a:p>
        </p:txBody>
      </p:sp>
      <p:sp>
        <p:nvSpPr>
          <p:cNvPr id="19" name="Rectangle 1"/>
          <p:cNvSpPr>
            <a:spLocks noChangeArrowheads="1"/>
          </p:cNvSpPr>
          <p:nvPr/>
        </p:nvSpPr>
        <p:spPr bwMode="auto">
          <a:xfrm>
            <a:off x="428596" y="571480"/>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Referencias normativas</a:t>
            </a:r>
          </a:p>
        </p:txBody>
      </p:sp>
      <p:sp>
        <p:nvSpPr>
          <p:cNvPr id="2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par>
                          <p:cTn id="7" fill="hold">
                            <p:stCondLst>
                              <p:cond delay="0"/>
                            </p:stCondLst>
                            <p:childTnLst>
                              <p:par>
                                <p:cTn id="8" presetID="8" presetClass="entr" presetSubtype="32"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diamond(out)">
                                      <p:cBhvr>
                                        <p:cTn id="10" dur="1000"/>
                                        <p:tgtEl>
                                          <p:spTgt spid="8"/>
                                        </p:tgtEl>
                                      </p:cBhvr>
                                    </p:animEffect>
                                  </p:childTnLst>
                                </p:cTn>
                              </p:par>
                              <p:par>
                                <p:cTn id="11" presetID="8" presetClass="entr" presetSubtype="32" fill="hold" grpId="0"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diamond(out)">
                                      <p:cBhvr>
                                        <p:cTn id="13" dur="1000"/>
                                        <p:tgtEl>
                                          <p:spTgt spid="11"/>
                                        </p:tgtEl>
                                      </p:cBhvr>
                                    </p:animEffect>
                                  </p:childTnLst>
                                </p:cTn>
                              </p:par>
                            </p:childTnLst>
                          </p:cTn>
                        </p:par>
                        <p:par>
                          <p:cTn id="14" fill="hold">
                            <p:stCondLst>
                              <p:cond delay="1000"/>
                            </p:stCondLst>
                            <p:childTnLst>
                              <p:par>
                                <p:cTn id="15" presetID="4" presetClass="entr" presetSubtype="32"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ox(out)">
                                      <p:cBhvr>
                                        <p:cTn id="17" dur="500"/>
                                        <p:tgtEl>
                                          <p:spTgt spid="9"/>
                                        </p:tgtEl>
                                      </p:cBhvr>
                                    </p:animEffect>
                                  </p:childTnLst>
                                </p:cTn>
                              </p:par>
                              <p:par>
                                <p:cTn id="18" presetID="4" presetClass="entr" presetSubtype="32" fill="hold" grpId="0" nodeType="with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ox(out)">
                                      <p:cBhvr>
                                        <p:cTn id="20" dur="500"/>
                                        <p:tgtEl>
                                          <p:spTgt spid="10"/>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additive="base">
                                        <p:cTn id="25" dur="500" fill="hold"/>
                                        <p:tgtEl>
                                          <p:spTgt spid="6"/>
                                        </p:tgtEl>
                                        <p:attrNameLst>
                                          <p:attrName>ppt_x</p:attrName>
                                        </p:attrNameLst>
                                      </p:cBhvr>
                                      <p:tavLst>
                                        <p:tav tm="0">
                                          <p:val>
                                            <p:strVal val="#ppt_x"/>
                                          </p:val>
                                        </p:tav>
                                        <p:tav tm="100000">
                                          <p:val>
                                            <p:strVal val="#ppt_x"/>
                                          </p:val>
                                        </p:tav>
                                      </p:tavLst>
                                    </p:anim>
                                    <p:anim calcmode="lin" valueType="num">
                                      <p:cBhvr additive="base">
                                        <p:cTn id="26" dur="500" fill="hold"/>
                                        <p:tgtEl>
                                          <p:spTgt spid="6"/>
                                        </p:tgtEl>
                                        <p:attrNameLst>
                                          <p:attrName>ppt_y</p:attrName>
                                        </p:attrNameLst>
                                      </p:cBhvr>
                                      <p:tavLst>
                                        <p:tav tm="0">
                                          <p:val>
                                            <p:strVal val="1+#ppt_h/2"/>
                                          </p:val>
                                        </p:tav>
                                        <p:tav tm="100000">
                                          <p:val>
                                            <p:strVal val="#ppt_y"/>
                                          </p:val>
                                        </p:tav>
                                      </p:tavLst>
                                    </p:anim>
                                  </p:childTnLst>
                                </p:cTn>
                              </p:par>
                            </p:childTnLst>
                          </p:cTn>
                        </p:par>
                        <p:par>
                          <p:cTn id="27" fill="hold">
                            <p:stCondLst>
                              <p:cond delay="500"/>
                            </p:stCondLst>
                            <p:childTnLst>
                              <p:par>
                                <p:cTn id="28" presetID="2" presetClass="entr" presetSubtype="4" fill="hold" grpId="0" nodeType="afterEffect">
                                  <p:stCondLst>
                                    <p:cond delay="0"/>
                                  </p:stCondLst>
                                  <p:childTnLst>
                                    <p:set>
                                      <p:cBhvr>
                                        <p:cTn id="29" dur="1" fill="hold">
                                          <p:stCondLst>
                                            <p:cond delay="0"/>
                                          </p:stCondLst>
                                        </p:cTn>
                                        <p:tgtEl>
                                          <p:spTgt spid="4"/>
                                        </p:tgtEl>
                                        <p:attrNameLst>
                                          <p:attrName>style.visibility</p:attrName>
                                        </p:attrNameLst>
                                      </p:cBhvr>
                                      <p:to>
                                        <p:strVal val="visible"/>
                                      </p:to>
                                    </p:set>
                                    <p:anim calcmode="lin" valueType="num">
                                      <p:cBhvr additive="base">
                                        <p:cTn id="30" dur="500" fill="hold"/>
                                        <p:tgtEl>
                                          <p:spTgt spid="4"/>
                                        </p:tgtEl>
                                        <p:attrNameLst>
                                          <p:attrName>ppt_x</p:attrName>
                                        </p:attrNameLst>
                                      </p:cBhvr>
                                      <p:tavLst>
                                        <p:tav tm="0">
                                          <p:val>
                                            <p:strVal val="#ppt_x"/>
                                          </p:val>
                                        </p:tav>
                                        <p:tav tm="100000">
                                          <p:val>
                                            <p:strVal val="#ppt_x"/>
                                          </p:val>
                                        </p:tav>
                                      </p:tavLst>
                                    </p:anim>
                                    <p:anim calcmode="lin" valueType="num">
                                      <p:cBhvr additive="base">
                                        <p:cTn id="31" dur="500" fill="hold"/>
                                        <p:tgtEl>
                                          <p:spTgt spid="4"/>
                                        </p:tgtEl>
                                        <p:attrNameLst>
                                          <p:attrName>ppt_y</p:attrName>
                                        </p:attrNameLst>
                                      </p:cBhvr>
                                      <p:tavLst>
                                        <p:tav tm="0">
                                          <p:val>
                                            <p:strVal val="1+#ppt_h/2"/>
                                          </p:val>
                                        </p:tav>
                                        <p:tav tm="100000">
                                          <p:val>
                                            <p:strVal val="#ppt_y"/>
                                          </p:val>
                                        </p:tav>
                                      </p:tavLst>
                                    </p:anim>
                                  </p:childTnLst>
                                </p:cTn>
                              </p:par>
                            </p:childTnLst>
                          </p:cTn>
                        </p:par>
                        <p:par>
                          <p:cTn id="32" fill="hold">
                            <p:stCondLst>
                              <p:cond delay="1000"/>
                            </p:stCondLst>
                            <p:childTnLst>
                              <p:par>
                                <p:cTn id="33" presetID="5" presetClass="entr" presetSubtype="10" fill="hold"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checkerboard(across)">
                                      <p:cBhvr>
                                        <p:cTn id="35" dur="1000"/>
                                        <p:tgtEl>
                                          <p:spTgt spid="12"/>
                                        </p:tgtEl>
                                      </p:cBhvr>
                                    </p:animEffect>
                                  </p:childTnLst>
                                </p:cTn>
                              </p:par>
                            </p:childTnLst>
                          </p:cTn>
                        </p:par>
                        <p:par>
                          <p:cTn id="36" fill="hold">
                            <p:stCondLst>
                              <p:cond delay="2000"/>
                            </p:stCondLst>
                            <p:childTnLst>
                              <p:par>
                                <p:cTn id="37" presetID="5" presetClass="entr" presetSubtype="10"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checkerboard(across)">
                                      <p:cBhvr>
                                        <p:cTn id="39" dur="1000"/>
                                        <p:tgtEl>
                                          <p:spTgt spid="14"/>
                                        </p:tgtEl>
                                      </p:cBhvr>
                                    </p:animEffect>
                                  </p:childTnLst>
                                </p:cTn>
                              </p:par>
                            </p:childTnLst>
                          </p:cTn>
                        </p:par>
                        <p:par>
                          <p:cTn id="40" fill="hold">
                            <p:stCondLst>
                              <p:cond delay="3000"/>
                            </p:stCondLst>
                            <p:childTnLst>
                              <p:par>
                                <p:cTn id="41" presetID="5" presetClass="entr" presetSubtype="10" fill="hold"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checkerboard(across)">
                                      <p:cBhvr>
                                        <p:cTn id="43" dur="1000"/>
                                        <p:tgtEl>
                                          <p:spTgt spid="13"/>
                                        </p:tgtEl>
                                      </p:cBhvr>
                                    </p:animEffect>
                                  </p:childTnLst>
                                </p:cTn>
                              </p:par>
                            </p:childTnLst>
                          </p:cTn>
                        </p:par>
                        <p:par>
                          <p:cTn id="44" fill="hold">
                            <p:stCondLst>
                              <p:cond delay="4000"/>
                            </p:stCondLst>
                            <p:childTnLst>
                              <p:par>
                                <p:cTn id="45" presetID="5" presetClass="entr" presetSubtype="1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checkerboard(across)">
                                      <p:cBhvr>
                                        <p:cTn id="47" dur="1000"/>
                                        <p:tgtEl>
                                          <p:spTgt spid="15"/>
                                        </p:tgtEl>
                                      </p:cBhvr>
                                    </p:animEffect>
                                  </p:childTnLst>
                                </p:cTn>
                              </p:par>
                            </p:childTnLst>
                          </p:cTn>
                        </p:par>
                      </p:childTnLst>
                    </p:cTn>
                  </p:par>
                  <p:par>
                    <p:cTn id="48" fill="hold">
                      <p:stCondLst>
                        <p:cond delay="indefinite"/>
                      </p:stCondLst>
                      <p:childTnLst>
                        <p:par>
                          <p:cTn id="49" fill="hold">
                            <p:stCondLst>
                              <p:cond delay="0"/>
                            </p:stCondLst>
                            <p:childTnLst>
                              <p:par>
                                <p:cTn id="50" presetID="2" presetClass="entr" presetSubtype="4" fill="hold" nodeType="click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additive="base">
                                        <p:cTn id="52" dur="500" fill="hold"/>
                                        <p:tgtEl>
                                          <p:spTgt spid="7"/>
                                        </p:tgtEl>
                                        <p:attrNameLst>
                                          <p:attrName>ppt_x</p:attrName>
                                        </p:attrNameLst>
                                      </p:cBhvr>
                                      <p:tavLst>
                                        <p:tav tm="0">
                                          <p:val>
                                            <p:strVal val="#ppt_x"/>
                                          </p:val>
                                        </p:tav>
                                        <p:tav tm="100000">
                                          <p:val>
                                            <p:strVal val="#ppt_x"/>
                                          </p:val>
                                        </p:tav>
                                      </p:tavLst>
                                    </p:anim>
                                    <p:anim calcmode="lin" valueType="num">
                                      <p:cBhvr additive="base">
                                        <p:cTn id="53" dur="500" fill="hold"/>
                                        <p:tgtEl>
                                          <p:spTgt spid="7"/>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4" fill="hold" grpId="0" nodeType="afterEffect">
                                  <p:stCondLst>
                                    <p:cond delay="0"/>
                                  </p:stCondLst>
                                  <p:childTnLst>
                                    <p:set>
                                      <p:cBhvr>
                                        <p:cTn id="56" dur="1" fill="hold">
                                          <p:stCondLst>
                                            <p:cond delay="0"/>
                                          </p:stCondLst>
                                        </p:cTn>
                                        <p:tgtEl>
                                          <p:spTgt spid="5"/>
                                        </p:tgtEl>
                                        <p:attrNameLst>
                                          <p:attrName>style.visibility</p:attrName>
                                        </p:attrNameLst>
                                      </p:cBhvr>
                                      <p:to>
                                        <p:strVal val="visible"/>
                                      </p:to>
                                    </p:set>
                                    <p:anim calcmode="lin" valueType="num">
                                      <p:cBhvr additive="base">
                                        <p:cTn id="57" dur="500" fill="hold"/>
                                        <p:tgtEl>
                                          <p:spTgt spid="5"/>
                                        </p:tgtEl>
                                        <p:attrNameLst>
                                          <p:attrName>ppt_x</p:attrName>
                                        </p:attrNameLst>
                                      </p:cBhvr>
                                      <p:tavLst>
                                        <p:tav tm="0">
                                          <p:val>
                                            <p:strVal val="#ppt_x"/>
                                          </p:val>
                                        </p:tav>
                                        <p:tav tm="100000">
                                          <p:val>
                                            <p:strVal val="#ppt_x"/>
                                          </p:val>
                                        </p:tav>
                                      </p:tavLst>
                                    </p:anim>
                                    <p:anim calcmode="lin" valueType="num">
                                      <p:cBhvr additive="base">
                                        <p:cTn id="58" dur="500" fill="hold"/>
                                        <p:tgtEl>
                                          <p:spTgt spid="5"/>
                                        </p:tgtEl>
                                        <p:attrNameLst>
                                          <p:attrName>ppt_y</p:attrName>
                                        </p:attrNameLst>
                                      </p:cBhvr>
                                      <p:tavLst>
                                        <p:tav tm="0">
                                          <p:val>
                                            <p:strVal val="1+#ppt_h/2"/>
                                          </p:val>
                                        </p:tav>
                                        <p:tav tm="100000">
                                          <p:val>
                                            <p:strVal val="#ppt_y"/>
                                          </p:val>
                                        </p:tav>
                                      </p:tavLst>
                                    </p:anim>
                                  </p:childTnLst>
                                </p:cTn>
                              </p:par>
                            </p:childTnLst>
                          </p:cTn>
                        </p:par>
                        <p:par>
                          <p:cTn id="59" fill="hold">
                            <p:stCondLst>
                              <p:cond delay="1000"/>
                            </p:stCondLst>
                            <p:childTnLst>
                              <p:par>
                                <p:cTn id="60" presetID="22" presetClass="entr" presetSubtype="4"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down)">
                                      <p:cBhvr>
                                        <p:cTn id="62" dur="500"/>
                                        <p:tgtEl>
                                          <p:spTgt spid="16"/>
                                        </p:tgtEl>
                                      </p:cBhvr>
                                    </p:animEffect>
                                  </p:childTnLst>
                                </p:cTn>
                              </p:par>
                            </p:childTnLst>
                          </p:cTn>
                        </p:par>
                        <p:par>
                          <p:cTn id="63" fill="hold">
                            <p:stCondLst>
                              <p:cond delay="1500"/>
                            </p:stCondLst>
                            <p:childTnLst>
                              <p:par>
                                <p:cTn id="64" presetID="22" presetClass="entr" presetSubtype="4" fill="hold" grpId="0" nodeType="afterEffect">
                                  <p:stCondLst>
                                    <p:cond delay="0"/>
                                  </p:stCondLst>
                                  <p:childTnLst>
                                    <p:set>
                                      <p:cBhvr>
                                        <p:cTn id="65" dur="1" fill="hold">
                                          <p:stCondLst>
                                            <p:cond delay="0"/>
                                          </p:stCondLst>
                                        </p:cTn>
                                        <p:tgtEl>
                                          <p:spTgt spid="17"/>
                                        </p:tgtEl>
                                        <p:attrNameLst>
                                          <p:attrName>style.visibility</p:attrName>
                                        </p:attrNameLst>
                                      </p:cBhvr>
                                      <p:to>
                                        <p:strVal val="visible"/>
                                      </p:to>
                                    </p:set>
                                    <p:animEffect transition="in" filter="wipe(down)">
                                      <p:cBhvr>
                                        <p:cTn id="6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10" grpId="0"/>
      <p:bldP spid="11" grpId="0"/>
      <p:bldP spid="14" grpId="0"/>
      <p:bldP spid="15"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7" name="Rectangle 13"/>
          <p:cNvSpPr>
            <a:spLocks noChangeArrowheads="1"/>
          </p:cNvSpPr>
          <p:nvPr/>
        </p:nvSpPr>
        <p:spPr bwMode="auto">
          <a:xfrm>
            <a:off x="3995738" y="2143116"/>
            <a:ext cx="4608512" cy="1150938"/>
          </a:xfrm>
          <a:prstGeom prst="rect">
            <a:avLst/>
          </a:prstGeom>
          <a:noFill/>
          <a:ln w="9525">
            <a:noFill/>
            <a:miter lim="800000"/>
            <a:headEnd/>
            <a:tailEnd/>
          </a:ln>
        </p:spPr>
        <p:txBody>
          <a:bodyPr/>
          <a:lstStyle/>
          <a:p>
            <a:pPr marL="342900" indent="-342900" algn="just" eaLnBrk="0" hangingPunct="0">
              <a:spcBef>
                <a:spcPct val="20000"/>
              </a:spcBef>
              <a:buFontTx/>
              <a:buChar char="•"/>
              <a:defRPr/>
            </a:pPr>
            <a:r>
              <a:rPr lang="es-MX" sz="2000" dirty="0">
                <a:latin typeface="Comic Sans MS" pitchFamily="66" charset="0"/>
              </a:rPr>
              <a:t>Serie de descriptores organizados que permiten identificar un conjunto de datos.</a:t>
            </a:r>
          </a:p>
        </p:txBody>
      </p:sp>
      <p:sp>
        <p:nvSpPr>
          <p:cNvPr id="8" name="Rectangle 16"/>
          <p:cNvSpPr>
            <a:spLocks noChangeArrowheads="1"/>
          </p:cNvSpPr>
          <p:nvPr/>
        </p:nvSpPr>
        <p:spPr bwMode="auto">
          <a:xfrm>
            <a:off x="3995738" y="3295641"/>
            <a:ext cx="4608512" cy="1800225"/>
          </a:xfrm>
          <a:prstGeom prst="rect">
            <a:avLst/>
          </a:prstGeom>
          <a:noFill/>
          <a:ln w="9525">
            <a:noFill/>
            <a:miter lim="800000"/>
            <a:headEnd/>
            <a:tailEnd/>
          </a:ln>
        </p:spPr>
        <p:txBody>
          <a:bodyPr/>
          <a:lstStyle/>
          <a:p>
            <a:pPr marL="342900" indent="-342900" algn="just" eaLnBrk="0" hangingPunct="0">
              <a:spcBef>
                <a:spcPct val="20000"/>
              </a:spcBef>
              <a:buFontTx/>
              <a:buChar char="•"/>
              <a:defRPr/>
            </a:pPr>
            <a:r>
              <a:rPr lang="es-MX" sz="2000" dirty="0">
                <a:latin typeface="Comic Sans MS" pitchFamily="66" charset="0"/>
              </a:rPr>
              <a:t>Información estructurada y organizada de un conjunto de datos que permite consultar, evaluar, comparar, acceder, y/o utilizar la información.</a:t>
            </a:r>
          </a:p>
        </p:txBody>
      </p:sp>
      <p:sp>
        <p:nvSpPr>
          <p:cNvPr id="9" name="Rectangle 18"/>
          <p:cNvSpPr>
            <a:spLocks noChangeArrowheads="1"/>
          </p:cNvSpPr>
          <p:nvPr/>
        </p:nvSpPr>
        <p:spPr bwMode="auto">
          <a:xfrm>
            <a:off x="3995738" y="4865679"/>
            <a:ext cx="4608512" cy="1150937"/>
          </a:xfrm>
          <a:prstGeom prst="rect">
            <a:avLst/>
          </a:prstGeom>
          <a:noFill/>
          <a:ln w="9525">
            <a:noFill/>
            <a:miter lim="800000"/>
            <a:headEnd/>
            <a:tailEnd/>
          </a:ln>
        </p:spPr>
        <p:txBody>
          <a:bodyPr/>
          <a:lstStyle/>
          <a:p>
            <a:pPr marL="342900" indent="-342900" algn="just" eaLnBrk="0" hangingPunct="0">
              <a:spcBef>
                <a:spcPct val="20000"/>
              </a:spcBef>
              <a:buFontTx/>
              <a:buChar char="•"/>
              <a:defRPr/>
            </a:pPr>
            <a:r>
              <a:rPr lang="es-MX" sz="2000" dirty="0">
                <a:latin typeface="Comic Sans MS" pitchFamily="66" charset="0"/>
              </a:rPr>
              <a:t>El metadato es comúnmente conocido como los datos acerca de los datos.</a:t>
            </a:r>
          </a:p>
        </p:txBody>
      </p:sp>
      <p:sp>
        <p:nvSpPr>
          <p:cNvPr id="10" name="Rectangle 19"/>
          <p:cNvSpPr>
            <a:spLocks noChangeArrowheads="1"/>
          </p:cNvSpPr>
          <p:nvPr/>
        </p:nvSpPr>
        <p:spPr bwMode="auto">
          <a:xfrm>
            <a:off x="831850" y="2151054"/>
            <a:ext cx="3168650" cy="3889375"/>
          </a:xfrm>
          <a:prstGeom prst="rect">
            <a:avLst/>
          </a:prstGeom>
          <a:solidFill>
            <a:schemeClr val="bg1"/>
          </a:solidFill>
          <a:ln w="12700">
            <a:solidFill>
              <a:srgbClr val="008080"/>
            </a:solidFill>
            <a:miter lim="800000"/>
            <a:headEnd/>
            <a:tailEnd/>
          </a:ln>
          <a:effectLst>
            <a:outerShdw dist="81320" dir="2319588" algn="ctr" rotWithShape="0">
              <a:schemeClr val="bg2"/>
            </a:outerShdw>
          </a:effectLst>
        </p:spPr>
        <p:txBody>
          <a:bodyPr wrap="none" anchor="ctr"/>
          <a:lstStyle/>
          <a:p>
            <a:pPr>
              <a:defRPr/>
            </a:pPr>
            <a:endParaRPr lang="en-US">
              <a:latin typeface="Arial" charset="0"/>
            </a:endParaRPr>
          </a:p>
        </p:txBody>
      </p:sp>
      <p:pic>
        <p:nvPicPr>
          <p:cNvPr id="11" name="Picture 20"/>
          <p:cNvPicPr>
            <a:picLocks noChangeAspect="1" noChangeArrowheads="1"/>
          </p:cNvPicPr>
          <p:nvPr/>
        </p:nvPicPr>
        <p:blipFill>
          <a:blip r:embed="rId3" cstate="print"/>
          <a:srcRect/>
          <a:stretch>
            <a:fillRect/>
          </a:stretch>
        </p:blipFill>
        <p:spPr bwMode="auto">
          <a:xfrm>
            <a:off x="1220788" y="2224079"/>
            <a:ext cx="2447925" cy="1363662"/>
          </a:xfrm>
          <a:prstGeom prst="rect">
            <a:avLst/>
          </a:prstGeom>
          <a:noFill/>
          <a:ln w="9525" algn="ctr">
            <a:noFill/>
            <a:miter lim="800000"/>
            <a:headEnd/>
            <a:tailEnd/>
          </a:ln>
        </p:spPr>
      </p:pic>
      <p:pic>
        <p:nvPicPr>
          <p:cNvPr id="12" name="Picture 21" descr="coca-zero"/>
          <p:cNvPicPr>
            <a:picLocks noChangeAspect="1" noChangeArrowheads="1"/>
          </p:cNvPicPr>
          <p:nvPr/>
        </p:nvPicPr>
        <p:blipFill>
          <a:blip r:embed="rId4" cstate="print"/>
          <a:srcRect/>
          <a:stretch>
            <a:fillRect/>
          </a:stretch>
        </p:blipFill>
        <p:spPr bwMode="auto">
          <a:xfrm>
            <a:off x="3098800" y="4024304"/>
            <a:ext cx="901700" cy="1085850"/>
          </a:xfrm>
          <a:prstGeom prst="rect">
            <a:avLst/>
          </a:prstGeom>
          <a:noFill/>
          <a:ln w="9525">
            <a:noFill/>
            <a:miter lim="800000"/>
            <a:headEnd/>
            <a:tailEnd/>
          </a:ln>
        </p:spPr>
      </p:pic>
      <p:pic>
        <p:nvPicPr>
          <p:cNvPr id="13" name="Picture 22" descr="aspirina1"/>
          <p:cNvPicPr>
            <a:picLocks noChangeAspect="1" noChangeArrowheads="1"/>
          </p:cNvPicPr>
          <p:nvPr/>
        </p:nvPicPr>
        <p:blipFill>
          <a:blip r:embed="rId5" cstate="print"/>
          <a:srcRect/>
          <a:stretch>
            <a:fillRect/>
          </a:stretch>
        </p:blipFill>
        <p:spPr bwMode="auto">
          <a:xfrm>
            <a:off x="1335088" y="3724266"/>
            <a:ext cx="1441450" cy="1019175"/>
          </a:xfrm>
          <a:prstGeom prst="rect">
            <a:avLst/>
          </a:prstGeom>
          <a:noFill/>
          <a:ln w="9525">
            <a:noFill/>
            <a:miter lim="800000"/>
            <a:headEnd/>
            <a:tailEnd/>
          </a:ln>
        </p:spPr>
      </p:pic>
      <p:pic>
        <p:nvPicPr>
          <p:cNvPr id="14" name="Picture 23" descr="axe"/>
          <p:cNvPicPr>
            <a:picLocks noChangeAspect="1" noChangeArrowheads="1"/>
          </p:cNvPicPr>
          <p:nvPr/>
        </p:nvPicPr>
        <p:blipFill>
          <a:blip r:embed="rId6" cstate="print"/>
          <a:srcRect/>
          <a:stretch>
            <a:fillRect/>
          </a:stretch>
        </p:blipFill>
        <p:spPr bwMode="auto">
          <a:xfrm>
            <a:off x="2343150" y="4959341"/>
            <a:ext cx="463550" cy="936625"/>
          </a:xfrm>
          <a:prstGeom prst="rect">
            <a:avLst/>
          </a:prstGeom>
          <a:noFill/>
          <a:ln w="9525">
            <a:noFill/>
            <a:miter lim="800000"/>
            <a:headEnd/>
            <a:tailEnd/>
          </a:ln>
        </p:spPr>
      </p:pic>
      <p:pic>
        <p:nvPicPr>
          <p:cNvPr id="15" name="Picture 24" descr="headandshoulders_Full"/>
          <p:cNvPicPr>
            <a:picLocks noChangeAspect="1" noChangeArrowheads="1"/>
          </p:cNvPicPr>
          <p:nvPr/>
        </p:nvPicPr>
        <p:blipFill>
          <a:blip r:embed="rId7" cstate="print"/>
          <a:srcRect/>
          <a:stretch>
            <a:fillRect/>
          </a:stretch>
        </p:blipFill>
        <p:spPr bwMode="auto">
          <a:xfrm>
            <a:off x="903288" y="4600566"/>
            <a:ext cx="849312" cy="1366838"/>
          </a:xfrm>
          <a:prstGeom prst="rect">
            <a:avLst/>
          </a:prstGeom>
          <a:noFill/>
          <a:ln w="9525">
            <a:noFill/>
            <a:miter lim="800000"/>
            <a:headEnd/>
            <a:tailEnd/>
          </a:ln>
        </p:spPr>
      </p:pic>
      <p:sp>
        <p:nvSpPr>
          <p:cNvPr id="18" name="1 Título"/>
          <p:cNvSpPr txBox="1">
            <a:spLocks/>
          </p:cNvSpPr>
          <p:nvPr/>
        </p:nvSpPr>
        <p:spPr bwMode="auto">
          <a:xfrm>
            <a:off x="3276600" y="-24"/>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19" name="18 CuadroTexto"/>
          <p:cNvSpPr txBox="1"/>
          <p:nvPr/>
        </p:nvSpPr>
        <p:spPr>
          <a:xfrm>
            <a:off x="785818" y="785794"/>
            <a:ext cx="8215338" cy="769441"/>
          </a:xfrm>
          <a:prstGeom prst="rect">
            <a:avLst/>
          </a:prstGeom>
          <a:noFill/>
        </p:spPr>
        <p:txBody>
          <a:bodyPr wrap="square" rtlCol="0">
            <a:spAutoFit/>
          </a:bodyPr>
          <a:lstStyle/>
          <a:p>
            <a:pPr eaLnBrk="0" hangingPunct="0">
              <a:defRPr/>
            </a:pPr>
            <a:r>
              <a:rPr lang="es-CO" sz="3200" dirty="0" smtClean="0">
                <a:solidFill>
                  <a:schemeClr val="tx2"/>
                </a:solidFill>
                <a:effectLst>
                  <a:outerShdw blurRad="38100" dist="38100" dir="2700000" algn="tl">
                    <a:srgbClr val="000000">
                      <a:alpha val="43137"/>
                    </a:srgbClr>
                  </a:outerShdw>
                </a:effectLst>
                <a:latin typeface="Comic Sans MS" pitchFamily="66" charset="0"/>
                <a:cs typeface="Arial" charset="0"/>
              </a:rPr>
              <a:t>Metadato Geográfico - </a:t>
            </a:r>
            <a:r>
              <a:rPr lang="es-CO" sz="4400" dirty="0" smtClean="0">
                <a:solidFill>
                  <a:schemeClr val="tx2"/>
                </a:solidFill>
                <a:effectLst>
                  <a:outerShdw blurRad="38100" dist="38100" dir="2700000" algn="tl">
                    <a:srgbClr val="000000">
                      <a:alpha val="43137"/>
                    </a:srgbClr>
                  </a:outerShdw>
                </a:effectLst>
                <a:latin typeface="Comic Sans MS" pitchFamily="66" charset="0"/>
                <a:cs typeface="Arial" charset="0"/>
              </a:rPr>
              <a:t>Definición</a:t>
            </a:r>
            <a:endParaRPr lang="es-CO" sz="4400" dirty="0">
              <a:solidFill>
                <a:schemeClr val="tx2"/>
              </a:solidFill>
              <a:effectLst>
                <a:outerShdw blurRad="38100" dist="38100" dir="2700000" algn="tl">
                  <a:srgbClr val="000000">
                    <a:alpha val="43137"/>
                  </a:srgbClr>
                </a:outerShdw>
              </a:effectLst>
              <a:latin typeface="Comic Sans MS" pitchFamily="66" charset="0"/>
              <a:cs typeface="Arial"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txBox="1">
            <a:spLocks noChangeArrowheads="1"/>
          </p:cNvSpPr>
          <p:nvPr/>
        </p:nvSpPr>
        <p:spPr bwMode="auto">
          <a:xfrm>
            <a:off x="1635125" y="2290763"/>
            <a:ext cx="7508875" cy="9366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fontScale="77500" lnSpcReduction="20000"/>
          </a:bodyPr>
          <a:lstStyle/>
          <a:p>
            <a:pPr marL="342900" marR="0" lvl="0" indent="-342900" algn="ctr" defTabSz="914400" rtl="0" eaLnBrk="0" fontAlgn="base" latinLnBrk="0" hangingPunct="0">
              <a:lnSpc>
                <a:spcPct val="100000"/>
              </a:lnSpc>
              <a:spcBef>
                <a:spcPct val="20000"/>
              </a:spcBef>
              <a:spcAft>
                <a:spcPct val="0"/>
              </a:spcAft>
              <a:buClrTx/>
              <a:buSzTx/>
              <a:buFontTx/>
              <a:buNone/>
              <a:tabLst/>
              <a:defRPr/>
            </a:pPr>
            <a:r>
              <a:rPr kumimoji="0" lang="es-MX" sz="2800" b="0" i="0" u="none" strike="noStrike" kern="0" cap="none" spc="0" normalizeH="0" baseline="0" noProof="0" smtClean="0">
                <a:ln>
                  <a:noFill/>
                </a:ln>
                <a:solidFill>
                  <a:schemeClr val="tx1"/>
                </a:solidFill>
                <a:effectLst/>
                <a:uLnTx/>
                <a:uFillTx/>
                <a:latin typeface="Comic Sans MS" pitchFamily="66" charset="0"/>
              </a:rPr>
              <a:t>Subconjunto de un Estándar Internacional destinado a una región o una comunidad en particular.</a:t>
            </a:r>
            <a:endParaRPr kumimoji="0" lang="es-ES" sz="2800" b="0" i="0" u="none" strike="noStrike" kern="0" cap="none" spc="0" normalizeH="0" baseline="0" noProof="0" smtClean="0">
              <a:ln>
                <a:noFill/>
              </a:ln>
              <a:solidFill>
                <a:schemeClr val="tx1"/>
              </a:solidFill>
              <a:effectLst/>
              <a:uLnTx/>
              <a:uFillTx/>
              <a:latin typeface="Comic Sans MS" pitchFamily="66" charset="0"/>
            </a:endParaRPr>
          </a:p>
        </p:txBody>
      </p:sp>
      <p:grpSp>
        <p:nvGrpSpPr>
          <p:cNvPr id="4" name="Group 36"/>
          <p:cNvGrpSpPr>
            <a:grpSpLocks/>
          </p:cNvGrpSpPr>
          <p:nvPr/>
        </p:nvGrpSpPr>
        <p:grpSpPr bwMode="auto">
          <a:xfrm>
            <a:off x="3563938" y="3876675"/>
            <a:ext cx="2376487" cy="1838325"/>
            <a:chOff x="-250" y="2750"/>
            <a:chExt cx="1497" cy="1158"/>
          </a:xfrm>
        </p:grpSpPr>
        <p:grpSp>
          <p:nvGrpSpPr>
            <p:cNvPr id="5" name="Group 9"/>
            <p:cNvGrpSpPr>
              <a:grpSpLocks/>
            </p:cNvGrpSpPr>
            <p:nvPr/>
          </p:nvGrpSpPr>
          <p:grpSpPr bwMode="auto">
            <a:xfrm>
              <a:off x="-250" y="2750"/>
              <a:ext cx="1260" cy="1158"/>
              <a:chOff x="108" y="1455"/>
              <a:chExt cx="1260" cy="1158"/>
            </a:xfrm>
          </p:grpSpPr>
          <p:pic>
            <p:nvPicPr>
              <p:cNvPr id="7" name="Picture 10" descr="120px-Nuvola_apps_edu_languages">
                <a:hlinkClick r:id="rId2" tooltip="Image:Nuvola apps edu languages.svg"/>
              </p:cNvPr>
              <p:cNvPicPr>
                <a:picLocks noChangeAspect="1" noChangeArrowheads="1"/>
              </p:cNvPicPr>
              <p:nvPr/>
            </p:nvPicPr>
            <p:blipFill>
              <a:blip r:embed="rId3" cstate="print"/>
              <a:srcRect/>
              <a:stretch>
                <a:fillRect/>
              </a:stretch>
            </p:blipFill>
            <p:spPr bwMode="auto">
              <a:xfrm>
                <a:off x="108" y="1519"/>
                <a:ext cx="1094" cy="1094"/>
              </a:xfrm>
              <a:prstGeom prst="rect">
                <a:avLst/>
              </a:prstGeom>
              <a:noFill/>
              <a:ln w="9525">
                <a:noFill/>
                <a:miter lim="800000"/>
                <a:headEnd/>
                <a:tailEnd/>
              </a:ln>
            </p:spPr>
          </p:pic>
          <p:pic>
            <p:nvPicPr>
              <p:cNvPr id="8" name="Picture 11" descr="120px-Nuvola_apps_chat">
                <a:hlinkClick r:id="rId4" tooltip="Image:Nuvola apps chat.png"/>
              </p:cNvPr>
              <p:cNvPicPr>
                <a:picLocks noChangeAspect="1" noChangeArrowheads="1"/>
              </p:cNvPicPr>
              <p:nvPr/>
            </p:nvPicPr>
            <p:blipFill>
              <a:blip r:embed="rId5" cstate="print"/>
              <a:srcRect/>
              <a:stretch>
                <a:fillRect/>
              </a:stretch>
            </p:blipFill>
            <p:spPr bwMode="auto">
              <a:xfrm>
                <a:off x="648" y="1455"/>
                <a:ext cx="720" cy="720"/>
              </a:xfrm>
              <a:prstGeom prst="rect">
                <a:avLst/>
              </a:prstGeom>
              <a:noFill/>
              <a:ln w="9525">
                <a:noFill/>
                <a:miter lim="800000"/>
                <a:headEnd/>
                <a:tailEnd/>
              </a:ln>
            </p:spPr>
          </p:pic>
        </p:grpSp>
        <p:pic>
          <p:nvPicPr>
            <p:cNvPr id="6" name="Picture 12" descr="System-Map-256x256"/>
            <p:cNvPicPr>
              <a:picLocks noChangeAspect="1" noChangeArrowheads="1"/>
            </p:cNvPicPr>
            <p:nvPr/>
          </p:nvPicPr>
          <p:blipFill>
            <a:blip r:embed="rId6" cstate="print"/>
            <a:srcRect/>
            <a:stretch>
              <a:fillRect/>
            </a:stretch>
          </p:blipFill>
          <p:spPr bwMode="auto">
            <a:xfrm>
              <a:off x="340" y="2750"/>
              <a:ext cx="907" cy="907"/>
            </a:xfrm>
            <a:prstGeom prst="rect">
              <a:avLst/>
            </a:prstGeom>
            <a:noFill/>
            <a:ln w="9525">
              <a:noFill/>
              <a:miter lim="800000"/>
              <a:headEnd/>
              <a:tailEnd/>
            </a:ln>
          </p:spPr>
        </p:pic>
      </p:grpSp>
      <p:pic>
        <p:nvPicPr>
          <p:cNvPr id="9" name="Picture 7"/>
          <p:cNvPicPr>
            <a:picLocks noChangeAspect="1" noChangeArrowheads="1"/>
          </p:cNvPicPr>
          <p:nvPr/>
        </p:nvPicPr>
        <p:blipFill>
          <a:blip r:embed="rId7" cstate="print"/>
          <a:srcRect/>
          <a:stretch>
            <a:fillRect/>
          </a:stretch>
        </p:blipFill>
        <p:spPr bwMode="auto">
          <a:xfrm>
            <a:off x="542925" y="1714500"/>
            <a:ext cx="3500438" cy="4857750"/>
          </a:xfrm>
          <a:prstGeom prst="rect">
            <a:avLst/>
          </a:prstGeom>
          <a:noFill/>
          <a:ln w="9525">
            <a:noFill/>
            <a:miter lim="800000"/>
            <a:headEnd/>
            <a:tailEnd/>
          </a:ln>
        </p:spPr>
      </p:pic>
      <p:pic>
        <p:nvPicPr>
          <p:cNvPr id="10" name="Picture 22" descr="Arrowyellow"/>
          <p:cNvPicPr>
            <a:picLocks noChangeAspect="1" noChangeArrowheads="1"/>
          </p:cNvPicPr>
          <p:nvPr/>
        </p:nvPicPr>
        <p:blipFill>
          <a:blip r:embed="rId8" cstate="print"/>
          <a:srcRect/>
          <a:stretch>
            <a:fillRect/>
          </a:stretch>
        </p:blipFill>
        <p:spPr bwMode="auto">
          <a:xfrm>
            <a:off x="39688" y="4449763"/>
            <a:ext cx="514350" cy="431800"/>
          </a:xfrm>
          <a:prstGeom prst="rect">
            <a:avLst/>
          </a:prstGeom>
          <a:noFill/>
          <a:ln w="9525">
            <a:noFill/>
            <a:miter lim="800000"/>
            <a:headEnd/>
            <a:tailEnd/>
          </a:ln>
        </p:spPr>
      </p:pic>
      <p:pic>
        <p:nvPicPr>
          <p:cNvPr id="11" name="Picture 22" descr="Arrowyellow"/>
          <p:cNvPicPr>
            <a:picLocks noChangeAspect="1" noChangeArrowheads="1"/>
          </p:cNvPicPr>
          <p:nvPr/>
        </p:nvPicPr>
        <p:blipFill>
          <a:blip r:embed="rId8" cstate="print"/>
          <a:srcRect/>
          <a:stretch>
            <a:fillRect/>
          </a:stretch>
        </p:blipFill>
        <p:spPr bwMode="auto">
          <a:xfrm>
            <a:off x="39688" y="5457825"/>
            <a:ext cx="514350" cy="431800"/>
          </a:xfrm>
          <a:prstGeom prst="rect">
            <a:avLst/>
          </a:prstGeom>
          <a:noFill/>
          <a:ln w="9525">
            <a:noFill/>
            <a:miter lim="800000"/>
            <a:headEnd/>
            <a:tailEnd/>
          </a:ln>
        </p:spPr>
      </p:pic>
      <p:pic>
        <p:nvPicPr>
          <p:cNvPr id="12" name="Picture 42" descr="120px-Crystal_Clear_app_clean">
            <a:hlinkClick r:id="rId9" tooltip="Image:Crystal Clear app clean.png"/>
          </p:cNvPr>
          <p:cNvPicPr>
            <a:picLocks noChangeAspect="1" noChangeArrowheads="1"/>
          </p:cNvPicPr>
          <p:nvPr/>
        </p:nvPicPr>
        <p:blipFill>
          <a:blip r:embed="rId10" cstate="print"/>
          <a:srcRect/>
          <a:stretch>
            <a:fillRect/>
          </a:stretch>
        </p:blipFill>
        <p:spPr bwMode="auto">
          <a:xfrm>
            <a:off x="3927475" y="2286000"/>
            <a:ext cx="215900" cy="215900"/>
          </a:xfrm>
          <a:prstGeom prst="rect">
            <a:avLst/>
          </a:prstGeom>
          <a:noFill/>
          <a:ln w="9525">
            <a:noFill/>
            <a:miter lim="800000"/>
            <a:headEnd/>
            <a:tailEnd/>
          </a:ln>
        </p:spPr>
      </p:pic>
      <p:pic>
        <p:nvPicPr>
          <p:cNvPr id="13" name="Picture 42" descr="120px-Crystal_Clear_app_clean">
            <a:hlinkClick r:id="rId9" tooltip="Image:Crystal Clear app clean.png"/>
          </p:cNvPr>
          <p:cNvPicPr>
            <a:picLocks noChangeAspect="1" noChangeArrowheads="1"/>
          </p:cNvPicPr>
          <p:nvPr/>
        </p:nvPicPr>
        <p:blipFill>
          <a:blip r:embed="rId10" cstate="print"/>
          <a:srcRect/>
          <a:stretch>
            <a:fillRect/>
          </a:stretch>
        </p:blipFill>
        <p:spPr bwMode="auto">
          <a:xfrm>
            <a:off x="3913188" y="2543175"/>
            <a:ext cx="215900" cy="215900"/>
          </a:xfrm>
          <a:prstGeom prst="rect">
            <a:avLst/>
          </a:prstGeom>
          <a:noFill/>
          <a:ln w="9525">
            <a:noFill/>
            <a:miter lim="800000"/>
            <a:headEnd/>
            <a:tailEnd/>
          </a:ln>
        </p:spPr>
      </p:pic>
      <p:pic>
        <p:nvPicPr>
          <p:cNvPr id="14" name="Picture 42" descr="120px-Crystal_Clear_app_clean">
            <a:hlinkClick r:id="rId9" tooltip="Image:Crystal Clear app clean.png"/>
          </p:cNvPr>
          <p:cNvPicPr>
            <a:picLocks noChangeAspect="1" noChangeArrowheads="1"/>
          </p:cNvPicPr>
          <p:nvPr/>
        </p:nvPicPr>
        <p:blipFill>
          <a:blip r:embed="rId10" cstate="print"/>
          <a:srcRect/>
          <a:stretch>
            <a:fillRect/>
          </a:stretch>
        </p:blipFill>
        <p:spPr bwMode="auto">
          <a:xfrm>
            <a:off x="3944938" y="4445000"/>
            <a:ext cx="215900" cy="215900"/>
          </a:xfrm>
          <a:prstGeom prst="rect">
            <a:avLst/>
          </a:prstGeom>
          <a:noFill/>
          <a:ln w="9525">
            <a:noFill/>
            <a:miter lim="800000"/>
            <a:headEnd/>
            <a:tailEnd/>
          </a:ln>
        </p:spPr>
      </p:pic>
      <p:pic>
        <p:nvPicPr>
          <p:cNvPr id="15" name="Picture 42" descr="120px-Crystal_Clear_app_clean">
            <a:hlinkClick r:id="rId9" tooltip="Image:Crystal Clear app clean.png"/>
          </p:cNvPr>
          <p:cNvPicPr>
            <a:picLocks noChangeAspect="1" noChangeArrowheads="1"/>
          </p:cNvPicPr>
          <p:nvPr/>
        </p:nvPicPr>
        <p:blipFill>
          <a:blip r:embed="rId10" cstate="print"/>
          <a:srcRect/>
          <a:stretch>
            <a:fillRect/>
          </a:stretch>
        </p:blipFill>
        <p:spPr bwMode="auto">
          <a:xfrm>
            <a:off x="3913188" y="4043363"/>
            <a:ext cx="215900" cy="215900"/>
          </a:xfrm>
          <a:prstGeom prst="rect">
            <a:avLst/>
          </a:prstGeom>
          <a:noFill/>
          <a:ln w="9525">
            <a:noFill/>
            <a:miter lim="800000"/>
            <a:headEnd/>
            <a:tailEnd/>
          </a:ln>
        </p:spPr>
      </p:pic>
      <p:pic>
        <p:nvPicPr>
          <p:cNvPr id="16" name="Picture 42" descr="120px-Crystal_Clear_app_clean">
            <a:hlinkClick r:id="rId9" tooltip="Image:Crystal Clear app clean.png"/>
          </p:cNvPr>
          <p:cNvPicPr>
            <a:picLocks noChangeAspect="1" noChangeArrowheads="1"/>
          </p:cNvPicPr>
          <p:nvPr/>
        </p:nvPicPr>
        <p:blipFill>
          <a:blip r:embed="rId10" cstate="print"/>
          <a:srcRect/>
          <a:stretch>
            <a:fillRect/>
          </a:stretch>
        </p:blipFill>
        <p:spPr bwMode="auto">
          <a:xfrm>
            <a:off x="3944938" y="6488113"/>
            <a:ext cx="215900" cy="215900"/>
          </a:xfrm>
          <a:prstGeom prst="rect">
            <a:avLst/>
          </a:prstGeom>
          <a:noFill/>
          <a:ln w="9525">
            <a:noFill/>
            <a:miter lim="800000"/>
            <a:headEnd/>
            <a:tailEnd/>
          </a:ln>
        </p:spPr>
      </p:pic>
      <p:grpSp>
        <p:nvGrpSpPr>
          <p:cNvPr id="17" name="69 Grupo"/>
          <p:cNvGrpSpPr/>
          <p:nvPr/>
        </p:nvGrpSpPr>
        <p:grpSpPr>
          <a:xfrm>
            <a:off x="564433" y="4543726"/>
            <a:ext cx="3467126" cy="252000"/>
            <a:chOff x="507286" y="4170676"/>
            <a:chExt cx="3467126" cy="252000"/>
          </a:xfrm>
          <a:solidFill>
            <a:srgbClr val="CCFFCC"/>
          </a:solidFill>
        </p:grpSpPr>
        <p:sp>
          <p:nvSpPr>
            <p:cNvPr id="18" name="17 Rectángulo"/>
            <p:cNvSpPr/>
            <p:nvPr/>
          </p:nvSpPr>
          <p:spPr>
            <a:xfrm>
              <a:off x="507286" y="4170676"/>
              <a:ext cx="2412000" cy="252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1000" dirty="0">
                  <a:solidFill>
                    <a:schemeClr val="tx1"/>
                  </a:solidFill>
                  <a:latin typeface="Comic Sans MS" pitchFamily="66" charset="0"/>
                </a:rPr>
                <a:t>Título Alterno</a:t>
              </a:r>
            </a:p>
          </p:txBody>
        </p:sp>
        <p:sp>
          <p:nvSpPr>
            <p:cNvPr id="19" name="18 Rectángulo"/>
            <p:cNvSpPr/>
            <p:nvPr/>
          </p:nvSpPr>
          <p:spPr>
            <a:xfrm>
              <a:off x="2930412" y="4170676"/>
              <a:ext cx="1044000" cy="252000"/>
            </a:xfrm>
            <a:prstGeom prst="rect">
              <a:avLst/>
            </a:prstGeom>
            <a:grp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1000" dirty="0">
                  <a:solidFill>
                    <a:schemeClr val="tx1"/>
                  </a:solidFill>
                  <a:latin typeface="Comic Sans MS" pitchFamily="66" charset="0"/>
                </a:rPr>
                <a:t>Condicional</a:t>
              </a:r>
            </a:p>
          </p:txBody>
        </p:sp>
      </p:grpSp>
      <p:grpSp>
        <p:nvGrpSpPr>
          <p:cNvPr id="20" name="62 Grupo"/>
          <p:cNvGrpSpPr>
            <a:grpSpLocks/>
          </p:cNvGrpSpPr>
          <p:nvPr/>
        </p:nvGrpSpPr>
        <p:grpSpPr bwMode="auto">
          <a:xfrm>
            <a:off x="557213" y="5557838"/>
            <a:ext cx="3500437" cy="214312"/>
            <a:chOff x="612416" y="2428868"/>
            <a:chExt cx="3302994" cy="214314"/>
          </a:xfrm>
        </p:grpSpPr>
        <p:sp>
          <p:nvSpPr>
            <p:cNvPr id="21" name="20 Rectángulo"/>
            <p:cNvSpPr/>
            <p:nvPr/>
          </p:nvSpPr>
          <p:spPr>
            <a:xfrm>
              <a:off x="612416" y="2428868"/>
              <a:ext cx="2296367" cy="214314"/>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1000" dirty="0">
                  <a:solidFill>
                    <a:schemeClr val="tx1"/>
                  </a:solidFill>
                  <a:latin typeface="Comic Sans MS" pitchFamily="66" charset="0"/>
                </a:rPr>
                <a:t>Lugar de Publicación</a:t>
              </a:r>
            </a:p>
          </p:txBody>
        </p:sp>
        <p:sp>
          <p:nvSpPr>
            <p:cNvPr id="22" name="21 Rectángulo"/>
            <p:cNvSpPr/>
            <p:nvPr/>
          </p:nvSpPr>
          <p:spPr>
            <a:xfrm>
              <a:off x="2904290" y="2428868"/>
              <a:ext cx="1011120" cy="214314"/>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900" dirty="0">
                  <a:solidFill>
                    <a:schemeClr val="tx1"/>
                  </a:solidFill>
                  <a:latin typeface="Comic Sans MS" pitchFamily="66" charset="0"/>
                </a:rPr>
                <a:t>Obligatorio</a:t>
              </a:r>
            </a:p>
          </p:txBody>
        </p:sp>
      </p:grpSp>
      <p:grpSp>
        <p:nvGrpSpPr>
          <p:cNvPr id="23" name="70 Grupo"/>
          <p:cNvGrpSpPr>
            <a:grpSpLocks/>
          </p:cNvGrpSpPr>
          <p:nvPr/>
        </p:nvGrpSpPr>
        <p:grpSpPr bwMode="auto">
          <a:xfrm>
            <a:off x="557213" y="4546600"/>
            <a:ext cx="3473450" cy="252413"/>
            <a:chOff x="500034" y="4170676"/>
            <a:chExt cx="3472892" cy="252000"/>
          </a:xfrm>
        </p:grpSpPr>
        <p:sp>
          <p:nvSpPr>
            <p:cNvPr id="24" name="23 Rectángulo"/>
            <p:cNvSpPr/>
            <p:nvPr/>
          </p:nvSpPr>
          <p:spPr>
            <a:xfrm>
              <a:off x="500034" y="4170676"/>
              <a:ext cx="2428485" cy="252000"/>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1000" dirty="0">
                  <a:solidFill>
                    <a:schemeClr val="tx1"/>
                  </a:solidFill>
                  <a:latin typeface="Comic Sans MS" pitchFamily="66" charset="0"/>
                </a:rPr>
                <a:t>Título Alterno</a:t>
              </a:r>
            </a:p>
          </p:txBody>
        </p:sp>
        <p:sp>
          <p:nvSpPr>
            <p:cNvPr id="25" name="24 Rectángulo"/>
            <p:cNvSpPr/>
            <p:nvPr/>
          </p:nvSpPr>
          <p:spPr>
            <a:xfrm>
              <a:off x="2928519" y="4170676"/>
              <a:ext cx="1044407" cy="252000"/>
            </a:xfrm>
            <a:prstGeom prst="rect">
              <a:avLst/>
            </a:prstGeom>
            <a:solidFill>
              <a:srgbClr val="FFFF00"/>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s-ES" sz="1000" dirty="0">
                  <a:solidFill>
                    <a:schemeClr val="tx1"/>
                  </a:solidFill>
                  <a:latin typeface="Comic Sans MS" pitchFamily="66" charset="0"/>
                </a:rPr>
                <a:t>Obligatorio</a:t>
              </a:r>
            </a:p>
          </p:txBody>
        </p:sp>
      </p:grpSp>
      <p:pic>
        <p:nvPicPr>
          <p:cNvPr id="26" name="Picture 42" descr="120px-Crystal_Clear_app_clean">
            <a:hlinkClick r:id="rId9" tooltip="Image:Crystal Clear app clean.png"/>
          </p:cNvPr>
          <p:cNvPicPr>
            <a:picLocks noChangeAspect="1" noChangeArrowheads="1"/>
          </p:cNvPicPr>
          <p:nvPr/>
        </p:nvPicPr>
        <p:blipFill>
          <a:blip r:embed="rId10" cstate="print"/>
          <a:srcRect/>
          <a:stretch>
            <a:fillRect/>
          </a:stretch>
        </p:blipFill>
        <p:spPr bwMode="auto">
          <a:xfrm>
            <a:off x="3914775" y="3300413"/>
            <a:ext cx="215900" cy="215900"/>
          </a:xfrm>
          <a:prstGeom prst="rect">
            <a:avLst/>
          </a:prstGeom>
          <a:noFill/>
          <a:ln w="9525">
            <a:noFill/>
            <a:miter lim="800000"/>
            <a:headEnd/>
            <a:tailEnd/>
          </a:ln>
        </p:spPr>
      </p:pic>
      <p:pic>
        <p:nvPicPr>
          <p:cNvPr id="27" name="Picture 42" descr="120px-Crystal_Clear_app_clean">
            <a:hlinkClick r:id="rId9" tooltip="Image:Crystal Clear app clean.png"/>
          </p:cNvPr>
          <p:cNvPicPr>
            <a:picLocks noChangeAspect="1" noChangeArrowheads="1"/>
          </p:cNvPicPr>
          <p:nvPr/>
        </p:nvPicPr>
        <p:blipFill>
          <a:blip r:embed="rId10" cstate="print"/>
          <a:srcRect/>
          <a:stretch>
            <a:fillRect/>
          </a:stretch>
        </p:blipFill>
        <p:spPr bwMode="auto">
          <a:xfrm>
            <a:off x="3929063" y="5070475"/>
            <a:ext cx="215900" cy="215900"/>
          </a:xfrm>
          <a:prstGeom prst="rect">
            <a:avLst/>
          </a:prstGeom>
          <a:noFill/>
          <a:ln w="9525">
            <a:noFill/>
            <a:miter lim="800000"/>
            <a:headEnd/>
            <a:tailEnd/>
          </a:ln>
        </p:spPr>
      </p:pic>
      <p:grpSp>
        <p:nvGrpSpPr>
          <p:cNvPr id="28" name="Group 30"/>
          <p:cNvGrpSpPr>
            <a:grpSpLocks/>
          </p:cNvGrpSpPr>
          <p:nvPr/>
        </p:nvGrpSpPr>
        <p:grpSpPr bwMode="auto">
          <a:xfrm>
            <a:off x="4357688" y="1630010"/>
            <a:ext cx="5376862" cy="5286375"/>
            <a:chOff x="998" y="593"/>
            <a:chExt cx="4422" cy="3645"/>
          </a:xfrm>
        </p:grpSpPr>
        <p:grpSp>
          <p:nvGrpSpPr>
            <p:cNvPr id="29" name="Group 46"/>
            <p:cNvGrpSpPr>
              <a:grpSpLocks/>
            </p:cNvGrpSpPr>
            <p:nvPr/>
          </p:nvGrpSpPr>
          <p:grpSpPr bwMode="auto">
            <a:xfrm>
              <a:off x="998" y="593"/>
              <a:ext cx="4422" cy="3645"/>
              <a:chOff x="-1290" y="319"/>
              <a:chExt cx="4235" cy="3465"/>
            </a:xfrm>
          </p:grpSpPr>
          <p:pic>
            <p:nvPicPr>
              <p:cNvPr id="31" name="Picture 39" descr="Crystal_Clear_action_filenew"/>
              <p:cNvPicPr>
                <a:picLocks noChangeAspect="1" noChangeArrowheads="1"/>
              </p:cNvPicPr>
              <p:nvPr/>
            </p:nvPicPr>
            <p:blipFill>
              <a:blip r:embed="rId11" cstate="print"/>
              <a:srcRect/>
              <a:stretch>
                <a:fillRect/>
              </a:stretch>
            </p:blipFill>
            <p:spPr bwMode="auto">
              <a:xfrm>
                <a:off x="-1290" y="319"/>
                <a:ext cx="4235" cy="3465"/>
              </a:xfrm>
              <a:prstGeom prst="rect">
                <a:avLst/>
              </a:prstGeom>
              <a:noFill/>
              <a:ln w="9525">
                <a:noFill/>
                <a:miter lim="800000"/>
                <a:headEnd/>
                <a:tailEnd/>
              </a:ln>
            </p:spPr>
          </p:pic>
          <p:sp>
            <p:nvSpPr>
              <p:cNvPr id="32" name="Text Box 44"/>
              <p:cNvSpPr txBox="1">
                <a:spLocks noChangeArrowheads="1"/>
              </p:cNvSpPr>
              <p:nvPr/>
            </p:nvSpPr>
            <p:spPr bwMode="auto">
              <a:xfrm>
                <a:off x="521" y="1298"/>
                <a:ext cx="1044" cy="223"/>
              </a:xfrm>
              <a:prstGeom prst="rect">
                <a:avLst/>
              </a:prstGeom>
              <a:noFill/>
              <a:ln w="9525">
                <a:noFill/>
                <a:miter lim="800000"/>
                <a:headEnd/>
                <a:tailEnd/>
              </a:ln>
            </p:spPr>
            <p:txBody>
              <a:bodyPr>
                <a:spAutoFit/>
              </a:bodyPr>
              <a:lstStyle/>
              <a:p>
                <a:pPr algn="r">
                  <a:defRPr/>
                </a:pPr>
                <a:endParaRPr lang="es-CO" sz="1600">
                  <a:latin typeface="Comic Sans MS" pitchFamily="66" charset="0"/>
                </a:endParaRPr>
              </a:p>
            </p:txBody>
          </p:sp>
        </p:grpSp>
        <p:sp>
          <p:nvSpPr>
            <p:cNvPr id="30" name="Rectangle 34"/>
            <p:cNvSpPr>
              <a:spLocks noChangeArrowheads="1"/>
            </p:cNvSpPr>
            <p:nvPr/>
          </p:nvSpPr>
          <p:spPr bwMode="auto">
            <a:xfrm>
              <a:off x="1383" y="845"/>
              <a:ext cx="2902" cy="544"/>
            </a:xfrm>
            <a:prstGeom prst="rect">
              <a:avLst/>
            </a:prstGeom>
            <a:noFill/>
            <a:ln w="9525">
              <a:noFill/>
              <a:miter lim="800000"/>
              <a:headEnd/>
              <a:tailEnd/>
            </a:ln>
          </p:spPr>
          <p:txBody>
            <a:bodyPr anchor="ctr"/>
            <a:lstStyle/>
            <a:p>
              <a:pPr>
                <a:defRPr/>
              </a:pPr>
              <a:r>
                <a:rPr lang="es-CO" sz="2000" b="1" dirty="0">
                  <a:effectLst>
                    <a:outerShdw blurRad="38100" dist="38100" dir="2700000" algn="tl">
                      <a:srgbClr val="C0C0C0"/>
                    </a:outerShdw>
                  </a:effectLst>
                  <a:latin typeface="Comic Sans MS" pitchFamily="66" charset="0"/>
                </a:rPr>
                <a:t>Un perfil debe incluir</a:t>
              </a:r>
              <a:r>
                <a:rPr lang="en-US" sz="2000" b="1" dirty="0">
                  <a:effectLst>
                    <a:outerShdw blurRad="38100" dist="38100" dir="2700000" algn="tl">
                      <a:srgbClr val="C0C0C0"/>
                    </a:outerShdw>
                  </a:effectLst>
                  <a:latin typeface="Comic Sans MS" pitchFamily="66" charset="0"/>
                </a:rPr>
                <a:t>…</a:t>
              </a:r>
              <a:endParaRPr lang="es-ES" sz="2000" b="1" dirty="0">
                <a:effectLst>
                  <a:outerShdw blurRad="38100" dist="38100" dir="2700000" algn="tl">
                    <a:srgbClr val="C0C0C0"/>
                  </a:outerShdw>
                </a:effectLst>
                <a:latin typeface="Comic Sans MS" pitchFamily="66" charset="0"/>
              </a:endParaRPr>
            </a:p>
          </p:txBody>
        </p:sp>
      </p:grpSp>
      <p:sp>
        <p:nvSpPr>
          <p:cNvPr id="33" name="Rectangle 35"/>
          <p:cNvSpPr>
            <a:spLocks noChangeArrowheads="1"/>
          </p:cNvSpPr>
          <p:nvPr/>
        </p:nvSpPr>
        <p:spPr bwMode="auto">
          <a:xfrm>
            <a:off x="4772025" y="2928938"/>
            <a:ext cx="3868738" cy="2647950"/>
          </a:xfrm>
          <a:prstGeom prst="rect">
            <a:avLst/>
          </a:prstGeom>
          <a:noFill/>
          <a:ln w="9525">
            <a:noFill/>
            <a:miter lim="800000"/>
            <a:headEnd/>
            <a:tailEnd/>
          </a:ln>
        </p:spPr>
        <p:txBody>
          <a:bodyPr/>
          <a:lstStyle/>
          <a:p>
            <a:pPr marL="342900" indent="-342900" algn="just">
              <a:lnSpc>
                <a:spcPct val="70000"/>
              </a:lnSpc>
              <a:spcBef>
                <a:spcPct val="20000"/>
              </a:spcBef>
              <a:buClr>
                <a:schemeClr val="bg1"/>
              </a:buClr>
              <a:buFont typeface="Wingdings" pitchFamily="2" charset="2"/>
              <a:buChar char="ü"/>
              <a:defRPr/>
            </a:pPr>
            <a:r>
              <a:rPr lang="es-ES" sz="1600" dirty="0">
                <a:latin typeface="Comic Sans MS" pitchFamily="66" charset="0"/>
              </a:rPr>
              <a:t>El conjunto mínimo y básico de metadatos que se deben recolectar para el conjunto de datos específico.</a:t>
            </a:r>
          </a:p>
          <a:p>
            <a:pPr marL="342900" indent="-342900" algn="just">
              <a:lnSpc>
                <a:spcPct val="70000"/>
              </a:lnSpc>
              <a:spcBef>
                <a:spcPct val="20000"/>
              </a:spcBef>
              <a:buClr>
                <a:schemeClr val="bg1"/>
              </a:buClr>
              <a:buFont typeface="Wingdings" pitchFamily="2" charset="2"/>
              <a:buNone/>
              <a:defRPr/>
            </a:pPr>
            <a:endParaRPr lang="es-ES" sz="1600" dirty="0">
              <a:latin typeface="Comic Sans MS" pitchFamily="66" charset="0"/>
            </a:endParaRPr>
          </a:p>
          <a:p>
            <a:pPr marL="342900" indent="-342900" algn="just">
              <a:lnSpc>
                <a:spcPct val="70000"/>
              </a:lnSpc>
              <a:spcBef>
                <a:spcPct val="20000"/>
              </a:spcBef>
              <a:buClr>
                <a:schemeClr val="bg1"/>
              </a:buClr>
              <a:buFont typeface="Wingdings" pitchFamily="2" charset="2"/>
              <a:buChar char="ü"/>
              <a:defRPr/>
            </a:pPr>
            <a:r>
              <a:rPr lang="es-ES" sz="1600" dirty="0">
                <a:latin typeface="Comic Sans MS" pitchFamily="66" charset="0"/>
              </a:rPr>
              <a:t>Todos los elementos de metadatos que son obligatorios, de todas las secciones obligatorias.</a:t>
            </a:r>
          </a:p>
          <a:p>
            <a:pPr marL="342900" indent="-342900" algn="just">
              <a:lnSpc>
                <a:spcPct val="70000"/>
              </a:lnSpc>
              <a:spcBef>
                <a:spcPct val="20000"/>
              </a:spcBef>
              <a:buClr>
                <a:schemeClr val="bg1"/>
              </a:buClr>
              <a:buFont typeface="Wingdings" pitchFamily="2" charset="2"/>
              <a:buNone/>
              <a:defRPr/>
            </a:pPr>
            <a:endParaRPr lang="es-ES" sz="1600" dirty="0">
              <a:latin typeface="Comic Sans MS" pitchFamily="66" charset="0"/>
            </a:endParaRPr>
          </a:p>
          <a:p>
            <a:pPr marL="342900" indent="-342900" algn="just">
              <a:lnSpc>
                <a:spcPct val="70000"/>
              </a:lnSpc>
              <a:spcBef>
                <a:spcPct val="20000"/>
              </a:spcBef>
              <a:buClr>
                <a:schemeClr val="bg1"/>
              </a:buClr>
              <a:buFont typeface="Wingdings" pitchFamily="2" charset="2"/>
              <a:buChar char="ü"/>
              <a:defRPr/>
            </a:pPr>
            <a:r>
              <a:rPr lang="es-ES" sz="1600" dirty="0">
                <a:latin typeface="Comic Sans MS" pitchFamily="66" charset="0"/>
              </a:rPr>
              <a:t>Todos los elementos de metadatos que son condicionales, de todas las secciones obligatorias, siempre y cuando el conjunto de datos satisfaga la condición requerida por el elemento de metadatos.</a:t>
            </a:r>
          </a:p>
          <a:p>
            <a:pPr marL="342900" indent="-342900" algn="just">
              <a:lnSpc>
                <a:spcPct val="70000"/>
              </a:lnSpc>
              <a:spcBef>
                <a:spcPct val="20000"/>
              </a:spcBef>
              <a:buClr>
                <a:schemeClr val="bg1"/>
              </a:buClr>
              <a:buFont typeface="Wingdings" pitchFamily="2" charset="2"/>
              <a:buNone/>
              <a:defRPr/>
            </a:pPr>
            <a:endParaRPr lang="es-ES" sz="1600" dirty="0">
              <a:latin typeface="Comic Sans MS" pitchFamily="66" charset="0"/>
            </a:endParaRPr>
          </a:p>
          <a:p>
            <a:pPr marL="342900" indent="-342900" algn="just">
              <a:lnSpc>
                <a:spcPct val="70000"/>
              </a:lnSpc>
              <a:spcBef>
                <a:spcPct val="20000"/>
              </a:spcBef>
              <a:buClr>
                <a:schemeClr val="bg1"/>
              </a:buClr>
              <a:buFont typeface="Wingdings" pitchFamily="2" charset="2"/>
              <a:buChar char="ü"/>
              <a:defRPr/>
            </a:pPr>
            <a:r>
              <a:rPr lang="es-ES" sz="1600" dirty="0">
                <a:latin typeface="Comic Sans MS" pitchFamily="66" charset="0"/>
              </a:rPr>
              <a:t>Todos los elementos de metadatos que son obligatorios, de todas las secciones condicionales</a:t>
            </a:r>
          </a:p>
        </p:txBody>
      </p:sp>
      <p:sp>
        <p:nvSpPr>
          <p:cNvPr id="35" name="Rectangle 1"/>
          <p:cNvSpPr>
            <a:spLocks noChangeArrowheads="1"/>
          </p:cNvSpPr>
          <p:nvPr/>
        </p:nvSpPr>
        <p:spPr bwMode="auto">
          <a:xfrm>
            <a:off x="428596" y="258750"/>
            <a:ext cx="8572528" cy="1384300"/>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a:t>
            </a:r>
          </a:p>
          <a:p>
            <a:pPr eaLnBrk="0" hangingPunct="0">
              <a:defRPr/>
            </a:pP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Qué es un perfil?</a:t>
            </a:r>
            <a:endParaRPr lang="es-CO" sz="3600" dirty="0">
              <a:solidFill>
                <a:schemeClr val="tx2"/>
              </a:solidFill>
              <a:effectLst>
                <a:outerShdw blurRad="38100" dist="38100" dir="2700000" algn="tl">
                  <a:srgbClr val="000000">
                    <a:alpha val="43137"/>
                  </a:srgbClr>
                </a:outerShdw>
              </a:effectLst>
              <a:latin typeface="Comic Sans MS" pitchFamily="66" charset="0"/>
              <a:cs typeface="Arial" charset="0"/>
            </a:endParaRPr>
          </a:p>
        </p:txBody>
      </p:sp>
      <p:sp>
        <p:nvSpPr>
          <p:cNvPr id="3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par>
                          <p:cTn id="8" fill="hold">
                            <p:stCondLst>
                              <p:cond delay="500"/>
                            </p:stCondLst>
                            <p:childTnLst>
                              <p:par>
                                <p:cTn id="9" presetID="2" presetClass="exit" presetSubtype="4" fill="hold" nodeType="afterEffect">
                                  <p:stCondLst>
                                    <p:cond delay="0"/>
                                  </p:stCondLst>
                                  <p:childTnLst>
                                    <p:anim calcmode="lin" valueType="num">
                                      <p:cBhvr additive="base">
                                        <p:cTn id="10" dur="500"/>
                                        <p:tgtEl>
                                          <p:spTgt spid="4"/>
                                        </p:tgtEl>
                                        <p:attrNameLst>
                                          <p:attrName>ppt_x</p:attrName>
                                        </p:attrNameLst>
                                      </p:cBhvr>
                                      <p:tavLst>
                                        <p:tav tm="0">
                                          <p:val>
                                            <p:strVal val="ppt_x"/>
                                          </p:val>
                                        </p:tav>
                                        <p:tav tm="100000">
                                          <p:val>
                                            <p:strVal val="ppt_x"/>
                                          </p:val>
                                        </p:tav>
                                      </p:tavLst>
                                    </p:anim>
                                    <p:anim calcmode="lin" valueType="num">
                                      <p:cBhvr additive="base">
                                        <p:cTn id="11" dur="500"/>
                                        <p:tgtEl>
                                          <p:spTgt spid="4"/>
                                        </p:tgtEl>
                                        <p:attrNameLst>
                                          <p:attrName>ppt_y</p:attrName>
                                        </p:attrNameLst>
                                      </p:cBhvr>
                                      <p:tavLst>
                                        <p:tav tm="0">
                                          <p:val>
                                            <p:strVal val="ppt_y"/>
                                          </p:val>
                                        </p:tav>
                                        <p:tav tm="100000">
                                          <p:val>
                                            <p:strVal val="1+ppt_h/2"/>
                                          </p:val>
                                        </p:tav>
                                      </p:tavLst>
                                    </p:anim>
                                    <p:set>
                                      <p:cBhvr>
                                        <p:cTn id="12" dur="1" fill="hold">
                                          <p:stCondLst>
                                            <p:cond delay="499"/>
                                          </p:stCondLst>
                                        </p:cTn>
                                        <p:tgtEl>
                                          <p:spTgt spid="4"/>
                                        </p:tgtEl>
                                        <p:attrNameLst>
                                          <p:attrName>style.visibility</p:attrName>
                                        </p:attrNameLst>
                                      </p:cBhvr>
                                      <p:to>
                                        <p:strVal val="hidden"/>
                                      </p:to>
                                    </p:set>
                                  </p:childTnLst>
                                </p:cTn>
                              </p:par>
                            </p:childTnLst>
                          </p:cTn>
                        </p:par>
                        <p:par>
                          <p:cTn id="13" fill="hold">
                            <p:stCondLst>
                              <p:cond delay="1000"/>
                            </p:stCondLst>
                            <p:childTnLst>
                              <p:par>
                                <p:cTn id="14" presetID="5" presetClass="entr" presetSubtype="5"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checkerboard(down)">
                                      <p:cBhvr>
                                        <p:cTn id="16" dur="500"/>
                                        <p:tgtEl>
                                          <p:spTgt spid="9"/>
                                        </p:tgtEl>
                                      </p:cBhvr>
                                    </p:animEffect>
                                  </p:childTnLst>
                                </p:cTn>
                              </p:par>
                            </p:childTnLst>
                          </p:cTn>
                        </p:par>
                        <p:par>
                          <p:cTn id="17" fill="hold">
                            <p:stCondLst>
                              <p:cond delay="1500"/>
                            </p:stCondLst>
                            <p:childTnLst>
                              <p:par>
                                <p:cTn id="18" presetID="17" presetClass="entr" presetSubtype="8" fill="hold" nodeType="after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ppt_x</p:attrName>
                                        </p:attrNameLst>
                                      </p:cBhvr>
                                      <p:tavLst>
                                        <p:tav tm="0">
                                          <p:val>
                                            <p:strVal val="#ppt_x-#ppt_w/2"/>
                                          </p:val>
                                        </p:tav>
                                        <p:tav tm="100000">
                                          <p:val>
                                            <p:strVal val="#ppt_x"/>
                                          </p:val>
                                        </p:tav>
                                      </p:tavLst>
                                    </p:anim>
                                    <p:anim calcmode="lin" valueType="num">
                                      <p:cBhvr>
                                        <p:cTn id="21" dur="500" fill="hold"/>
                                        <p:tgtEl>
                                          <p:spTgt spid="12"/>
                                        </p:tgtEl>
                                        <p:attrNameLst>
                                          <p:attrName>ppt_y</p:attrName>
                                        </p:attrNameLst>
                                      </p:cBhvr>
                                      <p:tavLst>
                                        <p:tav tm="0">
                                          <p:val>
                                            <p:strVal val="#ppt_y"/>
                                          </p:val>
                                        </p:tav>
                                        <p:tav tm="100000">
                                          <p:val>
                                            <p:strVal val="#ppt_y"/>
                                          </p:val>
                                        </p:tav>
                                      </p:tavLst>
                                    </p:anim>
                                    <p:anim calcmode="lin" valueType="num">
                                      <p:cBhvr>
                                        <p:cTn id="22" dur="500" fill="hold"/>
                                        <p:tgtEl>
                                          <p:spTgt spid="12"/>
                                        </p:tgtEl>
                                        <p:attrNameLst>
                                          <p:attrName>ppt_w</p:attrName>
                                        </p:attrNameLst>
                                      </p:cBhvr>
                                      <p:tavLst>
                                        <p:tav tm="0">
                                          <p:val>
                                            <p:fltVal val="0"/>
                                          </p:val>
                                        </p:tav>
                                        <p:tav tm="100000">
                                          <p:val>
                                            <p:strVal val="#ppt_w"/>
                                          </p:val>
                                        </p:tav>
                                      </p:tavLst>
                                    </p:anim>
                                    <p:anim calcmode="lin" valueType="num">
                                      <p:cBhvr>
                                        <p:cTn id="23" dur="500" fill="hold"/>
                                        <p:tgtEl>
                                          <p:spTgt spid="12"/>
                                        </p:tgtEl>
                                        <p:attrNameLst>
                                          <p:attrName>ppt_h</p:attrName>
                                        </p:attrNameLst>
                                      </p:cBhvr>
                                      <p:tavLst>
                                        <p:tav tm="0">
                                          <p:val>
                                            <p:strVal val="#ppt_h"/>
                                          </p:val>
                                        </p:tav>
                                        <p:tav tm="100000">
                                          <p:val>
                                            <p:strVal val="#ppt_h"/>
                                          </p:val>
                                        </p:tav>
                                      </p:tavLst>
                                    </p:anim>
                                  </p:childTnLst>
                                </p:cTn>
                              </p:par>
                            </p:childTnLst>
                          </p:cTn>
                        </p:par>
                        <p:par>
                          <p:cTn id="24" fill="hold">
                            <p:stCondLst>
                              <p:cond delay="2000"/>
                            </p:stCondLst>
                            <p:childTnLst>
                              <p:par>
                                <p:cTn id="25" presetID="17" presetClass="entr" presetSubtype="8"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500" fill="hold"/>
                                        <p:tgtEl>
                                          <p:spTgt spid="13"/>
                                        </p:tgtEl>
                                        <p:attrNameLst>
                                          <p:attrName>ppt_x</p:attrName>
                                        </p:attrNameLst>
                                      </p:cBhvr>
                                      <p:tavLst>
                                        <p:tav tm="0">
                                          <p:val>
                                            <p:strVal val="#ppt_x-#ppt_w/2"/>
                                          </p:val>
                                        </p:tav>
                                        <p:tav tm="100000">
                                          <p:val>
                                            <p:strVal val="#ppt_x"/>
                                          </p:val>
                                        </p:tav>
                                      </p:tavLst>
                                    </p:anim>
                                    <p:anim calcmode="lin" valueType="num">
                                      <p:cBhvr>
                                        <p:cTn id="28" dur="500" fill="hold"/>
                                        <p:tgtEl>
                                          <p:spTgt spid="13"/>
                                        </p:tgtEl>
                                        <p:attrNameLst>
                                          <p:attrName>ppt_y</p:attrName>
                                        </p:attrNameLst>
                                      </p:cBhvr>
                                      <p:tavLst>
                                        <p:tav tm="0">
                                          <p:val>
                                            <p:strVal val="#ppt_y"/>
                                          </p:val>
                                        </p:tav>
                                        <p:tav tm="100000">
                                          <p:val>
                                            <p:strVal val="#ppt_y"/>
                                          </p:val>
                                        </p:tav>
                                      </p:tavLst>
                                    </p:anim>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strVal val="#ppt_h"/>
                                          </p:val>
                                        </p:tav>
                                        <p:tav tm="100000">
                                          <p:val>
                                            <p:strVal val="#ppt_h"/>
                                          </p:val>
                                        </p:tav>
                                      </p:tavLst>
                                    </p:anim>
                                  </p:childTnLst>
                                </p:cTn>
                              </p:par>
                            </p:childTnLst>
                          </p:cTn>
                        </p:par>
                        <p:par>
                          <p:cTn id="31" fill="hold">
                            <p:stCondLst>
                              <p:cond delay="2500"/>
                            </p:stCondLst>
                            <p:childTnLst>
                              <p:par>
                                <p:cTn id="32" presetID="17" presetClass="entr" presetSubtype="8" fill="hold" nodeType="afterEffect">
                                  <p:stCondLst>
                                    <p:cond delay="0"/>
                                  </p:stCondLst>
                                  <p:childTnLst>
                                    <p:set>
                                      <p:cBhvr>
                                        <p:cTn id="33" dur="1" fill="hold">
                                          <p:stCondLst>
                                            <p:cond delay="0"/>
                                          </p:stCondLst>
                                        </p:cTn>
                                        <p:tgtEl>
                                          <p:spTgt spid="26"/>
                                        </p:tgtEl>
                                        <p:attrNameLst>
                                          <p:attrName>style.visibility</p:attrName>
                                        </p:attrNameLst>
                                      </p:cBhvr>
                                      <p:to>
                                        <p:strVal val="visible"/>
                                      </p:to>
                                    </p:set>
                                    <p:anim calcmode="lin" valueType="num">
                                      <p:cBhvr>
                                        <p:cTn id="34" dur="500" fill="hold"/>
                                        <p:tgtEl>
                                          <p:spTgt spid="26"/>
                                        </p:tgtEl>
                                        <p:attrNameLst>
                                          <p:attrName>ppt_x</p:attrName>
                                        </p:attrNameLst>
                                      </p:cBhvr>
                                      <p:tavLst>
                                        <p:tav tm="0">
                                          <p:val>
                                            <p:strVal val="#ppt_x-#ppt_w/2"/>
                                          </p:val>
                                        </p:tav>
                                        <p:tav tm="100000">
                                          <p:val>
                                            <p:strVal val="#ppt_x"/>
                                          </p:val>
                                        </p:tav>
                                      </p:tavLst>
                                    </p:anim>
                                    <p:anim calcmode="lin" valueType="num">
                                      <p:cBhvr>
                                        <p:cTn id="35" dur="500" fill="hold"/>
                                        <p:tgtEl>
                                          <p:spTgt spid="26"/>
                                        </p:tgtEl>
                                        <p:attrNameLst>
                                          <p:attrName>ppt_y</p:attrName>
                                        </p:attrNameLst>
                                      </p:cBhvr>
                                      <p:tavLst>
                                        <p:tav tm="0">
                                          <p:val>
                                            <p:strVal val="#ppt_y"/>
                                          </p:val>
                                        </p:tav>
                                        <p:tav tm="100000">
                                          <p:val>
                                            <p:strVal val="#ppt_y"/>
                                          </p:val>
                                        </p:tav>
                                      </p:tavLst>
                                    </p:anim>
                                    <p:anim calcmode="lin" valueType="num">
                                      <p:cBhvr>
                                        <p:cTn id="36" dur="500" fill="hold"/>
                                        <p:tgtEl>
                                          <p:spTgt spid="26"/>
                                        </p:tgtEl>
                                        <p:attrNameLst>
                                          <p:attrName>ppt_w</p:attrName>
                                        </p:attrNameLst>
                                      </p:cBhvr>
                                      <p:tavLst>
                                        <p:tav tm="0">
                                          <p:val>
                                            <p:fltVal val="0"/>
                                          </p:val>
                                        </p:tav>
                                        <p:tav tm="100000">
                                          <p:val>
                                            <p:strVal val="#ppt_w"/>
                                          </p:val>
                                        </p:tav>
                                      </p:tavLst>
                                    </p:anim>
                                    <p:anim calcmode="lin" valueType="num">
                                      <p:cBhvr>
                                        <p:cTn id="37" dur="500" fill="hold"/>
                                        <p:tgtEl>
                                          <p:spTgt spid="26"/>
                                        </p:tgtEl>
                                        <p:attrNameLst>
                                          <p:attrName>ppt_h</p:attrName>
                                        </p:attrNameLst>
                                      </p:cBhvr>
                                      <p:tavLst>
                                        <p:tav tm="0">
                                          <p:val>
                                            <p:strVal val="#ppt_h"/>
                                          </p:val>
                                        </p:tav>
                                        <p:tav tm="100000">
                                          <p:val>
                                            <p:strVal val="#ppt_h"/>
                                          </p:val>
                                        </p:tav>
                                      </p:tavLst>
                                    </p:anim>
                                  </p:childTnLst>
                                </p:cTn>
                              </p:par>
                            </p:childTnLst>
                          </p:cTn>
                        </p:par>
                        <p:par>
                          <p:cTn id="38" fill="hold">
                            <p:stCondLst>
                              <p:cond delay="3000"/>
                            </p:stCondLst>
                            <p:childTnLst>
                              <p:par>
                                <p:cTn id="39" presetID="17" presetClass="entr" presetSubtype="8" fill="hold" nodeType="after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p:cTn id="41" dur="500" fill="hold"/>
                                        <p:tgtEl>
                                          <p:spTgt spid="15"/>
                                        </p:tgtEl>
                                        <p:attrNameLst>
                                          <p:attrName>ppt_x</p:attrName>
                                        </p:attrNameLst>
                                      </p:cBhvr>
                                      <p:tavLst>
                                        <p:tav tm="0">
                                          <p:val>
                                            <p:strVal val="#ppt_x-#ppt_w/2"/>
                                          </p:val>
                                        </p:tav>
                                        <p:tav tm="100000">
                                          <p:val>
                                            <p:strVal val="#ppt_x"/>
                                          </p:val>
                                        </p:tav>
                                      </p:tavLst>
                                    </p:anim>
                                    <p:anim calcmode="lin" valueType="num">
                                      <p:cBhvr>
                                        <p:cTn id="42" dur="500" fill="hold"/>
                                        <p:tgtEl>
                                          <p:spTgt spid="15"/>
                                        </p:tgtEl>
                                        <p:attrNameLst>
                                          <p:attrName>ppt_y</p:attrName>
                                        </p:attrNameLst>
                                      </p:cBhvr>
                                      <p:tavLst>
                                        <p:tav tm="0">
                                          <p:val>
                                            <p:strVal val="#ppt_y"/>
                                          </p:val>
                                        </p:tav>
                                        <p:tav tm="100000">
                                          <p:val>
                                            <p:strVal val="#ppt_y"/>
                                          </p:val>
                                        </p:tav>
                                      </p:tavLst>
                                    </p:anim>
                                    <p:anim calcmode="lin" valueType="num">
                                      <p:cBhvr>
                                        <p:cTn id="43" dur="500" fill="hold"/>
                                        <p:tgtEl>
                                          <p:spTgt spid="15"/>
                                        </p:tgtEl>
                                        <p:attrNameLst>
                                          <p:attrName>ppt_w</p:attrName>
                                        </p:attrNameLst>
                                      </p:cBhvr>
                                      <p:tavLst>
                                        <p:tav tm="0">
                                          <p:val>
                                            <p:fltVal val="0"/>
                                          </p:val>
                                        </p:tav>
                                        <p:tav tm="100000">
                                          <p:val>
                                            <p:strVal val="#ppt_w"/>
                                          </p:val>
                                        </p:tav>
                                      </p:tavLst>
                                    </p:anim>
                                    <p:anim calcmode="lin" valueType="num">
                                      <p:cBhvr>
                                        <p:cTn id="44" dur="500" fill="hold"/>
                                        <p:tgtEl>
                                          <p:spTgt spid="15"/>
                                        </p:tgtEl>
                                        <p:attrNameLst>
                                          <p:attrName>ppt_h</p:attrName>
                                        </p:attrNameLst>
                                      </p:cBhvr>
                                      <p:tavLst>
                                        <p:tav tm="0">
                                          <p:val>
                                            <p:strVal val="#ppt_h"/>
                                          </p:val>
                                        </p:tav>
                                        <p:tav tm="100000">
                                          <p:val>
                                            <p:strVal val="#ppt_h"/>
                                          </p:val>
                                        </p:tav>
                                      </p:tavLst>
                                    </p:anim>
                                  </p:childTnLst>
                                </p:cTn>
                              </p:par>
                            </p:childTnLst>
                          </p:cTn>
                        </p:par>
                        <p:par>
                          <p:cTn id="45" fill="hold">
                            <p:stCondLst>
                              <p:cond delay="3500"/>
                            </p:stCondLst>
                            <p:childTnLst>
                              <p:par>
                                <p:cTn id="46" presetID="17"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500" fill="hold"/>
                                        <p:tgtEl>
                                          <p:spTgt spid="14"/>
                                        </p:tgtEl>
                                        <p:attrNameLst>
                                          <p:attrName>ppt_x</p:attrName>
                                        </p:attrNameLst>
                                      </p:cBhvr>
                                      <p:tavLst>
                                        <p:tav tm="0">
                                          <p:val>
                                            <p:strVal val="#ppt_x-#ppt_w/2"/>
                                          </p:val>
                                        </p:tav>
                                        <p:tav tm="100000">
                                          <p:val>
                                            <p:strVal val="#ppt_x"/>
                                          </p:val>
                                        </p:tav>
                                      </p:tavLst>
                                    </p:anim>
                                    <p:anim calcmode="lin" valueType="num">
                                      <p:cBhvr>
                                        <p:cTn id="49" dur="500" fill="hold"/>
                                        <p:tgtEl>
                                          <p:spTgt spid="14"/>
                                        </p:tgtEl>
                                        <p:attrNameLst>
                                          <p:attrName>ppt_y</p:attrName>
                                        </p:attrNameLst>
                                      </p:cBhvr>
                                      <p:tavLst>
                                        <p:tav tm="0">
                                          <p:val>
                                            <p:strVal val="#ppt_y"/>
                                          </p:val>
                                        </p:tav>
                                        <p:tav tm="100000">
                                          <p:val>
                                            <p:strVal val="#ppt_y"/>
                                          </p:val>
                                        </p:tav>
                                      </p:tavLst>
                                    </p:anim>
                                    <p:anim calcmode="lin" valueType="num">
                                      <p:cBhvr>
                                        <p:cTn id="50" dur="500" fill="hold"/>
                                        <p:tgtEl>
                                          <p:spTgt spid="14"/>
                                        </p:tgtEl>
                                        <p:attrNameLst>
                                          <p:attrName>ppt_w</p:attrName>
                                        </p:attrNameLst>
                                      </p:cBhvr>
                                      <p:tavLst>
                                        <p:tav tm="0">
                                          <p:val>
                                            <p:fltVal val="0"/>
                                          </p:val>
                                        </p:tav>
                                        <p:tav tm="100000">
                                          <p:val>
                                            <p:strVal val="#ppt_w"/>
                                          </p:val>
                                        </p:tav>
                                      </p:tavLst>
                                    </p:anim>
                                    <p:anim calcmode="lin" valueType="num">
                                      <p:cBhvr>
                                        <p:cTn id="51" dur="500" fill="hold"/>
                                        <p:tgtEl>
                                          <p:spTgt spid="14"/>
                                        </p:tgtEl>
                                        <p:attrNameLst>
                                          <p:attrName>ppt_h</p:attrName>
                                        </p:attrNameLst>
                                      </p:cBhvr>
                                      <p:tavLst>
                                        <p:tav tm="0">
                                          <p:val>
                                            <p:strVal val="#ppt_h"/>
                                          </p:val>
                                        </p:tav>
                                        <p:tav tm="100000">
                                          <p:val>
                                            <p:strVal val="#ppt_h"/>
                                          </p:val>
                                        </p:tav>
                                      </p:tavLst>
                                    </p:anim>
                                  </p:childTnLst>
                                </p:cTn>
                              </p:par>
                            </p:childTnLst>
                          </p:cTn>
                        </p:par>
                        <p:par>
                          <p:cTn id="52" fill="hold">
                            <p:stCondLst>
                              <p:cond delay="4000"/>
                            </p:stCondLst>
                            <p:childTnLst>
                              <p:par>
                                <p:cTn id="53" presetID="17" presetClass="entr" presetSubtype="8"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ppt_x</p:attrName>
                                        </p:attrNameLst>
                                      </p:cBhvr>
                                      <p:tavLst>
                                        <p:tav tm="0">
                                          <p:val>
                                            <p:strVal val="#ppt_x-#ppt_w/2"/>
                                          </p:val>
                                        </p:tav>
                                        <p:tav tm="100000">
                                          <p:val>
                                            <p:strVal val="#ppt_x"/>
                                          </p:val>
                                        </p:tav>
                                      </p:tavLst>
                                    </p:anim>
                                    <p:anim calcmode="lin" valueType="num">
                                      <p:cBhvr>
                                        <p:cTn id="56" dur="500" fill="hold"/>
                                        <p:tgtEl>
                                          <p:spTgt spid="27"/>
                                        </p:tgtEl>
                                        <p:attrNameLst>
                                          <p:attrName>ppt_y</p:attrName>
                                        </p:attrNameLst>
                                      </p:cBhvr>
                                      <p:tavLst>
                                        <p:tav tm="0">
                                          <p:val>
                                            <p:strVal val="#ppt_y"/>
                                          </p:val>
                                        </p:tav>
                                        <p:tav tm="100000">
                                          <p:val>
                                            <p:strVal val="#ppt_y"/>
                                          </p:val>
                                        </p:tav>
                                      </p:tavLst>
                                    </p:anim>
                                    <p:anim calcmode="lin" valueType="num">
                                      <p:cBhvr>
                                        <p:cTn id="57" dur="500" fill="hold"/>
                                        <p:tgtEl>
                                          <p:spTgt spid="27"/>
                                        </p:tgtEl>
                                        <p:attrNameLst>
                                          <p:attrName>ppt_w</p:attrName>
                                        </p:attrNameLst>
                                      </p:cBhvr>
                                      <p:tavLst>
                                        <p:tav tm="0">
                                          <p:val>
                                            <p:fltVal val="0"/>
                                          </p:val>
                                        </p:tav>
                                        <p:tav tm="100000">
                                          <p:val>
                                            <p:strVal val="#ppt_w"/>
                                          </p:val>
                                        </p:tav>
                                      </p:tavLst>
                                    </p:anim>
                                    <p:anim calcmode="lin" valueType="num">
                                      <p:cBhvr>
                                        <p:cTn id="58" dur="500" fill="hold"/>
                                        <p:tgtEl>
                                          <p:spTgt spid="27"/>
                                        </p:tgtEl>
                                        <p:attrNameLst>
                                          <p:attrName>ppt_h</p:attrName>
                                        </p:attrNameLst>
                                      </p:cBhvr>
                                      <p:tavLst>
                                        <p:tav tm="0">
                                          <p:val>
                                            <p:strVal val="#ppt_h"/>
                                          </p:val>
                                        </p:tav>
                                        <p:tav tm="100000">
                                          <p:val>
                                            <p:strVal val="#ppt_h"/>
                                          </p:val>
                                        </p:tav>
                                      </p:tavLst>
                                    </p:anim>
                                  </p:childTnLst>
                                </p:cTn>
                              </p:par>
                            </p:childTnLst>
                          </p:cTn>
                        </p:par>
                        <p:par>
                          <p:cTn id="59" fill="hold">
                            <p:stCondLst>
                              <p:cond delay="4500"/>
                            </p:stCondLst>
                            <p:childTnLst>
                              <p:par>
                                <p:cTn id="60" presetID="17" presetClass="entr" presetSubtype="8" fill="hold" nodeType="afterEffect">
                                  <p:stCondLst>
                                    <p:cond delay="0"/>
                                  </p:stCondLst>
                                  <p:childTnLst>
                                    <p:set>
                                      <p:cBhvr>
                                        <p:cTn id="61" dur="1" fill="hold">
                                          <p:stCondLst>
                                            <p:cond delay="0"/>
                                          </p:stCondLst>
                                        </p:cTn>
                                        <p:tgtEl>
                                          <p:spTgt spid="16"/>
                                        </p:tgtEl>
                                        <p:attrNameLst>
                                          <p:attrName>style.visibility</p:attrName>
                                        </p:attrNameLst>
                                      </p:cBhvr>
                                      <p:to>
                                        <p:strVal val="visible"/>
                                      </p:to>
                                    </p:set>
                                    <p:anim calcmode="lin" valueType="num">
                                      <p:cBhvr>
                                        <p:cTn id="62" dur="500" fill="hold"/>
                                        <p:tgtEl>
                                          <p:spTgt spid="16"/>
                                        </p:tgtEl>
                                        <p:attrNameLst>
                                          <p:attrName>ppt_x</p:attrName>
                                        </p:attrNameLst>
                                      </p:cBhvr>
                                      <p:tavLst>
                                        <p:tav tm="0">
                                          <p:val>
                                            <p:strVal val="#ppt_x-#ppt_w/2"/>
                                          </p:val>
                                        </p:tav>
                                        <p:tav tm="100000">
                                          <p:val>
                                            <p:strVal val="#ppt_x"/>
                                          </p:val>
                                        </p:tav>
                                      </p:tavLst>
                                    </p:anim>
                                    <p:anim calcmode="lin" valueType="num">
                                      <p:cBhvr>
                                        <p:cTn id="63" dur="500" fill="hold"/>
                                        <p:tgtEl>
                                          <p:spTgt spid="16"/>
                                        </p:tgtEl>
                                        <p:attrNameLst>
                                          <p:attrName>ppt_y</p:attrName>
                                        </p:attrNameLst>
                                      </p:cBhvr>
                                      <p:tavLst>
                                        <p:tav tm="0">
                                          <p:val>
                                            <p:strVal val="#ppt_y"/>
                                          </p:val>
                                        </p:tav>
                                        <p:tav tm="100000">
                                          <p:val>
                                            <p:strVal val="#ppt_y"/>
                                          </p:val>
                                        </p:tav>
                                      </p:tavLst>
                                    </p:anim>
                                    <p:anim calcmode="lin" valueType="num">
                                      <p:cBhvr>
                                        <p:cTn id="64" dur="500" fill="hold"/>
                                        <p:tgtEl>
                                          <p:spTgt spid="16"/>
                                        </p:tgtEl>
                                        <p:attrNameLst>
                                          <p:attrName>ppt_w</p:attrName>
                                        </p:attrNameLst>
                                      </p:cBhvr>
                                      <p:tavLst>
                                        <p:tav tm="0">
                                          <p:val>
                                            <p:fltVal val="0"/>
                                          </p:val>
                                        </p:tav>
                                        <p:tav tm="100000">
                                          <p:val>
                                            <p:strVal val="#ppt_w"/>
                                          </p:val>
                                        </p:tav>
                                      </p:tavLst>
                                    </p:anim>
                                    <p:anim calcmode="lin" valueType="num">
                                      <p:cBhvr>
                                        <p:cTn id="65" dur="500" fill="hold"/>
                                        <p:tgtEl>
                                          <p:spTgt spid="16"/>
                                        </p:tgtEl>
                                        <p:attrNameLst>
                                          <p:attrName>ppt_h</p:attrName>
                                        </p:attrNameLst>
                                      </p:cBhvr>
                                      <p:tavLst>
                                        <p:tav tm="0">
                                          <p:val>
                                            <p:strVal val="#ppt_h"/>
                                          </p:val>
                                        </p:tav>
                                        <p:tav tm="100000">
                                          <p:val>
                                            <p:strVal val="#ppt_h"/>
                                          </p:val>
                                        </p:tav>
                                      </p:tavLst>
                                    </p:anim>
                                  </p:childTnLst>
                                </p:cTn>
                              </p:par>
                            </p:childTnLst>
                          </p:cTn>
                        </p:par>
                      </p:childTnLst>
                    </p:cTn>
                  </p:par>
                  <p:par>
                    <p:cTn id="66" fill="hold">
                      <p:stCondLst>
                        <p:cond delay="indefinite"/>
                      </p:stCondLst>
                      <p:childTnLst>
                        <p:par>
                          <p:cTn id="67" fill="hold">
                            <p:stCondLst>
                              <p:cond delay="0"/>
                            </p:stCondLst>
                            <p:childTnLst>
                              <p:par>
                                <p:cTn id="68" presetID="6" presetClass="entr" presetSubtype="32" fill="hold" nodeType="click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circle(out)">
                                      <p:cBhvr>
                                        <p:cTn id="70" dur="1000"/>
                                        <p:tgtEl>
                                          <p:spTgt spid="17"/>
                                        </p:tgtEl>
                                      </p:cBhvr>
                                    </p:animEffect>
                                  </p:childTnLst>
                                </p:cTn>
                              </p:par>
                            </p:childTnLst>
                          </p:cTn>
                        </p:par>
                      </p:childTnLst>
                    </p:cTn>
                  </p:par>
                  <p:par>
                    <p:cTn id="71" fill="hold">
                      <p:stCondLst>
                        <p:cond delay="indefinite"/>
                      </p:stCondLst>
                      <p:childTnLst>
                        <p:par>
                          <p:cTn id="72" fill="hold">
                            <p:stCondLst>
                              <p:cond delay="0"/>
                            </p:stCondLst>
                            <p:childTnLst>
                              <p:par>
                                <p:cTn id="73" presetID="6" presetClass="entr" presetSubtype="32" fill="hold" nodeType="click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circle(out)">
                                      <p:cBhvr>
                                        <p:cTn id="75" dur="1000"/>
                                        <p:tgtEl>
                                          <p:spTgt spid="23"/>
                                        </p:tgtEl>
                                      </p:cBhvr>
                                    </p:animEffect>
                                  </p:childTnLst>
                                </p:cTn>
                              </p:par>
                            </p:childTnLst>
                          </p:cTn>
                        </p:par>
                        <p:par>
                          <p:cTn id="76" fill="hold">
                            <p:stCondLst>
                              <p:cond delay="1000"/>
                            </p:stCondLst>
                            <p:childTnLst>
                              <p:par>
                                <p:cTn id="77" presetID="39" presetClass="entr" presetSubtype="0" accel="100000" fill="hold" nodeType="afterEffect">
                                  <p:stCondLst>
                                    <p:cond delay="0"/>
                                  </p:stCondLst>
                                  <p:childTnLst>
                                    <p:set>
                                      <p:cBhvr>
                                        <p:cTn id="78" dur="1" fill="hold">
                                          <p:stCondLst>
                                            <p:cond delay="0"/>
                                          </p:stCondLst>
                                        </p:cTn>
                                        <p:tgtEl>
                                          <p:spTgt spid="10"/>
                                        </p:tgtEl>
                                        <p:attrNameLst>
                                          <p:attrName>style.visibility</p:attrName>
                                        </p:attrNameLst>
                                      </p:cBhvr>
                                      <p:to>
                                        <p:strVal val="visible"/>
                                      </p:to>
                                    </p:set>
                                    <p:anim calcmode="lin" valueType="num">
                                      <p:cBhvr>
                                        <p:cTn id="79" dur="500" fill="hold"/>
                                        <p:tgtEl>
                                          <p:spTgt spid="10"/>
                                        </p:tgtEl>
                                        <p:attrNameLst>
                                          <p:attrName>ppt_h</p:attrName>
                                        </p:attrNameLst>
                                      </p:cBhvr>
                                      <p:tavLst>
                                        <p:tav tm="0">
                                          <p:val>
                                            <p:strVal val="#ppt_h/20"/>
                                          </p:val>
                                        </p:tav>
                                        <p:tav tm="50000">
                                          <p:val>
                                            <p:strVal val="#ppt_h/20"/>
                                          </p:val>
                                        </p:tav>
                                        <p:tav tm="100000">
                                          <p:val>
                                            <p:strVal val="#ppt_h"/>
                                          </p:val>
                                        </p:tav>
                                      </p:tavLst>
                                    </p:anim>
                                    <p:anim calcmode="lin" valueType="num">
                                      <p:cBhvr>
                                        <p:cTn id="80" dur="500" fill="hold"/>
                                        <p:tgtEl>
                                          <p:spTgt spid="10"/>
                                        </p:tgtEl>
                                        <p:attrNameLst>
                                          <p:attrName>ppt_w</p:attrName>
                                        </p:attrNameLst>
                                      </p:cBhvr>
                                      <p:tavLst>
                                        <p:tav tm="0">
                                          <p:val>
                                            <p:strVal val="#ppt_w+.3"/>
                                          </p:val>
                                        </p:tav>
                                        <p:tav tm="50000">
                                          <p:val>
                                            <p:strVal val="#ppt_w+.3"/>
                                          </p:val>
                                        </p:tav>
                                        <p:tav tm="100000">
                                          <p:val>
                                            <p:strVal val="#ppt_w"/>
                                          </p:val>
                                        </p:tav>
                                      </p:tavLst>
                                    </p:anim>
                                    <p:anim calcmode="lin" valueType="num">
                                      <p:cBhvr>
                                        <p:cTn id="81" dur="500" fill="hold"/>
                                        <p:tgtEl>
                                          <p:spTgt spid="10"/>
                                        </p:tgtEl>
                                        <p:attrNameLst>
                                          <p:attrName>ppt_x</p:attrName>
                                        </p:attrNameLst>
                                      </p:cBhvr>
                                      <p:tavLst>
                                        <p:tav tm="0">
                                          <p:val>
                                            <p:strVal val="#ppt_x-.3"/>
                                          </p:val>
                                        </p:tav>
                                        <p:tav tm="50000">
                                          <p:val>
                                            <p:strVal val="#ppt_x"/>
                                          </p:val>
                                        </p:tav>
                                        <p:tav tm="100000">
                                          <p:val>
                                            <p:strVal val="#ppt_x"/>
                                          </p:val>
                                        </p:tav>
                                      </p:tavLst>
                                    </p:anim>
                                    <p:anim calcmode="lin" valueType="num">
                                      <p:cBhvr>
                                        <p:cTn id="82" dur="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6" presetClass="entr" presetSubtype="32" fill="hold" nodeType="click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circle(out)">
                                      <p:cBhvr>
                                        <p:cTn id="87" dur="1000"/>
                                        <p:tgtEl>
                                          <p:spTgt spid="20"/>
                                        </p:tgtEl>
                                      </p:cBhvr>
                                    </p:animEffect>
                                  </p:childTnLst>
                                </p:cTn>
                              </p:par>
                            </p:childTnLst>
                          </p:cTn>
                        </p:par>
                        <p:par>
                          <p:cTn id="88" fill="hold">
                            <p:stCondLst>
                              <p:cond delay="1000"/>
                            </p:stCondLst>
                            <p:childTnLst>
                              <p:par>
                                <p:cTn id="89" presetID="39" presetClass="entr" presetSubtype="0" accel="100000" fill="hold" nodeType="after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p:cTn id="91" dur="500" fill="hold"/>
                                        <p:tgtEl>
                                          <p:spTgt spid="11"/>
                                        </p:tgtEl>
                                        <p:attrNameLst>
                                          <p:attrName>ppt_h</p:attrName>
                                        </p:attrNameLst>
                                      </p:cBhvr>
                                      <p:tavLst>
                                        <p:tav tm="0">
                                          <p:val>
                                            <p:strVal val="#ppt_h/20"/>
                                          </p:val>
                                        </p:tav>
                                        <p:tav tm="50000">
                                          <p:val>
                                            <p:strVal val="#ppt_h/20"/>
                                          </p:val>
                                        </p:tav>
                                        <p:tav tm="100000">
                                          <p:val>
                                            <p:strVal val="#ppt_h"/>
                                          </p:val>
                                        </p:tav>
                                      </p:tavLst>
                                    </p:anim>
                                    <p:anim calcmode="lin" valueType="num">
                                      <p:cBhvr>
                                        <p:cTn id="92" dur="500" fill="hold"/>
                                        <p:tgtEl>
                                          <p:spTgt spid="11"/>
                                        </p:tgtEl>
                                        <p:attrNameLst>
                                          <p:attrName>ppt_w</p:attrName>
                                        </p:attrNameLst>
                                      </p:cBhvr>
                                      <p:tavLst>
                                        <p:tav tm="0">
                                          <p:val>
                                            <p:strVal val="#ppt_w+.3"/>
                                          </p:val>
                                        </p:tav>
                                        <p:tav tm="50000">
                                          <p:val>
                                            <p:strVal val="#ppt_w+.3"/>
                                          </p:val>
                                        </p:tav>
                                        <p:tav tm="100000">
                                          <p:val>
                                            <p:strVal val="#ppt_w"/>
                                          </p:val>
                                        </p:tav>
                                      </p:tavLst>
                                    </p:anim>
                                    <p:anim calcmode="lin" valueType="num">
                                      <p:cBhvr>
                                        <p:cTn id="93" dur="500" fill="hold"/>
                                        <p:tgtEl>
                                          <p:spTgt spid="11"/>
                                        </p:tgtEl>
                                        <p:attrNameLst>
                                          <p:attrName>ppt_x</p:attrName>
                                        </p:attrNameLst>
                                      </p:cBhvr>
                                      <p:tavLst>
                                        <p:tav tm="0">
                                          <p:val>
                                            <p:strVal val="#ppt_x-.3"/>
                                          </p:val>
                                        </p:tav>
                                        <p:tav tm="50000">
                                          <p:val>
                                            <p:strVal val="#ppt_x"/>
                                          </p:val>
                                        </p:tav>
                                        <p:tav tm="100000">
                                          <p:val>
                                            <p:strVal val="#ppt_x"/>
                                          </p:val>
                                        </p:tav>
                                      </p:tavLst>
                                    </p:anim>
                                    <p:anim calcmode="lin" valueType="num">
                                      <p:cBhvr>
                                        <p:cTn id="94" dur="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18" presetClass="entr" presetSubtype="12" fill="hold" nodeType="clickEffect">
                                  <p:stCondLst>
                                    <p:cond delay="0"/>
                                  </p:stCondLst>
                                  <p:childTnLst>
                                    <p:set>
                                      <p:cBhvr>
                                        <p:cTn id="98" dur="1" fill="hold">
                                          <p:stCondLst>
                                            <p:cond delay="0"/>
                                          </p:stCondLst>
                                        </p:cTn>
                                        <p:tgtEl>
                                          <p:spTgt spid="28"/>
                                        </p:tgtEl>
                                        <p:attrNameLst>
                                          <p:attrName>style.visibility</p:attrName>
                                        </p:attrNameLst>
                                      </p:cBhvr>
                                      <p:to>
                                        <p:strVal val="visible"/>
                                      </p:to>
                                    </p:set>
                                    <p:animEffect transition="in" filter="strips(downLeft)">
                                      <p:cBhvr>
                                        <p:cTn id="99" dur="500"/>
                                        <p:tgtEl>
                                          <p:spTgt spid="28"/>
                                        </p:tgtEl>
                                      </p:cBhvr>
                                    </p:animEffect>
                                  </p:childTnLst>
                                </p:cTn>
                              </p:par>
                            </p:childTnLst>
                          </p:cTn>
                        </p:par>
                      </p:childTnLst>
                    </p:cTn>
                  </p:par>
                  <p:par>
                    <p:cTn id="100" fill="hold">
                      <p:stCondLst>
                        <p:cond delay="indefinite"/>
                      </p:stCondLst>
                      <p:childTnLst>
                        <p:par>
                          <p:cTn id="101" fill="hold">
                            <p:stCondLst>
                              <p:cond delay="0"/>
                            </p:stCondLst>
                            <p:childTnLst>
                              <p:par>
                                <p:cTn id="102" presetID="53" presetClass="entr" presetSubtype="0" fill="hold" grpId="0" nodeType="click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33"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grpSp>
        <p:nvGrpSpPr>
          <p:cNvPr id="3" name="Group 15"/>
          <p:cNvGrpSpPr>
            <a:grpSpLocks/>
          </p:cNvGrpSpPr>
          <p:nvPr/>
        </p:nvGrpSpPr>
        <p:grpSpPr bwMode="auto">
          <a:xfrm>
            <a:off x="460352" y="2222506"/>
            <a:ext cx="4116387" cy="4189412"/>
            <a:chOff x="104" y="1097"/>
            <a:chExt cx="2593" cy="2639"/>
          </a:xfrm>
        </p:grpSpPr>
        <p:sp>
          <p:nvSpPr>
            <p:cNvPr id="4" name="Freeform 16"/>
            <p:cNvSpPr>
              <a:spLocks/>
            </p:cNvSpPr>
            <p:nvPr/>
          </p:nvSpPr>
          <p:spPr bwMode="auto">
            <a:xfrm>
              <a:off x="1816" y="1097"/>
              <a:ext cx="881" cy="440"/>
            </a:xfrm>
            <a:custGeom>
              <a:avLst/>
              <a:gdLst>
                <a:gd name="T0" fmla="*/ 0 w 881"/>
                <a:gd name="T1" fmla="*/ 0 h 440"/>
                <a:gd name="T2" fmla="*/ 880 w 881"/>
                <a:gd name="T3" fmla="*/ 0 h 440"/>
                <a:gd name="T4" fmla="*/ 880 w 881"/>
                <a:gd name="T5" fmla="*/ 439 h 440"/>
                <a:gd name="T6" fmla="*/ 0 w 881"/>
                <a:gd name="T7" fmla="*/ 439 h 440"/>
                <a:gd name="T8" fmla="*/ 0 w 881"/>
                <a:gd name="T9" fmla="*/ 0 h 440"/>
                <a:gd name="T10" fmla="*/ 0 60000 65536"/>
                <a:gd name="T11" fmla="*/ 0 60000 65536"/>
                <a:gd name="T12" fmla="*/ 0 60000 65536"/>
                <a:gd name="T13" fmla="*/ 0 60000 65536"/>
                <a:gd name="T14" fmla="*/ 0 60000 65536"/>
                <a:gd name="T15" fmla="*/ 0 w 881"/>
                <a:gd name="T16" fmla="*/ 0 h 440"/>
                <a:gd name="T17" fmla="*/ 881 w 881"/>
                <a:gd name="T18" fmla="*/ 440 h 440"/>
              </a:gdLst>
              <a:ahLst/>
              <a:cxnLst>
                <a:cxn ang="T10">
                  <a:pos x="T0" y="T1"/>
                </a:cxn>
                <a:cxn ang="T11">
                  <a:pos x="T2" y="T3"/>
                </a:cxn>
                <a:cxn ang="T12">
                  <a:pos x="T4" y="T5"/>
                </a:cxn>
                <a:cxn ang="T13">
                  <a:pos x="T6" y="T7"/>
                </a:cxn>
                <a:cxn ang="T14">
                  <a:pos x="T8" y="T9"/>
                </a:cxn>
              </a:cxnLst>
              <a:rect l="T15" t="T16" r="T17" b="T18"/>
              <a:pathLst>
                <a:path w="881" h="440">
                  <a:moveTo>
                    <a:pt x="0" y="0"/>
                  </a:moveTo>
                  <a:lnTo>
                    <a:pt x="880" y="0"/>
                  </a:lnTo>
                  <a:lnTo>
                    <a:pt x="880" y="439"/>
                  </a:lnTo>
                  <a:lnTo>
                    <a:pt x="0" y="439"/>
                  </a:lnTo>
                  <a:lnTo>
                    <a:pt x="0" y="0"/>
                  </a:lnTo>
                </a:path>
              </a:pathLst>
            </a:custGeom>
            <a:solidFill>
              <a:srgbClr val="FFFFFF"/>
            </a:solidFill>
            <a:ln w="25400" cap="rnd">
              <a:solidFill>
                <a:srgbClr val="000000"/>
              </a:solidFill>
              <a:round/>
              <a:headEnd/>
              <a:tailEnd/>
            </a:ln>
          </p:spPr>
          <p:txBody>
            <a:bodyPr/>
            <a:lstStyle/>
            <a:p>
              <a:pPr>
                <a:defRPr/>
              </a:pPr>
              <a:endParaRPr lang="en-US">
                <a:latin typeface="Comic Sans MS" pitchFamily="66" charset="0"/>
              </a:endParaRPr>
            </a:p>
          </p:txBody>
        </p:sp>
        <p:sp>
          <p:nvSpPr>
            <p:cNvPr id="5" name="Freeform 17"/>
            <p:cNvSpPr>
              <a:spLocks/>
            </p:cNvSpPr>
            <p:nvPr/>
          </p:nvSpPr>
          <p:spPr bwMode="auto">
            <a:xfrm>
              <a:off x="1904" y="1184"/>
              <a:ext cx="704" cy="265"/>
            </a:xfrm>
            <a:custGeom>
              <a:avLst/>
              <a:gdLst>
                <a:gd name="T0" fmla="*/ 0 w 704"/>
                <a:gd name="T1" fmla="*/ 0 h 265"/>
                <a:gd name="T2" fmla="*/ 703 w 704"/>
                <a:gd name="T3" fmla="*/ 0 h 265"/>
                <a:gd name="T4" fmla="*/ 703 w 704"/>
                <a:gd name="T5" fmla="*/ 264 h 265"/>
                <a:gd name="T6" fmla="*/ 0 w 704"/>
                <a:gd name="T7" fmla="*/ 264 h 265"/>
                <a:gd name="T8" fmla="*/ 0 w 704"/>
                <a:gd name="T9" fmla="*/ 0 h 265"/>
                <a:gd name="T10" fmla="*/ 0 60000 65536"/>
                <a:gd name="T11" fmla="*/ 0 60000 65536"/>
                <a:gd name="T12" fmla="*/ 0 60000 65536"/>
                <a:gd name="T13" fmla="*/ 0 60000 65536"/>
                <a:gd name="T14" fmla="*/ 0 60000 65536"/>
                <a:gd name="T15" fmla="*/ 0 w 704"/>
                <a:gd name="T16" fmla="*/ 0 h 265"/>
                <a:gd name="T17" fmla="*/ 704 w 704"/>
                <a:gd name="T18" fmla="*/ 265 h 265"/>
              </a:gdLst>
              <a:ahLst/>
              <a:cxnLst>
                <a:cxn ang="T10">
                  <a:pos x="T0" y="T1"/>
                </a:cxn>
                <a:cxn ang="T11">
                  <a:pos x="T2" y="T3"/>
                </a:cxn>
                <a:cxn ang="T12">
                  <a:pos x="T4" y="T5"/>
                </a:cxn>
                <a:cxn ang="T13">
                  <a:pos x="T6" y="T7"/>
                </a:cxn>
                <a:cxn ang="T14">
                  <a:pos x="T8" y="T9"/>
                </a:cxn>
              </a:cxnLst>
              <a:rect l="T15" t="T16" r="T17" b="T18"/>
              <a:pathLst>
                <a:path w="704" h="265">
                  <a:moveTo>
                    <a:pt x="0" y="0"/>
                  </a:moveTo>
                  <a:lnTo>
                    <a:pt x="703" y="0"/>
                  </a:lnTo>
                  <a:lnTo>
                    <a:pt x="703" y="264"/>
                  </a:lnTo>
                  <a:lnTo>
                    <a:pt x="0" y="264"/>
                  </a:lnTo>
                  <a:lnTo>
                    <a:pt x="0" y="0"/>
                  </a:lnTo>
                </a:path>
              </a:pathLst>
            </a:custGeom>
            <a:solidFill>
              <a:srgbClr val="FFFFFF"/>
            </a:solidFill>
            <a:ln w="25400" cap="rnd">
              <a:solidFill>
                <a:srgbClr val="000000"/>
              </a:solidFill>
              <a:round/>
              <a:headEnd/>
              <a:tailEnd/>
            </a:ln>
          </p:spPr>
          <p:txBody>
            <a:bodyPr/>
            <a:lstStyle/>
            <a:p>
              <a:pPr>
                <a:defRPr/>
              </a:pPr>
              <a:endParaRPr lang="en-US">
                <a:latin typeface="Comic Sans MS" pitchFamily="66" charset="0"/>
              </a:endParaRPr>
            </a:p>
          </p:txBody>
        </p:sp>
        <p:sp>
          <p:nvSpPr>
            <p:cNvPr id="6" name="Line 18"/>
            <p:cNvSpPr>
              <a:spLocks noChangeShapeType="1"/>
            </p:cNvSpPr>
            <p:nvPr/>
          </p:nvSpPr>
          <p:spPr bwMode="auto">
            <a:xfrm flipH="1" flipV="1">
              <a:off x="1816" y="1097"/>
              <a:ext cx="88" cy="87"/>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7" name="Line 19"/>
            <p:cNvSpPr>
              <a:spLocks noChangeShapeType="1"/>
            </p:cNvSpPr>
            <p:nvPr/>
          </p:nvSpPr>
          <p:spPr bwMode="auto">
            <a:xfrm flipH="1">
              <a:off x="1816" y="1448"/>
              <a:ext cx="88" cy="88"/>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8" name="Line 20"/>
            <p:cNvSpPr>
              <a:spLocks noChangeShapeType="1"/>
            </p:cNvSpPr>
            <p:nvPr/>
          </p:nvSpPr>
          <p:spPr bwMode="auto">
            <a:xfrm>
              <a:off x="2607" y="1448"/>
              <a:ext cx="89" cy="88"/>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9" name="Line 21"/>
            <p:cNvSpPr>
              <a:spLocks noChangeShapeType="1"/>
            </p:cNvSpPr>
            <p:nvPr/>
          </p:nvSpPr>
          <p:spPr bwMode="auto">
            <a:xfrm flipV="1">
              <a:off x="2607" y="1097"/>
              <a:ext cx="89" cy="87"/>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10" name="Line 22"/>
            <p:cNvSpPr>
              <a:spLocks noChangeShapeType="1"/>
            </p:cNvSpPr>
            <p:nvPr/>
          </p:nvSpPr>
          <p:spPr bwMode="auto">
            <a:xfrm>
              <a:off x="2256" y="1536"/>
              <a:ext cx="0" cy="288"/>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11" name="Line 23"/>
            <p:cNvSpPr>
              <a:spLocks noChangeShapeType="1"/>
            </p:cNvSpPr>
            <p:nvPr/>
          </p:nvSpPr>
          <p:spPr bwMode="auto">
            <a:xfrm flipH="1">
              <a:off x="480" y="1824"/>
              <a:ext cx="1776" cy="0"/>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12" name="Line 24"/>
            <p:cNvSpPr>
              <a:spLocks noChangeShapeType="1"/>
            </p:cNvSpPr>
            <p:nvPr/>
          </p:nvSpPr>
          <p:spPr bwMode="auto">
            <a:xfrm>
              <a:off x="480" y="1824"/>
              <a:ext cx="0" cy="192"/>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13" name="Line 25"/>
            <p:cNvSpPr>
              <a:spLocks noChangeShapeType="1"/>
            </p:cNvSpPr>
            <p:nvPr/>
          </p:nvSpPr>
          <p:spPr bwMode="auto">
            <a:xfrm>
              <a:off x="1392" y="1824"/>
              <a:ext cx="0" cy="192"/>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14" name="Line 26"/>
            <p:cNvSpPr>
              <a:spLocks noChangeShapeType="1"/>
            </p:cNvSpPr>
            <p:nvPr/>
          </p:nvSpPr>
          <p:spPr bwMode="auto">
            <a:xfrm>
              <a:off x="2245" y="1824"/>
              <a:ext cx="241" cy="0"/>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sp>
          <p:nvSpPr>
            <p:cNvPr id="15" name="Line 27"/>
            <p:cNvSpPr>
              <a:spLocks noChangeShapeType="1"/>
            </p:cNvSpPr>
            <p:nvPr/>
          </p:nvSpPr>
          <p:spPr bwMode="auto">
            <a:xfrm>
              <a:off x="2256" y="1824"/>
              <a:ext cx="0" cy="177"/>
            </a:xfrm>
            <a:prstGeom prst="line">
              <a:avLst/>
            </a:prstGeom>
            <a:noFill/>
            <a:ln w="25400">
              <a:solidFill>
                <a:srgbClr val="000000"/>
              </a:solidFill>
              <a:round/>
              <a:headEnd type="none" w="sm" len="sm"/>
              <a:tailEnd type="none" w="sm" len="sm"/>
            </a:ln>
          </p:spPr>
          <p:txBody>
            <a:bodyPr wrap="none" anchor="ctr"/>
            <a:lstStyle/>
            <a:p>
              <a:pPr>
                <a:defRPr/>
              </a:pPr>
              <a:endParaRPr lang="es-ES">
                <a:latin typeface="Comic Sans MS" pitchFamily="66" charset="0"/>
              </a:endParaRPr>
            </a:p>
          </p:txBody>
        </p:sp>
        <p:grpSp>
          <p:nvGrpSpPr>
            <p:cNvPr id="16" name="Group 28"/>
            <p:cNvGrpSpPr>
              <a:grpSpLocks/>
            </p:cNvGrpSpPr>
            <p:nvPr/>
          </p:nvGrpSpPr>
          <p:grpSpPr bwMode="auto">
            <a:xfrm>
              <a:off x="1016" y="2024"/>
              <a:ext cx="752" cy="1712"/>
              <a:chOff x="1016" y="2024"/>
              <a:chExt cx="752" cy="1712"/>
            </a:xfrm>
          </p:grpSpPr>
          <p:sp>
            <p:nvSpPr>
              <p:cNvPr id="23" name="Rectangle 29"/>
              <p:cNvSpPr>
                <a:spLocks noChangeArrowheads="1"/>
              </p:cNvSpPr>
              <p:nvPr/>
            </p:nvSpPr>
            <p:spPr bwMode="auto">
              <a:xfrm>
                <a:off x="1016" y="2024"/>
                <a:ext cx="752" cy="1712"/>
              </a:xfrm>
              <a:prstGeom prst="rect">
                <a:avLst/>
              </a:prstGeom>
              <a:solidFill>
                <a:srgbClr val="FFFFFF"/>
              </a:solidFill>
              <a:ln w="25400">
                <a:solidFill>
                  <a:srgbClr val="000000"/>
                </a:solidFill>
                <a:miter lim="800000"/>
                <a:headEnd/>
                <a:tailEnd/>
              </a:ln>
            </p:spPr>
            <p:txBody>
              <a:bodyPr wrap="none" anchor="ctr"/>
              <a:lstStyle/>
              <a:p>
                <a:pPr>
                  <a:defRPr/>
                </a:pPr>
                <a:endParaRPr lang="en-US">
                  <a:latin typeface="Comic Sans MS" pitchFamily="66" charset="0"/>
                </a:endParaRPr>
              </a:p>
            </p:txBody>
          </p:sp>
          <p:sp>
            <p:nvSpPr>
              <p:cNvPr id="24" name="Rectangle 30"/>
              <p:cNvSpPr>
                <a:spLocks noChangeArrowheads="1"/>
              </p:cNvSpPr>
              <p:nvPr/>
            </p:nvSpPr>
            <p:spPr bwMode="auto">
              <a:xfrm>
                <a:off x="1088" y="2696"/>
                <a:ext cx="608" cy="958"/>
              </a:xfrm>
              <a:prstGeom prst="rect">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sp>
            <p:nvSpPr>
              <p:cNvPr id="25" name="AutoShape 31"/>
              <p:cNvSpPr>
                <a:spLocks noChangeArrowheads="1"/>
              </p:cNvSpPr>
              <p:nvPr/>
            </p:nvSpPr>
            <p:spPr bwMode="auto">
              <a:xfrm rot="5400000">
                <a:off x="1278" y="2656"/>
                <a:ext cx="228" cy="482"/>
              </a:xfrm>
              <a:prstGeom prst="cube">
                <a:avLst>
                  <a:gd name="adj" fmla="val 15458"/>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sp>
            <p:nvSpPr>
              <p:cNvPr id="26" name="AutoShape 32"/>
              <p:cNvSpPr>
                <a:spLocks noChangeArrowheads="1"/>
              </p:cNvSpPr>
              <p:nvPr/>
            </p:nvSpPr>
            <p:spPr bwMode="auto">
              <a:xfrm rot="5400000">
                <a:off x="1272" y="2938"/>
                <a:ext cx="240" cy="482"/>
              </a:xfrm>
              <a:prstGeom prst="cube">
                <a:avLst>
                  <a:gd name="adj" fmla="val 15458"/>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sp>
            <p:nvSpPr>
              <p:cNvPr id="27" name="AutoShape 33"/>
              <p:cNvSpPr>
                <a:spLocks noChangeArrowheads="1"/>
              </p:cNvSpPr>
              <p:nvPr/>
            </p:nvSpPr>
            <p:spPr bwMode="auto">
              <a:xfrm rot="5400000">
                <a:off x="1258" y="2046"/>
                <a:ext cx="268" cy="608"/>
              </a:xfrm>
              <a:prstGeom prst="cube">
                <a:avLst>
                  <a:gd name="adj" fmla="val 15458"/>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sp>
            <p:nvSpPr>
              <p:cNvPr id="28" name="AutoShape 34"/>
              <p:cNvSpPr>
                <a:spLocks noChangeArrowheads="1"/>
              </p:cNvSpPr>
              <p:nvPr/>
            </p:nvSpPr>
            <p:spPr bwMode="auto">
              <a:xfrm rot="5400000">
                <a:off x="1272" y="3226"/>
                <a:ext cx="240" cy="482"/>
              </a:xfrm>
              <a:prstGeom prst="cube">
                <a:avLst>
                  <a:gd name="adj" fmla="val 15458"/>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grpSp>
        <p:grpSp>
          <p:nvGrpSpPr>
            <p:cNvPr id="17" name="Group 35"/>
            <p:cNvGrpSpPr>
              <a:grpSpLocks/>
            </p:cNvGrpSpPr>
            <p:nvPr/>
          </p:nvGrpSpPr>
          <p:grpSpPr bwMode="auto">
            <a:xfrm>
              <a:off x="104" y="2024"/>
              <a:ext cx="752" cy="1328"/>
              <a:chOff x="104" y="2024"/>
              <a:chExt cx="752" cy="1328"/>
            </a:xfrm>
          </p:grpSpPr>
          <p:sp>
            <p:nvSpPr>
              <p:cNvPr id="18" name="Rectangle 36"/>
              <p:cNvSpPr>
                <a:spLocks noChangeArrowheads="1"/>
              </p:cNvSpPr>
              <p:nvPr/>
            </p:nvSpPr>
            <p:spPr bwMode="auto">
              <a:xfrm>
                <a:off x="104" y="2024"/>
                <a:ext cx="752" cy="1328"/>
              </a:xfrm>
              <a:prstGeom prst="rect">
                <a:avLst/>
              </a:prstGeom>
              <a:solidFill>
                <a:srgbClr val="FFFFFF"/>
              </a:solidFill>
              <a:ln w="25400">
                <a:solidFill>
                  <a:srgbClr val="000000"/>
                </a:solidFill>
                <a:miter lim="800000"/>
                <a:headEnd/>
                <a:tailEnd/>
              </a:ln>
            </p:spPr>
            <p:txBody>
              <a:bodyPr wrap="none" anchor="ctr"/>
              <a:lstStyle/>
              <a:p>
                <a:pPr>
                  <a:defRPr/>
                </a:pPr>
                <a:endParaRPr lang="en-US">
                  <a:latin typeface="Comic Sans MS" pitchFamily="66" charset="0"/>
                </a:endParaRPr>
              </a:p>
            </p:txBody>
          </p:sp>
          <p:sp>
            <p:nvSpPr>
              <p:cNvPr id="19" name="Rectangle 37"/>
              <p:cNvSpPr>
                <a:spLocks noChangeArrowheads="1"/>
              </p:cNvSpPr>
              <p:nvPr/>
            </p:nvSpPr>
            <p:spPr bwMode="auto">
              <a:xfrm>
                <a:off x="176" y="2216"/>
                <a:ext cx="608" cy="664"/>
              </a:xfrm>
              <a:prstGeom prst="rect">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sp>
            <p:nvSpPr>
              <p:cNvPr id="20" name="AutoShape 38"/>
              <p:cNvSpPr>
                <a:spLocks noChangeArrowheads="1"/>
              </p:cNvSpPr>
              <p:nvPr/>
            </p:nvSpPr>
            <p:spPr bwMode="auto">
              <a:xfrm rot="5400000">
                <a:off x="355" y="2157"/>
                <a:ext cx="250" cy="482"/>
              </a:xfrm>
              <a:prstGeom prst="cube">
                <a:avLst>
                  <a:gd name="adj" fmla="val 15458"/>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sp>
            <p:nvSpPr>
              <p:cNvPr id="21" name="AutoShape 39"/>
              <p:cNvSpPr>
                <a:spLocks noChangeArrowheads="1"/>
              </p:cNvSpPr>
              <p:nvPr/>
            </p:nvSpPr>
            <p:spPr bwMode="auto">
              <a:xfrm rot="5400000">
                <a:off x="355" y="2481"/>
                <a:ext cx="250" cy="482"/>
              </a:xfrm>
              <a:prstGeom prst="cube">
                <a:avLst>
                  <a:gd name="adj" fmla="val 15458"/>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sp>
            <p:nvSpPr>
              <p:cNvPr id="22" name="AutoShape 40"/>
              <p:cNvSpPr>
                <a:spLocks noChangeArrowheads="1"/>
              </p:cNvSpPr>
              <p:nvPr/>
            </p:nvSpPr>
            <p:spPr bwMode="auto">
              <a:xfrm rot="5400000">
                <a:off x="323" y="2807"/>
                <a:ext cx="314" cy="608"/>
              </a:xfrm>
              <a:prstGeom prst="cube">
                <a:avLst>
                  <a:gd name="adj" fmla="val 15458"/>
                </a:avLst>
              </a:prstGeom>
              <a:solidFill>
                <a:srgbClr val="FFFFFF"/>
              </a:solidFill>
              <a:ln w="25400">
                <a:solidFill>
                  <a:schemeClr val="tx1"/>
                </a:solidFill>
                <a:miter lim="800000"/>
                <a:headEnd/>
                <a:tailEnd/>
              </a:ln>
            </p:spPr>
            <p:txBody>
              <a:bodyPr wrap="none" anchor="ctr"/>
              <a:lstStyle/>
              <a:p>
                <a:pPr>
                  <a:defRPr/>
                </a:pPr>
                <a:endParaRPr lang="en-US">
                  <a:latin typeface="Comic Sans MS" pitchFamily="66" charset="0"/>
                </a:endParaRPr>
              </a:p>
            </p:txBody>
          </p:sp>
        </p:grpSp>
      </p:grpSp>
      <p:sp>
        <p:nvSpPr>
          <p:cNvPr id="29" name="Rectangle 41"/>
          <p:cNvSpPr>
            <a:spLocks noChangeArrowheads="1"/>
          </p:cNvSpPr>
          <p:nvPr/>
        </p:nvSpPr>
        <p:spPr bwMode="auto">
          <a:xfrm>
            <a:off x="4943452" y="2246318"/>
            <a:ext cx="3449637" cy="704850"/>
          </a:xfrm>
          <a:prstGeom prst="rect">
            <a:avLst/>
          </a:prstGeom>
          <a:noFill/>
          <a:ln w="9525">
            <a:noFill/>
            <a:miter lim="800000"/>
            <a:headEnd/>
            <a:tailEnd/>
          </a:ln>
        </p:spPr>
        <p:txBody>
          <a:bodyPr lIns="92075" tIns="46038" rIns="92075" bIns="46038"/>
          <a:lstStyle/>
          <a:p>
            <a:pPr marL="342900" indent="-342900" eaLnBrk="0" hangingPunct="0">
              <a:lnSpc>
                <a:spcPct val="140000"/>
              </a:lnSpc>
              <a:spcBef>
                <a:spcPct val="20000"/>
              </a:spcBef>
              <a:defRPr/>
            </a:pPr>
            <a:r>
              <a:rPr lang="es-ES_tradnl" sz="2200" i="1" dirty="0">
                <a:effectLst>
                  <a:outerShdw blurRad="38100" dist="38100" dir="2700000" algn="tl">
                    <a:srgbClr val="000000">
                      <a:alpha val="43137"/>
                    </a:srgbClr>
                  </a:outerShdw>
                </a:effectLst>
                <a:latin typeface="Comic Sans MS" pitchFamily="66" charset="0"/>
              </a:rPr>
              <a:t>Sección</a:t>
            </a:r>
          </a:p>
        </p:txBody>
      </p:sp>
      <p:sp>
        <p:nvSpPr>
          <p:cNvPr id="30" name="Freeform 42"/>
          <p:cNvSpPr>
            <a:spLocks/>
          </p:cNvSpPr>
          <p:nvPr/>
        </p:nvSpPr>
        <p:spPr bwMode="auto">
          <a:xfrm>
            <a:off x="4029052" y="2570168"/>
            <a:ext cx="915987" cy="1588"/>
          </a:xfrm>
          <a:custGeom>
            <a:avLst/>
            <a:gdLst>
              <a:gd name="T0" fmla="*/ 2147483647 w 577"/>
              <a:gd name="T1" fmla="*/ 0 h 1"/>
              <a:gd name="T2" fmla="*/ 0 w 577"/>
              <a:gd name="T3" fmla="*/ 0 h 1"/>
              <a:gd name="T4" fmla="*/ 0 60000 65536"/>
              <a:gd name="T5" fmla="*/ 0 60000 65536"/>
              <a:gd name="T6" fmla="*/ 0 w 577"/>
              <a:gd name="T7" fmla="*/ 0 h 1"/>
              <a:gd name="T8" fmla="*/ 577 w 577"/>
              <a:gd name="T9" fmla="*/ 1 h 1"/>
            </a:gdLst>
            <a:ahLst/>
            <a:cxnLst>
              <a:cxn ang="T4">
                <a:pos x="T0" y="T1"/>
              </a:cxn>
              <a:cxn ang="T5">
                <a:pos x="T2" y="T3"/>
              </a:cxn>
            </a:cxnLst>
            <a:rect l="T6" t="T7" r="T8" b="T9"/>
            <a:pathLst>
              <a:path w="577" h="1">
                <a:moveTo>
                  <a:pt x="576" y="0"/>
                </a:moveTo>
                <a:lnTo>
                  <a:pt x="0" y="0"/>
                </a:lnTo>
              </a:path>
            </a:pathLst>
          </a:custGeom>
          <a:noFill/>
          <a:ln w="50800" cap="rnd">
            <a:solidFill>
              <a:srgbClr val="FC0128"/>
            </a:solidFill>
            <a:round/>
            <a:headEnd type="none" w="sm" len="sm"/>
            <a:tailEnd type="stealth" w="med" len="lg"/>
          </a:ln>
        </p:spPr>
        <p:txBody>
          <a:bodyPr/>
          <a:lstStyle/>
          <a:p>
            <a:pPr>
              <a:defRPr/>
            </a:pPr>
            <a:endParaRPr lang="en-US">
              <a:latin typeface="Comic Sans MS" pitchFamily="66" charset="0"/>
            </a:endParaRPr>
          </a:p>
        </p:txBody>
      </p:sp>
      <p:sp>
        <p:nvSpPr>
          <p:cNvPr id="31" name="Rectangle 43"/>
          <p:cNvSpPr>
            <a:spLocks noChangeArrowheads="1"/>
          </p:cNvSpPr>
          <p:nvPr/>
        </p:nvSpPr>
        <p:spPr bwMode="auto">
          <a:xfrm>
            <a:off x="4943452" y="3033718"/>
            <a:ext cx="3449637" cy="781050"/>
          </a:xfrm>
          <a:prstGeom prst="rect">
            <a:avLst/>
          </a:prstGeom>
          <a:noFill/>
          <a:ln w="9525">
            <a:noFill/>
            <a:miter lim="800000"/>
            <a:headEnd/>
            <a:tailEnd/>
          </a:ln>
        </p:spPr>
        <p:txBody>
          <a:bodyPr lIns="92075" tIns="46038" rIns="92075" bIns="46038"/>
          <a:lstStyle/>
          <a:p>
            <a:pPr marL="342900" indent="-342900">
              <a:spcBef>
                <a:spcPct val="20000"/>
              </a:spcBef>
              <a:defRPr/>
            </a:pPr>
            <a:r>
              <a:rPr lang="es-ES_tradnl" sz="2200" i="1" dirty="0">
                <a:effectLst>
                  <a:outerShdw blurRad="38100" dist="38100" dir="2700000" algn="tl">
                    <a:srgbClr val="000000">
                      <a:alpha val="43137"/>
                    </a:srgbClr>
                  </a:outerShdw>
                </a:effectLst>
                <a:latin typeface="Comic Sans MS" pitchFamily="66" charset="0"/>
              </a:rPr>
              <a:t>Entidades</a:t>
            </a:r>
          </a:p>
        </p:txBody>
      </p:sp>
      <p:grpSp>
        <p:nvGrpSpPr>
          <p:cNvPr id="32" name="Group 44"/>
          <p:cNvGrpSpPr>
            <a:grpSpLocks/>
          </p:cNvGrpSpPr>
          <p:nvPr/>
        </p:nvGrpSpPr>
        <p:grpSpPr bwMode="auto">
          <a:xfrm>
            <a:off x="752452" y="3224218"/>
            <a:ext cx="4192587" cy="1525588"/>
            <a:chOff x="288" y="1728"/>
            <a:chExt cx="2641" cy="961"/>
          </a:xfrm>
        </p:grpSpPr>
        <p:sp>
          <p:nvSpPr>
            <p:cNvPr id="33" name="Freeform 45"/>
            <p:cNvSpPr>
              <a:spLocks/>
            </p:cNvSpPr>
            <p:nvPr/>
          </p:nvSpPr>
          <p:spPr bwMode="auto">
            <a:xfrm>
              <a:off x="288" y="1728"/>
              <a:ext cx="2641" cy="289"/>
            </a:xfrm>
            <a:custGeom>
              <a:avLst/>
              <a:gdLst>
                <a:gd name="T0" fmla="*/ 2640 w 2641"/>
                <a:gd name="T1" fmla="*/ 0 h 289"/>
                <a:gd name="T2" fmla="*/ 192 w 2641"/>
                <a:gd name="T3" fmla="*/ 0 h 289"/>
                <a:gd name="T4" fmla="*/ 0 w 2641"/>
                <a:gd name="T5" fmla="*/ 288 h 289"/>
                <a:gd name="T6" fmla="*/ 0 60000 65536"/>
                <a:gd name="T7" fmla="*/ 0 60000 65536"/>
                <a:gd name="T8" fmla="*/ 0 60000 65536"/>
                <a:gd name="T9" fmla="*/ 0 w 2641"/>
                <a:gd name="T10" fmla="*/ 0 h 289"/>
                <a:gd name="T11" fmla="*/ 2641 w 2641"/>
                <a:gd name="T12" fmla="*/ 289 h 289"/>
              </a:gdLst>
              <a:ahLst/>
              <a:cxnLst>
                <a:cxn ang="T6">
                  <a:pos x="T0" y="T1"/>
                </a:cxn>
                <a:cxn ang="T7">
                  <a:pos x="T2" y="T3"/>
                </a:cxn>
                <a:cxn ang="T8">
                  <a:pos x="T4" y="T5"/>
                </a:cxn>
              </a:cxnLst>
              <a:rect l="T9" t="T10" r="T11" b="T12"/>
              <a:pathLst>
                <a:path w="2641" h="289">
                  <a:moveTo>
                    <a:pt x="2640" y="0"/>
                  </a:moveTo>
                  <a:lnTo>
                    <a:pt x="192" y="0"/>
                  </a:lnTo>
                  <a:lnTo>
                    <a:pt x="0" y="288"/>
                  </a:lnTo>
                </a:path>
              </a:pathLst>
            </a:custGeom>
            <a:noFill/>
            <a:ln w="50800" cap="rnd">
              <a:solidFill>
                <a:srgbClr val="7FFF00"/>
              </a:solidFill>
              <a:round/>
              <a:headEnd type="none" w="sm" len="sm"/>
              <a:tailEnd type="stealth" w="med" len="lg"/>
            </a:ln>
          </p:spPr>
          <p:txBody>
            <a:bodyPr/>
            <a:lstStyle/>
            <a:p>
              <a:pPr>
                <a:defRPr/>
              </a:pPr>
              <a:endParaRPr lang="en-US">
                <a:latin typeface="Comic Sans MS" pitchFamily="66" charset="0"/>
              </a:endParaRPr>
            </a:p>
          </p:txBody>
        </p:sp>
        <p:sp>
          <p:nvSpPr>
            <p:cNvPr id="34" name="Freeform 46"/>
            <p:cNvSpPr>
              <a:spLocks/>
            </p:cNvSpPr>
            <p:nvPr/>
          </p:nvSpPr>
          <p:spPr bwMode="auto">
            <a:xfrm>
              <a:off x="576" y="1728"/>
              <a:ext cx="337" cy="481"/>
            </a:xfrm>
            <a:custGeom>
              <a:avLst/>
              <a:gdLst>
                <a:gd name="T0" fmla="*/ 336 w 337"/>
                <a:gd name="T1" fmla="*/ 0 h 481"/>
                <a:gd name="T2" fmla="*/ 0 w 337"/>
                <a:gd name="T3" fmla="*/ 480 h 481"/>
                <a:gd name="T4" fmla="*/ 0 60000 65536"/>
                <a:gd name="T5" fmla="*/ 0 60000 65536"/>
                <a:gd name="T6" fmla="*/ 0 w 337"/>
                <a:gd name="T7" fmla="*/ 0 h 481"/>
                <a:gd name="T8" fmla="*/ 337 w 337"/>
                <a:gd name="T9" fmla="*/ 481 h 481"/>
              </a:gdLst>
              <a:ahLst/>
              <a:cxnLst>
                <a:cxn ang="T4">
                  <a:pos x="T0" y="T1"/>
                </a:cxn>
                <a:cxn ang="T5">
                  <a:pos x="T2" y="T3"/>
                </a:cxn>
              </a:cxnLst>
              <a:rect l="T6" t="T7" r="T8" b="T9"/>
              <a:pathLst>
                <a:path w="337" h="481">
                  <a:moveTo>
                    <a:pt x="336" y="0"/>
                  </a:moveTo>
                  <a:lnTo>
                    <a:pt x="0" y="480"/>
                  </a:lnTo>
                </a:path>
              </a:pathLst>
            </a:custGeom>
            <a:noFill/>
            <a:ln w="50800" cap="rnd">
              <a:solidFill>
                <a:srgbClr val="7FFF00"/>
              </a:solidFill>
              <a:round/>
              <a:headEnd type="none" w="sm" len="sm"/>
              <a:tailEnd type="stealth" w="med" len="lg"/>
            </a:ln>
          </p:spPr>
          <p:txBody>
            <a:bodyPr/>
            <a:lstStyle/>
            <a:p>
              <a:pPr>
                <a:defRPr/>
              </a:pPr>
              <a:endParaRPr lang="en-US">
                <a:latin typeface="Comic Sans MS" pitchFamily="66" charset="0"/>
              </a:endParaRPr>
            </a:p>
          </p:txBody>
        </p:sp>
        <p:sp>
          <p:nvSpPr>
            <p:cNvPr id="35" name="Freeform 47"/>
            <p:cNvSpPr>
              <a:spLocks/>
            </p:cNvSpPr>
            <p:nvPr/>
          </p:nvSpPr>
          <p:spPr bwMode="auto">
            <a:xfrm>
              <a:off x="1200" y="1728"/>
              <a:ext cx="193" cy="289"/>
            </a:xfrm>
            <a:custGeom>
              <a:avLst/>
              <a:gdLst>
                <a:gd name="T0" fmla="*/ 192 w 193"/>
                <a:gd name="T1" fmla="*/ 0 h 289"/>
                <a:gd name="T2" fmla="*/ 0 w 193"/>
                <a:gd name="T3" fmla="*/ 288 h 289"/>
                <a:gd name="T4" fmla="*/ 0 60000 65536"/>
                <a:gd name="T5" fmla="*/ 0 60000 65536"/>
                <a:gd name="T6" fmla="*/ 0 w 193"/>
                <a:gd name="T7" fmla="*/ 0 h 289"/>
                <a:gd name="T8" fmla="*/ 193 w 193"/>
                <a:gd name="T9" fmla="*/ 289 h 289"/>
              </a:gdLst>
              <a:ahLst/>
              <a:cxnLst>
                <a:cxn ang="T4">
                  <a:pos x="T0" y="T1"/>
                </a:cxn>
                <a:cxn ang="T5">
                  <a:pos x="T2" y="T3"/>
                </a:cxn>
              </a:cxnLst>
              <a:rect l="T6" t="T7" r="T8" b="T9"/>
              <a:pathLst>
                <a:path w="193" h="289">
                  <a:moveTo>
                    <a:pt x="192" y="0"/>
                  </a:moveTo>
                  <a:lnTo>
                    <a:pt x="0" y="288"/>
                  </a:lnTo>
                </a:path>
              </a:pathLst>
            </a:custGeom>
            <a:noFill/>
            <a:ln w="50800" cap="rnd">
              <a:solidFill>
                <a:srgbClr val="7FFF00"/>
              </a:solidFill>
              <a:round/>
              <a:headEnd type="none" w="sm" len="sm"/>
              <a:tailEnd type="stealth" w="med" len="lg"/>
            </a:ln>
          </p:spPr>
          <p:txBody>
            <a:bodyPr/>
            <a:lstStyle/>
            <a:p>
              <a:pPr>
                <a:defRPr/>
              </a:pPr>
              <a:endParaRPr lang="en-US">
                <a:latin typeface="Comic Sans MS" pitchFamily="66" charset="0"/>
              </a:endParaRPr>
            </a:p>
          </p:txBody>
        </p:sp>
        <p:sp>
          <p:nvSpPr>
            <p:cNvPr id="36" name="Freeform 48"/>
            <p:cNvSpPr>
              <a:spLocks/>
            </p:cNvSpPr>
            <p:nvPr/>
          </p:nvSpPr>
          <p:spPr bwMode="auto">
            <a:xfrm>
              <a:off x="1200" y="1728"/>
              <a:ext cx="529" cy="961"/>
            </a:xfrm>
            <a:custGeom>
              <a:avLst/>
              <a:gdLst>
                <a:gd name="T0" fmla="*/ 528 w 529"/>
                <a:gd name="T1" fmla="*/ 0 h 961"/>
                <a:gd name="T2" fmla="*/ 0 w 529"/>
                <a:gd name="T3" fmla="*/ 960 h 961"/>
                <a:gd name="T4" fmla="*/ 0 60000 65536"/>
                <a:gd name="T5" fmla="*/ 0 60000 65536"/>
                <a:gd name="T6" fmla="*/ 0 w 529"/>
                <a:gd name="T7" fmla="*/ 0 h 961"/>
                <a:gd name="T8" fmla="*/ 529 w 529"/>
                <a:gd name="T9" fmla="*/ 961 h 961"/>
              </a:gdLst>
              <a:ahLst/>
              <a:cxnLst>
                <a:cxn ang="T4">
                  <a:pos x="T0" y="T1"/>
                </a:cxn>
                <a:cxn ang="T5">
                  <a:pos x="T2" y="T3"/>
                </a:cxn>
              </a:cxnLst>
              <a:rect l="T6" t="T7" r="T8" b="T9"/>
              <a:pathLst>
                <a:path w="529" h="961">
                  <a:moveTo>
                    <a:pt x="528" y="0"/>
                  </a:moveTo>
                  <a:lnTo>
                    <a:pt x="0" y="960"/>
                  </a:lnTo>
                </a:path>
              </a:pathLst>
            </a:custGeom>
            <a:noFill/>
            <a:ln w="50800" cap="rnd">
              <a:solidFill>
                <a:srgbClr val="7FFF00"/>
              </a:solidFill>
              <a:round/>
              <a:headEnd type="none" w="sm" len="sm"/>
              <a:tailEnd type="stealth" w="med" len="lg"/>
            </a:ln>
          </p:spPr>
          <p:txBody>
            <a:bodyPr/>
            <a:lstStyle/>
            <a:p>
              <a:pPr>
                <a:defRPr/>
              </a:pPr>
              <a:endParaRPr lang="en-US">
                <a:latin typeface="Comic Sans MS" pitchFamily="66" charset="0"/>
              </a:endParaRPr>
            </a:p>
          </p:txBody>
        </p:sp>
      </p:grpSp>
      <p:sp>
        <p:nvSpPr>
          <p:cNvPr id="37" name="Rectangle 49"/>
          <p:cNvSpPr>
            <a:spLocks noChangeArrowheads="1"/>
          </p:cNvSpPr>
          <p:nvPr/>
        </p:nvSpPr>
        <p:spPr bwMode="auto">
          <a:xfrm>
            <a:off x="4943452" y="5076831"/>
            <a:ext cx="3449637" cy="585787"/>
          </a:xfrm>
          <a:prstGeom prst="rect">
            <a:avLst/>
          </a:prstGeom>
          <a:noFill/>
          <a:ln w="9525">
            <a:noFill/>
            <a:miter lim="800000"/>
            <a:headEnd/>
            <a:tailEnd/>
          </a:ln>
        </p:spPr>
        <p:txBody>
          <a:bodyPr lIns="92075" tIns="46038" rIns="92075" bIns="46038"/>
          <a:lstStyle/>
          <a:p>
            <a:pPr marL="342900" indent="-342900">
              <a:lnSpc>
                <a:spcPct val="120000"/>
              </a:lnSpc>
              <a:spcBef>
                <a:spcPct val="20000"/>
              </a:spcBef>
              <a:defRPr/>
            </a:pPr>
            <a:r>
              <a:rPr lang="es-ES_tradnl" sz="2200" i="1" dirty="0">
                <a:effectLst>
                  <a:outerShdw blurRad="38100" dist="38100" dir="2700000" algn="tl">
                    <a:srgbClr val="000000">
                      <a:alpha val="43137"/>
                    </a:srgbClr>
                  </a:outerShdw>
                </a:effectLst>
                <a:latin typeface="Comic Sans MS" pitchFamily="66" charset="0"/>
              </a:rPr>
              <a:t>Elementos de Datos </a:t>
            </a:r>
          </a:p>
        </p:txBody>
      </p:sp>
      <p:grpSp>
        <p:nvGrpSpPr>
          <p:cNvPr id="38" name="Group 50"/>
          <p:cNvGrpSpPr>
            <a:grpSpLocks/>
          </p:cNvGrpSpPr>
          <p:nvPr/>
        </p:nvGrpSpPr>
        <p:grpSpPr bwMode="auto">
          <a:xfrm>
            <a:off x="1285852" y="4214818"/>
            <a:ext cx="3659187" cy="1754188"/>
            <a:chOff x="624" y="2352"/>
            <a:chExt cx="2305" cy="1105"/>
          </a:xfrm>
        </p:grpSpPr>
        <p:sp>
          <p:nvSpPr>
            <p:cNvPr id="39" name="Freeform 51"/>
            <p:cNvSpPr>
              <a:spLocks/>
            </p:cNvSpPr>
            <p:nvPr/>
          </p:nvSpPr>
          <p:spPr bwMode="auto">
            <a:xfrm>
              <a:off x="2112" y="3072"/>
              <a:ext cx="817" cy="1"/>
            </a:xfrm>
            <a:custGeom>
              <a:avLst/>
              <a:gdLst>
                <a:gd name="T0" fmla="*/ 816 w 817"/>
                <a:gd name="T1" fmla="*/ 0 h 1"/>
                <a:gd name="T2" fmla="*/ 0 w 817"/>
                <a:gd name="T3" fmla="*/ 0 h 1"/>
                <a:gd name="T4" fmla="*/ 0 60000 65536"/>
                <a:gd name="T5" fmla="*/ 0 60000 65536"/>
                <a:gd name="T6" fmla="*/ 0 w 817"/>
                <a:gd name="T7" fmla="*/ 0 h 1"/>
                <a:gd name="T8" fmla="*/ 817 w 817"/>
                <a:gd name="T9" fmla="*/ 1 h 1"/>
              </a:gdLst>
              <a:ahLst/>
              <a:cxnLst>
                <a:cxn ang="T4">
                  <a:pos x="T0" y="T1"/>
                </a:cxn>
                <a:cxn ang="T5">
                  <a:pos x="T2" y="T3"/>
                </a:cxn>
              </a:cxnLst>
              <a:rect l="T6" t="T7" r="T8" b="T9"/>
              <a:pathLst>
                <a:path w="817" h="1">
                  <a:moveTo>
                    <a:pt x="816" y="0"/>
                  </a:moveTo>
                  <a:lnTo>
                    <a:pt x="0" y="0"/>
                  </a:lnTo>
                </a:path>
              </a:pathLst>
            </a:custGeom>
            <a:noFill/>
            <a:ln w="50800" cap="rnd">
              <a:solidFill>
                <a:srgbClr val="FF9900"/>
              </a:solidFill>
              <a:round/>
              <a:headEnd type="none" w="sm" len="sm"/>
              <a:tailEnd type="none" w="sm" len="sm"/>
            </a:ln>
          </p:spPr>
          <p:txBody>
            <a:bodyPr/>
            <a:lstStyle/>
            <a:p>
              <a:pPr>
                <a:defRPr/>
              </a:pPr>
              <a:endParaRPr lang="en-US">
                <a:latin typeface="Comic Sans MS" pitchFamily="66" charset="0"/>
              </a:endParaRPr>
            </a:p>
          </p:txBody>
        </p:sp>
        <p:sp>
          <p:nvSpPr>
            <p:cNvPr id="40" name="Freeform 52"/>
            <p:cNvSpPr>
              <a:spLocks/>
            </p:cNvSpPr>
            <p:nvPr/>
          </p:nvSpPr>
          <p:spPr bwMode="auto">
            <a:xfrm>
              <a:off x="1488" y="2352"/>
              <a:ext cx="625" cy="721"/>
            </a:xfrm>
            <a:custGeom>
              <a:avLst/>
              <a:gdLst>
                <a:gd name="T0" fmla="*/ 624 w 625"/>
                <a:gd name="T1" fmla="*/ 720 h 721"/>
                <a:gd name="T2" fmla="*/ 0 w 625"/>
                <a:gd name="T3" fmla="*/ 0 h 721"/>
                <a:gd name="T4" fmla="*/ 0 60000 65536"/>
                <a:gd name="T5" fmla="*/ 0 60000 65536"/>
                <a:gd name="T6" fmla="*/ 0 w 625"/>
                <a:gd name="T7" fmla="*/ 0 h 721"/>
                <a:gd name="T8" fmla="*/ 625 w 625"/>
                <a:gd name="T9" fmla="*/ 721 h 721"/>
              </a:gdLst>
              <a:ahLst/>
              <a:cxnLst>
                <a:cxn ang="T4">
                  <a:pos x="T0" y="T1"/>
                </a:cxn>
                <a:cxn ang="T5">
                  <a:pos x="T2" y="T3"/>
                </a:cxn>
              </a:cxnLst>
              <a:rect l="T6" t="T7" r="T8" b="T9"/>
              <a:pathLst>
                <a:path w="625" h="721">
                  <a:moveTo>
                    <a:pt x="624" y="720"/>
                  </a:moveTo>
                  <a:lnTo>
                    <a:pt x="0" y="0"/>
                  </a:lnTo>
                </a:path>
              </a:pathLst>
            </a:custGeom>
            <a:noFill/>
            <a:ln w="50800" cap="rnd">
              <a:solidFill>
                <a:srgbClr val="FF9900"/>
              </a:solidFill>
              <a:round/>
              <a:headEnd type="none" w="sm" len="sm"/>
              <a:tailEnd type="stealth" w="med" len="lg"/>
            </a:ln>
          </p:spPr>
          <p:txBody>
            <a:bodyPr/>
            <a:lstStyle/>
            <a:p>
              <a:pPr>
                <a:defRPr/>
              </a:pPr>
              <a:endParaRPr lang="en-US">
                <a:latin typeface="Comic Sans MS" pitchFamily="66" charset="0"/>
              </a:endParaRPr>
            </a:p>
          </p:txBody>
        </p:sp>
        <p:sp>
          <p:nvSpPr>
            <p:cNvPr id="41" name="Freeform 53"/>
            <p:cNvSpPr>
              <a:spLocks/>
            </p:cNvSpPr>
            <p:nvPr/>
          </p:nvSpPr>
          <p:spPr bwMode="auto">
            <a:xfrm>
              <a:off x="1488" y="2880"/>
              <a:ext cx="625" cy="193"/>
            </a:xfrm>
            <a:custGeom>
              <a:avLst/>
              <a:gdLst>
                <a:gd name="T0" fmla="*/ 624 w 625"/>
                <a:gd name="T1" fmla="*/ 192 h 193"/>
                <a:gd name="T2" fmla="*/ 0 w 625"/>
                <a:gd name="T3" fmla="*/ 0 h 193"/>
                <a:gd name="T4" fmla="*/ 0 60000 65536"/>
                <a:gd name="T5" fmla="*/ 0 60000 65536"/>
                <a:gd name="T6" fmla="*/ 0 w 625"/>
                <a:gd name="T7" fmla="*/ 0 h 193"/>
                <a:gd name="T8" fmla="*/ 625 w 625"/>
                <a:gd name="T9" fmla="*/ 193 h 193"/>
              </a:gdLst>
              <a:ahLst/>
              <a:cxnLst>
                <a:cxn ang="T4">
                  <a:pos x="T0" y="T1"/>
                </a:cxn>
                <a:cxn ang="T5">
                  <a:pos x="T2" y="T3"/>
                </a:cxn>
              </a:cxnLst>
              <a:rect l="T6" t="T7" r="T8" b="T9"/>
              <a:pathLst>
                <a:path w="625" h="193">
                  <a:moveTo>
                    <a:pt x="624" y="192"/>
                  </a:moveTo>
                  <a:lnTo>
                    <a:pt x="0" y="0"/>
                  </a:lnTo>
                </a:path>
              </a:pathLst>
            </a:custGeom>
            <a:noFill/>
            <a:ln w="50800" cap="rnd">
              <a:solidFill>
                <a:srgbClr val="FF9900"/>
              </a:solidFill>
              <a:round/>
              <a:headEnd type="none" w="sm" len="sm"/>
              <a:tailEnd type="stealth" w="med" len="lg"/>
            </a:ln>
          </p:spPr>
          <p:txBody>
            <a:bodyPr/>
            <a:lstStyle/>
            <a:p>
              <a:pPr>
                <a:defRPr/>
              </a:pPr>
              <a:endParaRPr lang="en-US">
                <a:latin typeface="Comic Sans MS" pitchFamily="66" charset="0"/>
              </a:endParaRPr>
            </a:p>
          </p:txBody>
        </p:sp>
        <p:sp>
          <p:nvSpPr>
            <p:cNvPr id="42" name="Freeform 54"/>
            <p:cNvSpPr>
              <a:spLocks/>
            </p:cNvSpPr>
            <p:nvPr/>
          </p:nvSpPr>
          <p:spPr bwMode="auto">
            <a:xfrm>
              <a:off x="1488" y="3072"/>
              <a:ext cx="625" cy="97"/>
            </a:xfrm>
            <a:custGeom>
              <a:avLst/>
              <a:gdLst>
                <a:gd name="T0" fmla="*/ 624 w 625"/>
                <a:gd name="T1" fmla="*/ 0 h 97"/>
                <a:gd name="T2" fmla="*/ 0 w 625"/>
                <a:gd name="T3" fmla="*/ 96 h 97"/>
                <a:gd name="T4" fmla="*/ 0 60000 65536"/>
                <a:gd name="T5" fmla="*/ 0 60000 65536"/>
                <a:gd name="T6" fmla="*/ 0 w 625"/>
                <a:gd name="T7" fmla="*/ 0 h 97"/>
                <a:gd name="T8" fmla="*/ 625 w 625"/>
                <a:gd name="T9" fmla="*/ 97 h 97"/>
              </a:gdLst>
              <a:ahLst/>
              <a:cxnLst>
                <a:cxn ang="T4">
                  <a:pos x="T0" y="T1"/>
                </a:cxn>
                <a:cxn ang="T5">
                  <a:pos x="T2" y="T3"/>
                </a:cxn>
              </a:cxnLst>
              <a:rect l="T6" t="T7" r="T8" b="T9"/>
              <a:pathLst>
                <a:path w="625" h="97">
                  <a:moveTo>
                    <a:pt x="624" y="0"/>
                  </a:moveTo>
                  <a:lnTo>
                    <a:pt x="0" y="96"/>
                  </a:lnTo>
                </a:path>
              </a:pathLst>
            </a:custGeom>
            <a:noFill/>
            <a:ln w="50800" cap="rnd">
              <a:solidFill>
                <a:srgbClr val="FF9900"/>
              </a:solidFill>
              <a:round/>
              <a:headEnd type="none" w="sm" len="sm"/>
              <a:tailEnd type="stealth" w="med" len="lg"/>
            </a:ln>
          </p:spPr>
          <p:txBody>
            <a:bodyPr/>
            <a:lstStyle/>
            <a:p>
              <a:pPr>
                <a:defRPr/>
              </a:pPr>
              <a:endParaRPr lang="en-US">
                <a:latin typeface="Comic Sans MS" pitchFamily="66" charset="0"/>
              </a:endParaRPr>
            </a:p>
          </p:txBody>
        </p:sp>
        <p:sp>
          <p:nvSpPr>
            <p:cNvPr id="43" name="Freeform 55"/>
            <p:cNvSpPr>
              <a:spLocks/>
            </p:cNvSpPr>
            <p:nvPr/>
          </p:nvSpPr>
          <p:spPr bwMode="auto">
            <a:xfrm>
              <a:off x="1488" y="3072"/>
              <a:ext cx="625" cy="385"/>
            </a:xfrm>
            <a:custGeom>
              <a:avLst/>
              <a:gdLst>
                <a:gd name="T0" fmla="*/ 624 w 625"/>
                <a:gd name="T1" fmla="*/ 0 h 385"/>
                <a:gd name="T2" fmla="*/ 0 w 625"/>
                <a:gd name="T3" fmla="*/ 384 h 385"/>
                <a:gd name="T4" fmla="*/ 0 60000 65536"/>
                <a:gd name="T5" fmla="*/ 0 60000 65536"/>
                <a:gd name="T6" fmla="*/ 0 w 625"/>
                <a:gd name="T7" fmla="*/ 0 h 385"/>
                <a:gd name="T8" fmla="*/ 625 w 625"/>
                <a:gd name="T9" fmla="*/ 385 h 385"/>
              </a:gdLst>
              <a:ahLst/>
              <a:cxnLst>
                <a:cxn ang="T4">
                  <a:pos x="T0" y="T1"/>
                </a:cxn>
                <a:cxn ang="T5">
                  <a:pos x="T2" y="T3"/>
                </a:cxn>
              </a:cxnLst>
              <a:rect l="T6" t="T7" r="T8" b="T9"/>
              <a:pathLst>
                <a:path w="625" h="385">
                  <a:moveTo>
                    <a:pt x="624" y="0"/>
                  </a:moveTo>
                  <a:lnTo>
                    <a:pt x="0" y="384"/>
                  </a:lnTo>
                </a:path>
              </a:pathLst>
            </a:custGeom>
            <a:noFill/>
            <a:ln w="50800" cap="rnd">
              <a:solidFill>
                <a:srgbClr val="FF9900"/>
              </a:solidFill>
              <a:round/>
              <a:headEnd type="none" w="sm" len="sm"/>
              <a:tailEnd type="stealth" w="med" len="lg"/>
            </a:ln>
          </p:spPr>
          <p:txBody>
            <a:bodyPr/>
            <a:lstStyle/>
            <a:p>
              <a:pPr>
                <a:defRPr/>
              </a:pPr>
              <a:endParaRPr lang="en-US">
                <a:latin typeface="Comic Sans MS" pitchFamily="66" charset="0"/>
              </a:endParaRPr>
            </a:p>
          </p:txBody>
        </p:sp>
        <p:sp>
          <p:nvSpPr>
            <p:cNvPr id="44" name="Freeform 56"/>
            <p:cNvSpPr>
              <a:spLocks/>
            </p:cNvSpPr>
            <p:nvPr/>
          </p:nvSpPr>
          <p:spPr bwMode="auto">
            <a:xfrm>
              <a:off x="1056" y="3072"/>
              <a:ext cx="1057" cy="1"/>
            </a:xfrm>
            <a:custGeom>
              <a:avLst/>
              <a:gdLst>
                <a:gd name="T0" fmla="*/ 1056 w 1057"/>
                <a:gd name="T1" fmla="*/ 0 h 1"/>
                <a:gd name="T2" fmla="*/ 0 w 1057"/>
                <a:gd name="T3" fmla="*/ 0 h 1"/>
                <a:gd name="T4" fmla="*/ 0 60000 65536"/>
                <a:gd name="T5" fmla="*/ 0 60000 65536"/>
                <a:gd name="T6" fmla="*/ 0 w 1057"/>
                <a:gd name="T7" fmla="*/ 0 h 1"/>
                <a:gd name="T8" fmla="*/ 1057 w 1057"/>
                <a:gd name="T9" fmla="*/ 1 h 1"/>
              </a:gdLst>
              <a:ahLst/>
              <a:cxnLst>
                <a:cxn ang="T4">
                  <a:pos x="T0" y="T1"/>
                </a:cxn>
                <a:cxn ang="T5">
                  <a:pos x="T2" y="T3"/>
                </a:cxn>
              </a:cxnLst>
              <a:rect l="T6" t="T7" r="T8" b="T9"/>
              <a:pathLst>
                <a:path w="1057" h="1">
                  <a:moveTo>
                    <a:pt x="1056" y="0"/>
                  </a:moveTo>
                  <a:lnTo>
                    <a:pt x="0" y="0"/>
                  </a:lnTo>
                </a:path>
              </a:pathLst>
            </a:custGeom>
            <a:noFill/>
            <a:ln w="50800" cap="rnd">
              <a:solidFill>
                <a:srgbClr val="FF9900"/>
              </a:solidFill>
              <a:round/>
              <a:headEnd type="none" w="sm" len="sm"/>
              <a:tailEnd type="none" w="sm" len="sm"/>
            </a:ln>
          </p:spPr>
          <p:txBody>
            <a:bodyPr/>
            <a:lstStyle/>
            <a:p>
              <a:pPr>
                <a:defRPr/>
              </a:pPr>
              <a:endParaRPr lang="en-US">
                <a:latin typeface="Comic Sans MS" pitchFamily="66" charset="0"/>
              </a:endParaRPr>
            </a:p>
          </p:txBody>
        </p:sp>
        <p:sp>
          <p:nvSpPr>
            <p:cNvPr id="45" name="Freeform 57"/>
            <p:cNvSpPr>
              <a:spLocks/>
            </p:cNvSpPr>
            <p:nvPr/>
          </p:nvSpPr>
          <p:spPr bwMode="auto">
            <a:xfrm>
              <a:off x="624" y="2352"/>
              <a:ext cx="433" cy="721"/>
            </a:xfrm>
            <a:custGeom>
              <a:avLst/>
              <a:gdLst>
                <a:gd name="T0" fmla="*/ 432 w 433"/>
                <a:gd name="T1" fmla="*/ 720 h 721"/>
                <a:gd name="T2" fmla="*/ 0 w 433"/>
                <a:gd name="T3" fmla="*/ 0 h 721"/>
                <a:gd name="T4" fmla="*/ 0 60000 65536"/>
                <a:gd name="T5" fmla="*/ 0 60000 65536"/>
                <a:gd name="T6" fmla="*/ 0 w 433"/>
                <a:gd name="T7" fmla="*/ 0 h 721"/>
                <a:gd name="T8" fmla="*/ 433 w 433"/>
                <a:gd name="T9" fmla="*/ 721 h 721"/>
              </a:gdLst>
              <a:ahLst/>
              <a:cxnLst>
                <a:cxn ang="T4">
                  <a:pos x="T0" y="T1"/>
                </a:cxn>
                <a:cxn ang="T5">
                  <a:pos x="T2" y="T3"/>
                </a:cxn>
              </a:cxnLst>
              <a:rect l="T6" t="T7" r="T8" b="T9"/>
              <a:pathLst>
                <a:path w="433" h="721">
                  <a:moveTo>
                    <a:pt x="432" y="720"/>
                  </a:moveTo>
                  <a:lnTo>
                    <a:pt x="0" y="0"/>
                  </a:lnTo>
                </a:path>
              </a:pathLst>
            </a:custGeom>
            <a:noFill/>
            <a:ln w="50800" cap="rnd">
              <a:solidFill>
                <a:srgbClr val="FF9900"/>
              </a:solidFill>
              <a:round/>
              <a:headEnd type="none" w="sm" len="sm"/>
              <a:tailEnd type="stealth" w="med" len="lg"/>
            </a:ln>
          </p:spPr>
          <p:txBody>
            <a:bodyPr/>
            <a:lstStyle/>
            <a:p>
              <a:pPr>
                <a:defRPr/>
              </a:pPr>
              <a:endParaRPr lang="en-US">
                <a:latin typeface="Comic Sans MS" pitchFamily="66" charset="0"/>
              </a:endParaRPr>
            </a:p>
          </p:txBody>
        </p:sp>
        <p:sp>
          <p:nvSpPr>
            <p:cNvPr id="46" name="Freeform 58"/>
            <p:cNvSpPr>
              <a:spLocks/>
            </p:cNvSpPr>
            <p:nvPr/>
          </p:nvSpPr>
          <p:spPr bwMode="auto">
            <a:xfrm>
              <a:off x="624" y="2688"/>
              <a:ext cx="433" cy="385"/>
            </a:xfrm>
            <a:custGeom>
              <a:avLst/>
              <a:gdLst>
                <a:gd name="T0" fmla="*/ 432 w 433"/>
                <a:gd name="T1" fmla="*/ 384 h 385"/>
                <a:gd name="T2" fmla="*/ 0 w 433"/>
                <a:gd name="T3" fmla="*/ 0 h 385"/>
                <a:gd name="T4" fmla="*/ 0 60000 65536"/>
                <a:gd name="T5" fmla="*/ 0 60000 65536"/>
                <a:gd name="T6" fmla="*/ 0 w 433"/>
                <a:gd name="T7" fmla="*/ 0 h 385"/>
                <a:gd name="T8" fmla="*/ 433 w 433"/>
                <a:gd name="T9" fmla="*/ 385 h 385"/>
              </a:gdLst>
              <a:ahLst/>
              <a:cxnLst>
                <a:cxn ang="T4">
                  <a:pos x="T0" y="T1"/>
                </a:cxn>
                <a:cxn ang="T5">
                  <a:pos x="T2" y="T3"/>
                </a:cxn>
              </a:cxnLst>
              <a:rect l="T6" t="T7" r="T8" b="T9"/>
              <a:pathLst>
                <a:path w="433" h="385">
                  <a:moveTo>
                    <a:pt x="432" y="384"/>
                  </a:moveTo>
                  <a:lnTo>
                    <a:pt x="0" y="0"/>
                  </a:lnTo>
                </a:path>
              </a:pathLst>
            </a:custGeom>
            <a:noFill/>
            <a:ln w="50800" cap="rnd">
              <a:solidFill>
                <a:srgbClr val="FF9900"/>
              </a:solidFill>
              <a:round/>
              <a:headEnd type="none" w="sm" len="sm"/>
              <a:tailEnd type="stealth" w="med" len="lg"/>
            </a:ln>
          </p:spPr>
          <p:txBody>
            <a:bodyPr/>
            <a:lstStyle/>
            <a:p>
              <a:pPr>
                <a:defRPr/>
              </a:pPr>
              <a:endParaRPr lang="en-US">
                <a:latin typeface="Comic Sans MS" pitchFamily="66" charset="0"/>
              </a:endParaRPr>
            </a:p>
          </p:txBody>
        </p:sp>
        <p:sp>
          <p:nvSpPr>
            <p:cNvPr id="47" name="Freeform 59"/>
            <p:cNvSpPr>
              <a:spLocks/>
            </p:cNvSpPr>
            <p:nvPr/>
          </p:nvSpPr>
          <p:spPr bwMode="auto">
            <a:xfrm>
              <a:off x="624" y="3072"/>
              <a:ext cx="433" cy="1"/>
            </a:xfrm>
            <a:custGeom>
              <a:avLst/>
              <a:gdLst>
                <a:gd name="T0" fmla="*/ 432 w 433"/>
                <a:gd name="T1" fmla="*/ 0 h 1"/>
                <a:gd name="T2" fmla="*/ 0 w 433"/>
                <a:gd name="T3" fmla="*/ 0 h 1"/>
                <a:gd name="T4" fmla="*/ 0 60000 65536"/>
                <a:gd name="T5" fmla="*/ 0 60000 65536"/>
                <a:gd name="T6" fmla="*/ 0 w 433"/>
                <a:gd name="T7" fmla="*/ 0 h 1"/>
                <a:gd name="T8" fmla="*/ 433 w 433"/>
                <a:gd name="T9" fmla="*/ 1 h 1"/>
              </a:gdLst>
              <a:ahLst/>
              <a:cxnLst>
                <a:cxn ang="T4">
                  <a:pos x="T0" y="T1"/>
                </a:cxn>
                <a:cxn ang="T5">
                  <a:pos x="T2" y="T3"/>
                </a:cxn>
              </a:cxnLst>
              <a:rect l="T6" t="T7" r="T8" b="T9"/>
              <a:pathLst>
                <a:path w="433" h="1">
                  <a:moveTo>
                    <a:pt x="432" y="0"/>
                  </a:moveTo>
                  <a:lnTo>
                    <a:pt x="0" y="0"/>
                  </a:lnTo>
                </a:path>
              </a:pathLst>
            </a:custGeom>
            <a:noFill/>
            <a:ln w="50800" cap="rnd">
              <a:solidFill>
                <a:srgbClr val="FF9900"/>
              </a:solidFill>
              <a:round/>
              <a:headEnd type="none" w="sm" len="sm"/>
              <a:tailEnd type="stealth" w="med" len="lg"/>
            </a:ln>
          </p:spPr>
          <p:txBody>
            <a:bodyPr/>
            <a:lstStyle/>
            <a:p>
              <a:pPr>
                <a:defRPr/>
              </a:pPr>
              <a:endParaRPr lang="en-US">
                <a:latin typeface="Comic Sans MS" pitchFamily="66" charset="0"/>
              </a:endParaRPr>
            </a:p>
          </p:txBody>
        </p:sp>
      </p:grpSp>
      <p:sp>
        <p:nvSpPr>
          <p:cNvPr id="49" name="Rectangle 1"/>
          <p:cNvSpPr>
            <a:spLocks noChangeArrowheads="1"/>
          </p:cNvSpPr>
          <p:nvPr/>
        </p:nvSpPr>
        <p:spPr bwMode="auto">
          <a:xfrm>
            <a:off x="606402" y="508006"/>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Esquema gráfico de elementos</a:t>
            </a:r>
          </a:p>
        </p:txBody>
      </p:sp>
      <p:sp>
        <p:nvSpPr>
          <p:cNvPr id="5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2"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slide(fromRight)">
                                      <p:cBhvr>
                                        <p:cTn id="7" dur="500"/>
                                        <p:tgtEl>
                                          <p:spTgt spid="30"/>
                                        </p:tgtEl>
                                      </p:cBhvr>
                                    </p:animEffect>
                                  </p:childTnLst>
                                </p:cTn>
                              </p:par>
                            </p:childTnLst>
                          </p:cTn>
                        </p:par>
                        <p:par>
                          <p:cTn id="8" fill="hold">
                            <p:stCondLst>
                              <p:cond delay="500"/>
                            </p:stCondLst>
                            <p:childTnLst>
                              <p:par>
                                <p:cTn id="9" presetID="12" presetClass="entr" presetSubtype="2" fill="hold" grpId="0" nodeType="afterEffect">
                                  <p:stCondLst>
                                    <p:cond delay="0"/>
                                  </p:stCondLst>
                                  <p:childTnLst>
                                    <p:set>
                                      <p:cBhvr>
                                        <p:cTn id="10" dur="1" fill="hold">
                                          <p:stCondLst>
                                            <p:cond delay="0"/>
                                          </p:stCondLst>
                                        </p:cTn>
                                        <p:tgtEl>
                                          <p:spTgt spid="29">
                                            <p:txEl>
                                              <p:pRg st="0" end="0"/>
                                            </p:txEl>
                                          </p:spTgt>
                                        </p:tgtEl>
                                        <p:attrNameLst>
                                          <p:attrName>style.visibility</p:attrName>
                                        </p:attrNameLst>
                                      </p:cBhvr>
                                      <p:to>
                                        <p:strVal val="visible"/>
                                      </p:to>
                                    </p:set>
                                    <p:animEffect transition="in" filter="slide(fromRight)">
                                      <p:cBhvr>
                                        <p:cTn id="11" dur="500"/>
                                        <p:tgtEl>
                                          <p:spTgt spid="29">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2" presetClass="entr" presetSubtype="2" fill="hold" nodeType="click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slide(fromRight)">
                                      <p:cBhvr>
                                        <p:cTn id="16" dur="500"/>
                                        <p:tgtEl>
                                          <p:spTgt spid="32"/>
                                        </p:tgtEl>
                                      </p:cBhvr>
                                    </p:animEffect>
                                  </p:childTnLst>
                                </p:cTn>
                              </p:par>
                            </p:childTnLst>
                          </p:cTn>
                        </p:par>
                        <p:par>
                          <p:cTn id="17" fill="hold">
                            <p:stCondLst>
                              <p:cond delay="500"/>
                            </p:stCondLst>
                            <p:childTnLst>
                              <p:par>
                                <p:cTn id="18" presetID="12" presetClass="entr" presetSubtype="2" fill="hold" grpId="0"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slide(fromRight)">
                                      <p:cBhvr>
                                        <p:cTn id="20" dur="500"/>
                                        <p:tgtEl>
                                          <p:spTgt spid="31"/>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2" fill="hold" nodeType="click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slide(fromRight)">
                                      <p:cBhvr>
                                        <p:cTn id="25" dur="500"/>
                                        <p:tgtEl>
                                          <p:spTgt spid="38"/>
                                        </p:tgtEl>
                                      </p:cBhvr>
                                    </p:animEffect>
                                  </p:childTnLst>
                                </p:cTn>
                              </p:par>
                            </p:childTnLst>
                          </p:cTn>
                        </p:par>
                        <p:par>
                          <p:cTn id="26" fill="hold">
                            <p:stCondLst>
                              <p:cond delay="500"/>
                            </p:stCondLst>
                            <p:childTnLst>
                              <p:par>
                                <p:cTn id="27" presetID="12" presetClass="entr" presetSubtype="2"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Effect transition="in" filter="slide(fromRight)">
                                      <p:cBhvr>
                                        <p:cTn id="2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p" autoUpdateAnimBg="0"/>
      <p:bldP spid="31" grpId="0" autoUpdateAnimBg="0"/>
      <p:bldP spid="37"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357158" y="473064"/>
            <a:ext cx="7358062"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400" dirty="0">
                <a:solidFill>
                  <a:schemeClr val="tx2"/>
                </a:solidFill>
                <a:effectLst>
                  <a:outerShdw blurRad="38100" dist="38100" dir="2700000" algn="tl">
                    <a:srgbClr val="000000">
                      <a:alpha val="43137"/>
                    </a:srgbClr>
                  </a:outerShdw>
                </a:effectLst>
                <a:latin typeface="Comic Sans MS" pitchFamily="66" charset="0"/>
                <a:cs typeface="Arial" charset="0"/>
              </a:rPr>
              <a:t>Términos, definiciones</a:t>
            </a:r>
          </a:p>
        </p:txBody>
      </p:sp>
      <p:sp>
        <p:nvSpPr>
          <p:cNvPr id="5" name="4 Rectángulo"/>
          <p:cNvSpPr/>
          <p:nvPr/>
        </p:nvSpPr>
        <p:spPr>
          <a:xfrm>
            <a:off x="571472" y="2000240"/>
            <a:ext cx="7572381" cy="1015663"/>
          </a:xfrm>
          <a:prstGeom prst="rect">
            <a:avLst/>
          </a:prstGeom>
        </p:spPr>
        <p:txBody>
          <a:bodyPr wrap="square">
            <a:spAutoFit/>
          </a:bodyPr>
          <a:lstStyle/>
          <a:p>
            <a:pPr>
              <a:defRPr/>
            </a:pPr>
            <a:r>
              <a:rPr lang="es-CO" sz="2000" b="1" dirty="0">
                <a:solidFill>
                  <a:srgbClr val="00B050"/>
                </a:solidFill>
                <a:latin typeface="Comic Sans MS" pitchFamily="66" charset="0"/>
              </a:rPr>
              <a:t>Sección: </a:t>
            </a:r>
          </a:p>
          <a:p>
            <a:pPr>
              <a:defRPr/>
            </a:pPr>
            <a:r>
              <a:rPr lang="es-CO" sz="2000" dirty="0">
                <a:latin typeface="Comic Sans MS" pitchFamily="66" charset="0"/>
              </a:rPr>
              <a:t>Categorización del metadato geográfico que define una colección de información relacionada con los datos espaciales.</a:t>
            </a:r>
          </a:p>
        </p:txBody>
      </p:sp>
      <p:sp>
        <p:nvSpPr>
          <p:cNvPr id="6" name="5 Rectángulo"/>
          <p:cNvSpPr/>
          <p:nvPr/>
        </p:nvSpPr>
        <p:spPr>
          <a:xfrm>
            <a:off x="571472" y="4704718"/>
            <a:ext cx="8215370" cy="1631216"/>
          </a:xfrm>
          <a:prstGeom prst="rect">
            <a:avLst/>
          </a:prstGeom>
        </p:spPr>
        <p:txBody>
          <a:bodyPr wrap="square">
            <a:spAutoFit/>
          </a:bodyPr>
          <a:lstStyle/>
          <a:p>
            <a:pPr>
              <a:defRPr/>
            </a:pPr>
            <a:r>
              <a:rPr lang="es-CO" sz="2000" b="1" dirty="0">
                <a:solidFill>
                  <a:srgbClr val="00B050"/>
                </a:solidFill>
                <a:latin typeface="Comic Sans MS" pitchFamily="66" charset="0"/>
              </a:rPr>
              <a:t>Elemento de metadato: </a:t>
            </a:r>
          </a:p>
          <a:p>
            <a:pPr>
              <a:defRPr/>
            </a:pPr>
            <a:r>
              <a:rPr lang="es-CO" sz="2000" dirty="0">
                <a:latin typeface="Comic Sans MS" pitchFamily="66" charset="0"/>
              </a:rPr>
              <a:t>Cada uno de los componentes de una sección de metadato. Ítem de datos cuya definición, identificación, representación y valores permisibles son especificados por medio de un conjunto de atributos.</a:t>
            </a:r>
          </a:p>
        </p:txBody>
      </p:sp>
      <p:sp>
        <p:nvSpPr>
          <p:cNvPr id="7" name="Rectangle 1"/>
          <p:cNvSpPr>
            <a:spLocks noChangeArrowheads="1"/>
          </p:cNvSpPr>
          <p:nvPr/>
        </p:nvSpPr>
        <p:spPr bwMode="auto">
          <a:xfrm>
            <a:off x="571472" y="3143248"/>
            <a:ext cx="7572428" cy="1277273"/>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bIns="0" anchor="ctr">
            <a:spAutoFit/>
          </a:bodyPr>
          <a:lstStyle/>
          <a:p>
            <a:pPr algn="just" eaLnBrk="0" hangingPunct="0">
              <a:tabLst>
                <a:tab pos="450850" algn="r"/>
                <a:tab pos="4171950" algn="r"/>
              </a:tabLst>
              <a:defRPr/>
            </a:pPr>
            <a:r>
              <a:rPr lang="es-CO" sz="2000" b="1" dirty="0">
                <a:solidFill>
                  <a:srgbClr val="00B050"/>
                </a:solidFill>
                <a:latin typeface="Comic Sans MS" pitchFamily="66" charset="0"/>
                <a:ea typeface="Times New Roman" pitchFamily="18" charset="0"/>
                <a:cs typeface="Times New Roman" pitchFamily="18" charset="0"/>
              </a:rPr>
              <a:t>Entidad </a:t>
            </a:r>
            <a:r>
              <a:rPr lang="es-CO" sz="2000" b="1" dirty="0" bmk="">
                <a:solidFill>
                  <a:srgbClr val="00B050"/>
                </a:solidFill>
                <a:latin typeface="Comic Sans MS" pitchFamily="66" charset="0"/>
                <a:ea typeface="Times New Roman" pitchFamily="18" charset="0"/>
                <a:cs typeface="Times New Roman" pitchFamily="18" charset="0"/>
              </a:rPr>
              <a:t>(Clase</a:t>
            </a:r>
            <a:r>
              <a:rPr lang="es-CO" sz="2000" b="1" dirty="0" smtClean="0" bmk="">
                <a:solidFill>
                  <a:srgbClr val="00B050"/>
                </a:solidFill>
                <a:latin typeface="Comic Sans MS" pitchFamily="66" charset="0"/>
                <a:ea typeface="Times New Roman" pitchFamily="18" charset="0"/>
                <a:cs typeface="Times New Roman" pitchFamily="18" charset="0"/>
              </a:rPr>
              <a:t>):</a:t>
            </a:r>
            <a:endParaRPr lang="es-CO" sz="2000" b="1" dirty="0">
              <a:solidFill>
                <a:srgbClr val="00B050"/>
              </a:solidFill>
              <a:latin typeface="Comic Sans MS" pitchFamily="66" charset="0"/>
              <a:ea typeface="Times New Roman" pitchFamily="18" charset="0"/>
              <a:cs typeface="Times New Roman" pitchFamily="18" charset="0"/>
            </a:endParaRPr>
          </a:p>
          <a:p>
            <a:pPr algn="just" eaLnBrk="0" hangingPunct="0">
              <a:tabLst>
                <a:tab pos="450850" algn="r"/>
                <a:tab pos="4171950" algn="r"/>
              </a:tabLst>
              <a:defRPr/>
            </a:pPr>
            <a:r>
              <a:rPr lang="es-CO" sz="2000" dirty="0">
                <a:latin typeface="Comic Sans MS" pitchFamily="66" charset="0"/>
                <a:ea typeface="Times New Roman" pitchFamily="18" charset="0"/>
                <a:cs typeface="Arial" pitchFamily="34" charset="0"/>
              </a:rPr>
              <a:t>Ítem de datos cuya definición, identificación, representación y valores permisibles son especificados por medio de un conjunto de atributos (elemento de dato).</a:t>
            </a:r>
            <a:endParaRPr lang="es-CO" sz="2000" dirty="0">
              <a:latin typeface="Comic Sans MS" pitchFamily="66" charset="0"/>
            </a:endParaRPr>
          </a:p>
        </p:txBody>
      </p:sp>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571472" y="500063"/>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Convenciones</a:t>
            </a:r>
          </a:p>
        </p:txBody>
      </p:sp>
      <p:pic>
        <p:nvPicPr>
          <p:cNvPr id="5" name="6 Imagen" descr="C:\Documents and Settings\Alexandra\Mis documentos\Mis imágenes\Nueva imagen (6).bmp"/>
          <p:cNvPicPr>
            <a:picLocks noChangeAspect="1" noChangeArrowheads="1"/>
          </p:cNvPicPr>
          <p:nvPr/>
        </p:nvPicPr>
        <p:blipFill>
          <a:blip r:embed="rId2" cstate="print"/>
          <a:srcRect/>
          <a:stretch>
            <a:fillRect/>
          </a:stretch>
        </p:blipFill>
        <p:spPr bwMode="auto">
          <a:xfrm>
            <a:off x="677863" y="2285992"/>
            <a:ext cx="2965450" cy="1893888"/>
          </a:xfrm>
          <a:prstGeom prst="rect">
            <a:avLst/>
          </a:prstGeom>
          <a:noFill/>
          <a:ln w="9525">
            <a:noFill/>
            <a:miter lim="800000"/>
            <a:headEnd/>
            <a:tailEnd/>
          </a:ln>
        </p:spPr>
      </p:pic>
      <p:sp>
        <p:nvSpPr>
          <p:cNvPr id="6" name="Rectangle 1"/>
          <p:cNvSpPr>
            <a:spLocks noChangeArrowheads="1"/>
          </p:cNvSpPr>
          <p:nvPr/>
        </p:nvSpPr>
        <p:spPr bwMode="auto">
          <a:xfrm>
            <a:off x="4000500" y="2221752"/>
            <a:ext cx="4857750" cy="3493264"/>
          </a:xfrm>
          <a:prstGeom prst="rect">
            <a:avLst/>
          </a:prstGeom>
          <a:noFill/>
          <a:ln w="9525">
            <a:noFill/>
            <a:miter lim="800000"/>
            <a:headEnd/>
            <a:tailEnd/>
          </a:ln>
          <a:effectLst>
            <a:prstShdw prst="shdw17" dist="17961" dir="2700000">
              <a:schemeClr val="tx1">
                <a:alpha val="98000"/>
              </a:schemeClr>
            </a:prstShdw>
          </a:effectLst>
        </p:spPr>
        <p:txBody>
          <a:bodyPr anchor="ctr">
            <a:spAutoFit/>
          </a:bodyPr>
          <a:lstStyle/>
          <a:p>
            <a:pPr algn="just" eaLnBrk="0" hangingPunct="0">
              <a:defRPr/>
            </a:pPr>
            <a:r>
              <a:rPr lang="es-CO" sz="1700" b="1" dirty="0">
                <a:solidFill>
                  <a:srgbClr val="FFFF00"/>
                </a:solidFill>
                <a:latin typeface="Comic Sans MS" pitchFamily="66" charset="0"/>
                <a:cs typeface="Times New Roman" pitchFamily="18" charset="0"/>
              </a:rPr>
              <a:t>Obligatorio:</a:t>
            </a:r>
            <a:r>
              <a:rPr lang="es-CO" sz="1700" dirty="0">
                <a:solidFill>
                  <a:srgbClr val="FFFF00"/>
                </a:solidFill>
                <a:latin typeface="Comic Sans MS" pitchFamily="66" charset="0"/>
                <a:ea typeface="Times New Roman" pitchFamily="18" charset="0"/>
                <a:cs typeface="Arial" pitchFamily="34" charset="0"/>
              </a:rPr>
              <a:t> </a:t>
            </a:r>
            <a:r>
              <a:rPr lang="es-CO" sz="1700" dirty="0">
                <a:latin typeface="Comic Sans MS" pitchFamily="66" charset="0"/>
                <a:ea typeface="Times New Roman" pitchFamily="18" charset="0"/>
                <a:cs typeface="Arial" pitchFamily="34" charset="0"/>
              </a:rPr>
              <a:t>Indica que el elemento del metadato geográfico debe ser diligenciado siempre.</a:t>
            </a:r>
          </a:p>
          <a:p>
            <a:pPr algn="just" eaLnBrk="0" hangingPunct="0">
              <a:defRPr/>
            </a:pPr>
            <a:endParaRPr lang="es-CO" sz="1700" dirty="0">
              <a:solidFill>
                <a:srgbClr val="00B050"/>
              </a:solidFill>
              <a:latin typeface="Comic Sans MS" pitchFamily="66" charset="0"/>
            </a:endParaRPr>
          </a:p>
          <a:p>
            <a:pPr algn="just" eaLnBrk="0" hangingPunct="0">
              <a:defRPr/>
            </a:pPr>
            <a:r>
              <a:rPr lang="es-CO" sz="1700" b="1" dirty="0">
                <a:solidFill>
                  <a:srgbClr val="36EB0B"/>
                </a:solidFill>
                <a:latin typeface="Comic Sans MS" pitchFamily="66" charset="0"/>
                <a:cs typeface="Times New Roman" pitchFamily="18" charset="0"/>
              </a:rPr>
              <a:t>Condicional:</a:t>
            </a:r>
            <a:r>
              <a:rPr lang="es-CO" sz="1700" dirty="0">
                <a:solidFill>
                  <a:srgbClr val="36EB0B"/>
                </a:solidFill>
                <a:latin typeface="Comic Sans MS" pitchFamily="66" charset="0"/>
                <a:cs typeface="Times New Roman" pitchFamily="18" charset="0"/>
              </a:rPr>
              <a:t> </a:t>
            </a:r>
            <a:r>
              <a:rPr lang="es-CO" sz="1700" dirty="0">
                <a:latin typeface="Comic Sans MS" pitchFamily="66" charset="0"/>
                <a:cs typeface="Times New Roman" pitchFamily="18" charset="0"/>
              </a:rPr>
              <a:t>Indica la presencia del elemento sometido a una pregunta. Si la respuesta a esta pregunta es afirmativa, el elemento debe ser diligenciado.</a:t>
            </a:r>
          </a:p>
          <a:p>
            <a:pPr algn="just" eaLnBrk="0" hangingPunct="0">
              <a:defRPr/>
            </a:pPr>
            <a:endParaRPr lang="es-CO" sz="1700" dirty="0">
              <a:latin typeface="Comic Sans MS" pitchFamily="66" charset="0"/>
            </a:endParaRPr>
          </a:p>
          <a:p>
            <a:pPr algn="just" eaLnBrk="0" hangingPunct="0">
              <a:defRPr/>
            </a:pPr>
            <a:r>
              <a:rPr lang="es-CO" sz="1700" b="1" dirty="0">
                <a:solidFill>
                  <a:schemeClr val="accent2">
                    <a:lumMod val="75000"/>
                  </a:schemeClr>
                </a:solidFill>
                <a:latin typeface="Comic Sans MS" pitchFamily="66" charset="0"/>
                <a:cs typeface="Times New Roman" pitchFamily="18" charset="0"/>
              </a:rPr>
              <a:t>Opcional:</a:t>
            </a:r>
            <a:r>
              <a:rPr lang="es-CO" sz="1700" dirty="0">
                <a:solidFill>
                  <a:schemeClr val="accent2">
                    <a:lumMod val="75000"/>
                  </a:schemeClr>
                </a:solidFill>
                <a:latin typeface="Comic Sans MS" pitchFamily="66" charset="0"/>
                <a:cs typeface="Times New Roman" pitchFamily="18" charset="0"/>
              </a:rPr>
              <a:t> </a:t>
            </a:r>
            <a:r>
              <a:rPr lang="es-CO" sz="1700" dirty="0">
                <a:latin typeface="Comic Sans MS" pitchFamily="66" charset="0"/>
                <a:cs typeface="Times New Roman" pitchFamily="18" charset="0"/>
              </a:rPr>
              <a:t>Indica que el elemento del metadato geográfico puede estar o no presente, a discreción del productor del conjunto de datos. </a:t>
            </a:r>
            <a:endParaRPr lang="es-CO" sz="1700" dirty="0">
              <a:latin typeface="Comic Sans MS" pitchFamily="66" charset="0"/>
            </a:endParaRP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3"/>
          <p:cNvSpPr>
            <a:spLocks noChangeArrowheads="1"/>
          </p:cNvSpPr>
          <p:nvPr/>
        </p:nvSpPr>
        <p:spPr bwMode="auto">
          <a:xfrm>
            <a:off x="642910" y="2005013"/>
            <a:ext cx="7516812" cy="923925"/>
          </a:xfrm>
          <a:prstGeom prst="rect">
            <a:avLst/>
          </a:prstGeom>
          <a:noFill/>
          <a:ln w="9525">
            <a:noFill/>
            <a:miter lim="800000"/>
            <a:headEnd/>
            <a:tailEnd/>
          </a:ln>
        </p:spPr>
        <p:txBody>
          <a:bodyPr anchor="ctr">
            <a:spAutoFit/>
          </a:bodyPr>
          <a:lstStyle/>
          <a:p>
            <a:pPr algn="just" eaLnBrk="0" hangingPunct="0">
              <a:defRPr/>
            </a:pPr>
            <a:r>
              <a:rPr lang="es-ES" dirty="0">
                <a:latin typeface="Comic Sans MS" pitchFamily="66" charset="0"/>
              </a:rPr>
              <a:t>Las siguientes secciones contienen los elementos de metadato que se deben usar para describir y catalogar los datos geográficos. Nueve secciones son consideradas como principales y tres son de soporte.</a:t>
            </a:r>
          </a:p>
        </p:txBody>
      </p:sp>
      <p:sp>
        <p:nvSpPr>
          <p:cNvPr id="4" name="Rectangle 4"/>
          <p:cNvSpPr>
            <a:spLocks noChangeArrowheads="1"/>
          </p:cNvSpPr>
          <p:nvPr/>
        </p:nvSpPr>
        <p:spPr bwMode="auto">
          <a:xfrm>
            <a:off x="1000100" y="3143248"/>
            <a:ext cx="3643338" cy="3139321"/>
          </a:xfrm>
          <a:prstGeom prst="rect">
            <a:avLst/>
          </a:prstGeom>
          <a:noFill/>
          <a:ln w="9525">
            <a:noFill/>
            <a:miter lim="800000"/>
            <a:headEnd/>
            <a:tailEnd/>
          </a:ln>
        </p:spPr>
        <p:txBody>
          <a:bodyPr wrap="square" anchor="ctr">
            <a:spAutoFit/>
          </a:bodyPr>
          <a:lstStyle/>
          <a:p>
            <a:pPr algn="just" eaLnBrk="0" hangingPunct="0">
              <a:defRPr/>
            </a:pPr>
            <a:r>
              <a:rPr lang="es-ES" b="1" i="1" dirty="0">
                <a:solidFill>
                  <a:srgbClr val="00B050"/>
                </a:solidFill>
                <a:latin typeface="Comic Sans MS" pitchFamily="66" charset="0"/>
              </a:rPr>
              <a:t>Secciones Principales</a:t>
            </a:r>
          </a:p>
          <a:p>
            <a:pPr algn="just" eaLnBrk="0" hangingPunct="0">
              <a:defRPr/>
            </a:pPr>
            <a:endParaRPr lang="es-ES" i="1" dirty="0">
              <a:latin typeface="Comic Sans MS" pitchFamily="66" charset="0"/>
            </a:endParaRPr>
          </a:p>
          <a:p>
            <a:pPr algn="just" eaLnBrk="0" hangingPunct="0">
              <a:defRPr/>
            </a:pPr>
            <a:r>
              <a:rPr lang="es-ES" dirty="0">
                <a:latin typeface="Comic Sans MS" pitchFamily="66" charset="0"/>
              </a:rPr>
              <a:t>1.   Identificación</a:t>
            </a:r>
          </a:p>
          <a:p>
            <a:pPr algn="just" eaLnBrk="0" hangingPunct="0">
              <a:defRPr/>
            </a:pPr>
            <a:r>
              <a:rPr lang="es-ES" dirty="0">
                <a:latin typeface="Comic Sans MS" pitchFamily="66" charset="0"/>
              </a:rPr>
              <a:t>2.  Calidad de los Datos</a:t>
            </a:r>
          </a:p>
          <a:p>
            <a:pPr algn="just" eaLnBrk="0" hangingPunct="0">
              <a:defRPr/>
            </a:pPr>
            <a:r>
              <a:rPr lang="es-ES" dirty="0">
                <a:latin typeface="Comic Sans MS" pitchFamily="66" charset="0"/>
              </a:rPr>
              <a:t>3.  Representación Espacial</a:t>
            </a:r>
          </a:p>
          <a:p>
            <a:pPr algn="just" eaLnBrk="0" hangingPunct="0">
              <a:defRPr/>
            </a:pPr>
            <a:r>
              <a:rPr lang="es-ES" dirty="0">
                <a:latin typeface="Comic Sans MS" pitchFamily="66" charset="0"/>
              </a:rPr>
              <a:t>4.  Sistema de Referencia</a:t>
            </a:r>
          </a:p>
          <a:p>
            <a:pPr marL="342900" indent="-342900" algn="just" eaLnBrk="0" hangingPunct="0">
              <a:buFontTx/>
              <a:buAutoNum type="arabicPeriod" startAt="5"/>
              <a:defRPr/>
            </a:pPr>
            <a:r>
              <a:rPr lang="es-ES" dirty="0">
                <a:latin typeface="Comic Sans MS" pitchFamily="66" charset="0"/>
              </a:rPr>
              <a:t>Contenido</a:t>
            </a:r>
          </a:p>
          <a:p>
            <a:pPr marL="342900" indent="-342900" algn="just" eaLnBrk="0" hangingPunct="0">
              <a:buFontTx/>
              <a:buAutoNum type="arabicPeriod" startAt="5"/>
              <a:defRPr/>
            </a:pPr>
            <a:r>
              <a:rPr lang="es-ES" dirty="0">
                <a:latin typeface="Comic Sans MS" pitchFamily="66" charset="0"/>
              </a:rPr>
              <a:t>Catálogo de símbolos</a:t>
            </a:r>
          </a:p>
          <a:p>
            <a:pPr marL="342900" indent="-342900" algn="just" eaLnBrk="0" hangingPunct="0">
              <a:buFontTx/>
              <a:buAutoNum type="arabicPeriod" startAt="7"/>
              <a:defRPr/>
            </a:pPr>
            <a:r>
              <a:rPr lang="es-ES" dirty="0">
                <a:latin typeface="Comic Sans MS" pitchFamily="66" charset="0"/>
              </a:rPr>
              <a:t>Distribución</a:t>
            </a:r>
          </a:p>
          <a:p>
            <a:pPr marL="342900" indent="-342900" algn="just" eaLnBrk="0" hangingPunct="0">
              <a:buFontTx/>
              <a:buAutoNum type="arabicPeriod" startAt="7"/>
              <a:defRPr/>
            </a:pPr>
            <a:r>
              <a:rPr lang="es-ES" dirty="0">
                <a:latin typeface="Comic Sans MS" pitchFamily="66" charset="0"/>
              </a:rPr>
              <a:t>Extensión del Metadato</a:t>
            </a:r>
          </a:p>
          <a:p>
            <a:pPr algn="just" eaLnBrk="0" hangingPunct="0">
              <a:defRPr/>
            </a:pPr>
            <a:r>
              <a:rPr lang="es-ES" dirty="0">
                <a:latin typeface="Comic Sans MS" pitchFamily="66" charset="0"/>
              </a:rPr>
              <a:t>9.  Referencia del Metadato</a:t>
            </a:r>
          </a:p>
        </p:txBody>
      </p:sp>
      <p:sp>
        <p:nvSpPr>
          <p:cNvPr id="5" name="Rectangle 5"/>
          <p:cNvSpPr>
            <a:spLocks noChangeArrowheads="1"/>
          </p:cNvSpPr>
          <p:nvPr/>
        </p:nvSpPr>
        <p:spPr bwMode="auto">
          <a:xfrm>
            <a:off x="5364163" y="3167063"/>
            <a:ext cx="3001962" cy="1754326"/>
          </a:xfrm>
          <a:prstGeom prst="rect">
            <a:avLst/>
          </a:prstGeom>
          <a:noFill/>
          <a:ln w="9525">
            <a:noFill/>
            <a:miter lim="800000"/>
            <a:headEnd/>
            <a:tailEnd/>
          </a:ln>
        </p:spPr>
        <p:txBody>
          <a:bodyPr anchor="ctr">
            <a:spAutoFit/>
          </a:bodyPr>
          <a:lstStyle/>
          <a:p>
            <a:pPr algn="just" eaLnBrk="0" hangingPunct="0">
              <a:defRPr/>
            </a:pPr>
            <a:r>
              <a:rPr lang="es-ES" b="1" i="1" dirty="0">
                <a:solidFill>
                  <a:srgbClr val="00B050"/>
                </a:solidFill>
                <a:latin typeface="Comic Sans MS" pitchFamily="66" charset="0"/>
              </a:rPr>
              <a:t>Secciones de Soporte</a:t>
            </a:r>
          </a:p>
          <a:p>
            <a:pPr algn="just" eaLnBrk="0" hangingPunct="0">
              <a:defRPr/>
            </a:pPr>
            <a:endParaRPr lang="es-ES" b="1" i="1" dirty="0">
              <a:latin typeface="Comic Sans MS" pitchFamily="66" charset="0"/>
            </a:endParaRPr>
          </a:p>
          <a:p>
            <a:pPr algn="just" eaLnBrk="0" hangingPunct="0">
              <a:defRPr/>
            </a:pPr>
            <a:r>
              <a:rPr lang="es-ES" dirty="0">
                <a:latin typeface="Comic Sans MS" pitchFamily="66" charset="0"/>
              </a:rPr>
              <a:t>10.  Citación</a:t>
            </a:r>
          </a:p>
          <a:p>
            <a:pPr algn="just" eaLnBrk="0" hangingPunct="0">
              <a:defRPr/>
            </a:pPr>
            <a:r>
              <a:rPr lang="es-ES" dirty="0">
                <a:latin typeface="Comic Sans MS" pitchFamily="66" charset="0"/>
              </a:rPr>
              <a:t>11.  Contacto</a:t>
            </a:r>
          </a:p>
          <a:p>
            <a:pPr algn="just" eaLnBrk="0" hangingPunct="0">
              <a:defRPr/>
            </a:pPr>
            <a:r>
              <a:rPr lang="es-ES" dirty="0">
                <a:latin typeface="Comic Sans MS" pitchFamily="66" charset="0"/>
              </a:rPr>
              <a:t>12. Información de la fecha</a:t>
            </a:r>
          </a:p>
        </p:txBody>
      </p:sp>
      <p:sp>
        <p:nvSpPr>
          <p:cNvPr id="6" name="Line 6"/>
          <p:cNvSpPr>
            <a:spLocks noChangeShapeType="1"/>
          </p:cNvSpPr>
          <p:nvPr/>
        </p:nvSpPr>
        <p:spPr bwMode="auto">
          <a:xfrm>
            <a:off x="4572000" y="3286124"/>
            <a:ext cx="0" cy="2735263"/>
          </a:xfrm>
          <a:prstGeom prst="line">
            <a:avLst/>
          </a:prstGeom>
          <a:noFill/>
          <a:ln w="9525">
            <a:solidFill>
              <a:srgbClr val="008080"/>
            </a:solidFill>
            <a:round/>
            <a:headEnd/>
            <a:tailEnd/>
          </a:ln>
          <a:effectLst>
            <a:outerShdw dist="35921" dir="2700000" algn="ctr" rotWithShape="0">
              <a:srgbClr val="C0C0C0"/>
            </a:outerShdw>
          </a:effectLst>
        </p:spPr>
        <p:txBody>
          <a:bodyPr/>
          <a:lstStyle/>
          <a:p>
            <a:pPr>
              <a:defRPr/>
            </a:pPr>
            <a:endParaRPr lang="en-US">
              <a:latin typeface="Comic Sans MS" pitchFamily="66" charset="0"/>
            </a:endParaRPr>
          </a:p>
        </p:txBody>
      </p:sp>
      <p:pic>
        <p:nvPicPr>
          <p:cNvPr id="7" name="Picture 24" descr="120px-Crystal_Clear_app_juk">
            <a:hlinkClick r:id="rId3" tooltip="Crystal Clear app juk.png"/>
          </p:cNvPr>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4932363" y="3143250"/>
            <a:ext cx="395287" cy="395288"/>
          </a:xfrm>
          <a:prstGeom prst="rect">
            <a:avLst/>
          </a:prstGeom>
          <a:noFill/>
          <a:ln w="9525">
            <a:noFill/>
            <a:miter lim="800000"/>
            <a:headEnd/>
            <a:tailEnd/>
          </a:ln>
        </p:spPr>
      </p:pic>
      <p:pic>
        <p:nvPicPr>
          <p:cNvPr id="8" name="Picture 25" descr="120px-Crystal_Clear_app_juk">
            <a:hlinkClick r:id="rId3" tooltip="Crystal Clear app juk.png"/>
          </p:cNvPr>
          <p:cNvPicPr>
            <a:picLocks noChangeAspect="1" noChangeArrowheads="1"/>
          </p:cNvPicPr>
          <p:nvPr/>
        </p:nvPicPr>
        <p:blipFill>
          <a:blip r:embed="rId4" cstate="print">
            <a:duotone>
              <a:prstClr val="black"/>
              <a:schemeClr val="accent3">
                <a:tint val="45000"/>
                <a:satMod val="400000"/>
              </a:schemeClr>
            </a:duotone>
          </a:blip>
          <a:srcRect/>
          <a:stretch>
            <a:fillRect/>
          </a:stretch>
        </p:blipFill>
        <p:spPr bwMode="auto">
          <a:xfrm>
            <a:off x="642910" y="3143250"/>
            <a:ext cx="395288" cy="395288"/>
          </a:xfrm>
          <a:prstGeom prst="rect">
            <a:avLst/>
          </a:prstGeom>
          <a:noFill/>
          <a:ln w="9525">
            <a:noFill/>
            <a:miter lim="800000"/>
            <a:headEnd/>
            <a:tailEnd/>
          </a:ln>
        </p:spPr>
      </p:pic>
      <p:sp>
        <p:nvSpPr>
          <p:cNvPr id="10" name="Rectangle 1"/>
          <p:cNvSpPr>
            <a:spLocks noChangeArrowheads="1"/>
          </p:cNvSpPr>
          <p:nvPr/>
        </p:nvSpPr>
        <p:spPr bwMode="auto">
          <a:xfrm>
            <a:off x="428596" y="500063"/>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Secciones</a:t>
            </a:r>
          </a:p>
        </p:txBody>
      </p:sp>
      <p:sp>
        <p:nvSpPr>
          <p:cNvPr id="11"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AutoShape 14"/>
          <p:cNvSpPr>
            <a:spLocks/>
          </p:cNvSpPr>
          <p:nvPr/>
        </p:nvSpPr>
        <p:spPr bwMode="auto">
          <a:xfrm rot="-5400000">
            <a:off x="4533107" y="2175669"/>
            <a:ext cx="287337" cy="5362575"/>
          </a:xfrm>
          <a:prstGeom prst="leftBrace">
            <a:avLst>
              <a:gd name="adj1" fmla="val 72480"/>
              <a:gd name="adj2" fmla="val 50139"/>
            </a:avLst>
          </a:prstGeom>
          <a:noFill/>
          <a:ln w="25400">
            <a:solidFill>
              <a:srgbClr val="FF0000"/>
            </a:solidFill>
            <a:round/>
            <a:headEnd/>
            <a:tailEnd/>
          </a:ln>
        </p:spPr>
        <p:txBody>
          <a:bodyPr vert="eaVert" wrap="none" anchor="ctr"/>
          <a:lstStyle/>
          <a:p>
            <a:pPr>
              <a:defRPr/>
            </a:pPr>
            <a:endParaRPr lang="es-CO">
              <a:latin typeface="Comic Sans MS" pitchFamily="66" charset="0"/>
            </a:endParaRPr>
          </a:p>
        </p:txBody>
      </p:sp>
      <p:graphicFrame>
        <p:nvGraphicFramePr>
          <p:cNvPr id="4" name="Object 53"/>
          <p:cNvGraphicFramePr>
            <a:graphicFrameLocks noChangeAspect="1"/>
          </p:cNvGraphicFramePr>
          <p:nvPr/>
        </p:nvGraphicFramePr>
        <p:xfrm>
          <a:off x="1446213" y="5500688"/>
          <a:ext cx="1871662" cy="584200"/>
        </p:xfrm>
        <a:graphic>
          <a:graphicData uri="http://schemas.openxmlformats.org/presentationml/2006/ole">
            <p:oleObj spid="_x0000_s174082" name="Visio" r:id="rId4" imgW="2206752" imgH="694944" progId="">
              <p:embed/>
            </p:oleObj>
          </a:graphicData>
        </a:graphic>
      </p:graphicFrame>
      <p:graphicFrame>
        <p:nvGraphicFramePr>
          <p:cNvPr id="5" name="Object 31"/>
          <p:cNvGraphicFramePr>
            <a:graphicFrameLocks noChangeAspect="1"/>
          </p:cNvGraphicFramePr>
          <p:nvPr/>
        </p:nvGraphicFramePr>
        <p:xfrm>
          <a:off x="3803650" y="5500688"/>
          <a:ext cx="1871663" cy="561975"/>
        </p:xfrm>
        <a:graphic>
          <a:graphicData uri="http://schemas.openxmlformats.org/presentationml/2006/ole">
            <p:oleObj spid="_x0000_s174083" name="Visio" r:id="rId5" imgW="2206752" imgH="694944" progId="">
              <p:embed/>
            </p:oleObj>
          </a:graphicData>
        </a:graphic>
      </p:graphicFrame>
      <p:graphicFrame>
        <p:nvGraphicFramePr>
          <p:cNvPr id="6" name="Object 55"/>
          <p:cNvGraphicFramePr>
            <a:graphicFrameLocks noChangeAspect="1"/>
          </p:cNvGraphicFramePr>
          <p:nvPr/>
        </p:nvGraphicFramePr>
        <p:xfrm>
          <a:off x="6232525" y="5500688"/>
          <a:ext cx="1871663" cy="561975"/>
        </p:xfrm>
        <a:graphic>
          <a:graphicData uri="http://schemas.openxmlformats.org/presentationml/2006/ole">
            <p:oleObj spid="_x0000_s174084" name="Visio" r:id="rId6" imgW="2206752" imgH="694944" progId="">
              <p:embed/>
            </p:oleObj>
          </a:graphicData>
        </a:graphic>
      </p:graphicFrame>
      <p:graphicFrame>
        <p:nvGraphicFramePr>
          <p:cNvPr id="7" name="Object 5"/>
          <p:cNvGraphicFramePr>
            <a:graphicFrameLocks noChangeAspect="1"/>
          </p:cNvGraphicFramePr>
          <p:nvPr/>
        </p:nvGraphicFramePr>
        <p:xfrm>
          <a:off x="500063" y="357188"/>
          <a:ext cx="8172450" cy="4930775"/>
        </p:xfrm>
        <a:graphic>
          <a:graphicData uri="http://schemas.openxmlformats.org/presentationml/2006/ole">
            <p:oleObj spid="_x0000_s174085" name="Visio" r:id="rId7" imgW="8172416" imgH="4930843" progId="">
              <p:embed/>
            </p:oleObj>
          </a:graphicData>
        </a:graphic>
      </p:graphicFrame>
      <p:sp>
        <p:nvSpPr>
          <p:cNvPr id="8" name="Rectangle 10"/>
          <p:cNvSpPr>
            <a:spLocks noChangeArrowheads="1"/>
          </p:cNvSpPr>
          <p:nvPr/>
        </p:nvSpPr>
        <p:spPr bwMode="auto">
          <a:xfrm>
            <a:off x="714375" y="5000625"/>
            <a:ext cx="7920038" cy="1584325"/>
          </a:xfrm>
          <a:prstGeom prst="rect">
            <a:avLst/>
          </a:prstGeom>
          <a:gradFill rotWithShape="1">
            <a:gsLst>
              <a:gs pos="0">
                <a:srgbClr val="C0C0C0">
                  <a:alpha val="25000"/>
                </a:srgbClr>
              </a:gs>
              <a:gs pos="100000">
                <a:srgbClr val="DDDDDD"/>
              </a:gs>
            </a:gsLst>
            <a:lin ang="5400000" scaled="1"/>
          </a:gradFill>
          <a:ln w="9525">
            <a:solidFill>
              <a:srgbClr val="008080"/>
            </a:solidFill>
            <a:miter lim="800000"/>
            <a:headEnd/>
            <a:tailEnd/>
          </a:ln>
          <a:effectLst>
            <a:outerShdw dist="53882" dir="2700000" algn="ctr" rotWithShape="0">
              <a:srgbClr val="777777">
                <a:alpha val="50000"/>
              </a:srgbClr>
            </a:outerShdw>
          </a:effectLst>
        </p:spPr>
        <p:txBody>
          <a:bodyPr wrap="none" anchor="ctr"/>
          <a:lstStyle/>
          <a:p>
            <a:pPr>
              <a:defRPr/>
            </a:pPr>
            <a:endParaRPr lang="es-CO">
              <a:latin typeface="Comic Sans MS" pitchFamily="66" charset="0"/>
            </a:endParaRPr>
          </a:p>
        </p:txBody>
      </p:sp>
      <p:sp>
        <p:nvSpPr>
          <p:cNvPr id="9" name="Rectangle 4"/>
          <p:cNvSpPr>
            <a:spLocks noChangeArrowheads="1"/>
          </p:cNvSpPr>
          <p:nvPr/>
        </p:nvSpPr>
        <p:spPr bwMode="auto">
          <a:xfrm>
            <a:off x="857250" y="542290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9. Referencia del metadato: </a:t>
            </a:r>
            <a:r>
              <a:rPr lang="es-CO" dirty="0">
                <a:latin typeface="Comic Sans MS" pitchFamily="66" charset="0"/>
              </a:rPr>
              <a:t>Entidad raíz que define el metadato sobre uno o más recursos. Esta sección debe estar siempre presente, es obligatoria</a:t>
            </a:r>
            <a:r>
              <a:rPr lang="es-ES" dirty="0">
                <a:latin typeface="Comic Sans MS" pitchFamily="66" charset="0"/>
              </a:rPr>
              <a:t>.</a:t>
            </a:r>
          </a:p>
        </p:txBody>
      </p:sp>
      <p:sp>
        <p:nvSpPr>
          <p:cNvPr id="10" name="Rectangle 4"/>
          <p:cNvSpPr>
            <a:spLocks noChangeArrowheads="1"/>
          </p:cNvSpPr>
          <p:nvPr/>
        </p:nvSpPr>
        <p:spPr bwMode="auto">
          <a:xfrm>
            <a:off x="928688" y="542925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1. Identificación: </a:t>
            </a:r>
            <a:r>
              <a:rPr lang="es-CO" dirty="0">
                <a:latin typeface="Comic Sans MS" pitchFamily="66" charset="0"/>
              </a:rPr>
              <a:t>Información básica para identificar el recurso. Esta sección debe estar siempre presente, es obligatoria</a:t>
            </a:r>
            <a:r>
              <a:rPr lang="es-ES" dirty="0">
                <a:latin typeface="Comic Sans MS" pitchFamily="66" charset="0"/>
              </a:rPr>
              <a:t>.</a:t>
            </a:r>
          </a:p>
        </p:txBody>
      </p:sp>
      <p:sp>
        <p:nvSpPr>
          <p:cNvPr id="11" name="Rectangle 4"/>
          <p:cNvSpPr>
            <a:spLocks noChangeArrowheads="1"/>
          </p:cNvSpPr>
          <p:nvPr/>
        </p:nvSpPr>
        <p:spPr bwMode="auto">
          <a:xfrm>
            <a:off x="1071563" y="542925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2. Calidad de los datos: </a:t>
            </a:r>
            <a:r>
              <a:rPr lang="es-CO" dirty="0">
                <a:latin typeface="Comic Sans MS" pitchFamily="66" charset="0"/>
              </a:rPr>
              <a:t>Información sobre la calidad de los datos especificados. Esta sección debe estar siempre presente, es obligatoria</a:t>
            </a:r>
            <a:r>
              <a:rPr lang="es-ES" dirty="0">
                <a:latin typeface="Comic Sans MS" pitchFamily="66" charset="0"/>
              </a:rPr>
              <a:t>.</a:t>
            </a:r>
          </a:p>
        </p:txBody>
      </p:sp>
      <p:sp>
        <p:nvSpPr>
          <p:cNvPr id="12" name="Rectangle 4"/>
          <p:cNvSpPr>
            <a:spLocks noChangeArrowheads="1"/>
          </p:cNvSpPr>
          <p:nvPr/>
        </p:nvSpPr>
        <p:spPr bwMode="auto">
          <a:xfrm>
            <a:off x="1000125" y="542925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3. Representación espacial: </a:t>
            </a:r>
            <a:r>
              <a:rPr lang="es-CO" dirty="0">
                <a:latin typeface="Comic Sans MS" pitchFamily="66" charset="0"/>
              </a:rPr>
              <a:t>Información sobre la representación digital de la información espacial en el conjunto de datos. Esta sección es condicional</a:t>
            </a:r>
            <a:r>
              <a:rPr lang="es-ES" dirty="0">
                <a:latin typeface="Comic Sans MS" pitchFamily="66" charset="0"/>
              </a:rPr>
              <a:t>.</a:t>
            </a:r>
          </a:p>
        </p:txBody>
      </p:sp>
      <p:sp>
        <p:nvSpPr>
          <p:cNvPr id="13" name="Rectangle 4"/>
          <p:cNvSpPr>
            <a:spLocks noChangeArrowheads="1"/>
          </p:cNvSpPr>
          <p:nvPr/>
        </p:nvSpPr>
        <p:spPr bwMode="auto">
          <a:xfrm>
            <a:off x="1071563" y="542290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4. Sistema de referencia: </a:t>
            </a:r>
            <a:r>
              <a:rPr lang="es-CO" dirty="0">
                <a:latin typeface="Comic Sans MS" pitchFamily="66" charset="0"/>
              </a:rPr>
              <a:t>Descripción del sistema de referencia espacial y temporal usado en el conjunto de datos. Esta sección es condicional</a:t>
            </a:r>
            <a:r>
              <a:rPr lang="es-ES" dirty="0">
                <a:latin typeface="Comic Sans MS" pitchFamily="66" charset="0"/>
              </a:rPr>
              <a:t>.</a:t>
            </a:r>
          </a:p>
        </p:txBody>
      </p:sp>
      <p:sp>
        <p:nvSpPr>
          <p:cNvPr id="14" name="Rectangle 4"/>
          <p:cNvSpPr>
            <a:spLocks noChangeArrowheads="1"/>
          </p:cNvSpPr>
          <p:nvPr/>
        </p:nvSpPr>
        <p:spPr bwMode="auto">
          <a:xfrm>
            <a:off x="928688" y="542925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5. Contenido: </a:t>
            </a:r>
            <a:r>
              <a:rPr lang="es-CO" dirty="0">
                <a:latin typeface="Comic Sans MS" pitchFamily="66" charset="0"/>
              </a:rPr>
              <a:t>Información sobre el catálogo de características de los datos y descripción de las características de datos de cobertura e imagen. Esta sección es condicional</a:t>
            </a:r>
            <a:r>
              <a:rPr lang="es-ES" dirty="0">
                <a:latin typeface="Comic Sans MS" pitchFamily="66" charset="0"/>
              </a:rPr>
              <a:t>.</a:t>
            </a:r>
          </a:p>
        </p:txBody>
      </p:sp>
      <p:sp>
        <p:nvSpPr>
          <p:cNvPr id="15" name="Rectangle 4"/>
          <p:cNvSpPr>
            <a:spLocks noChangeArrowheads="1"/>
          </p:cNvSpPr>
          <p:nvPr/>
        </p:nvSpPr>
        <p:spPr bwMode="auto">
          <a:xfrm>
            <a:off x="1000125" y="542290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7. Distribución: </a:t>
            </a:r>
            <a:r>
              <a:rPr lang="es-CO" dirty="0">
                <a:latin typeface="Comic Sans MS" pitchFamily="66" charset="0"/>
              </a:rPr>
              <a:t>Información sobre el distribuidor y las opciones para obtener los recursos. Esta sección es condicional</a:t>
            </a:r>
            <a:r>
              <a:rPr lang="es-ES" dirty="0">
                <a:latin typeface="Comic Sans MS" pitchFamily="66" charset="0"/>
              </a:rPr>
              <a:t>.</a:t>
            </a:r>
          </a:p>
        </p:txBody>
      </p:sp>
      <p:sp>
        <p:nvSpPr>
          <p:cNvPr id="16" name="Rectangle 4"/>
          <p:cNvSpPr>
            <a:spLocks noChangeArrowheads="1"/>
          </p:cNvSpPr>
          <p:nvPr/>
        </p:nvSpPr>
        <p:spPr bwMode="auto">
          <a:xfrm>
            <a:off x="946150" y="5422900"/>
            <a:ext cx="7661275" cy="935038"/>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8. Extensión del metadato: </a:t>
            </a:r>
            <a:r>
              <a:rPr lang="es-CO" dirty="0">
                <a:latin typeface="Comic Sans MS" pitchFamily="66" charset="0"/>
              </a:rPr>
              <a:t>Contiene información acerca de la especificación de extensiones. Esta sección es condicional</a:t>
            </a:r>
            <a:r>
              <a:rPr lang="es-ES" dirty="0">
                <a:latin typeface="Comic Sans MS" pitchFamily="66" charset="0"/>
              </a:rPr>
              <a:t>.</a:t>
            </a:r>
          </a:p>
        </p:txBody>
      </p:sp>
      <p:sp>
        <p:nvSpPr>
          <p:cNvPr id="17" name="Rectangle 38"/>
          <p:cNvSpPr>
            <a:spLocks noChangeArrowheads="1"/>
          </p:cNvSpPr>
          <p:nvPr/>
        </p:nvSpPr>
        <p:spPr bwMode="auto">
          <a:xfrm>
            <a:off x="1246188" y="5349875"/>
            <a:ext cx="7200900" cy="1008063"/>
          </a:xfrm>
          <a:prstGeom prst="rect">
            <a:avLst/>
          </a:prstGeom>
          <a:noFill/>
          <a:ln w="9525">
            <a:solidFill>
              <a:schemeClr val="tx1"/>
            </a:solidFill>
            <a:miter lim="800000"/>
            <a:headEnd/>
            <a:tailEnd/>
          </a:ln>
        </p:spPr>
        <p:txBody>
          <a:bodyPr wrap="none" anchor="ctr"/>
          <a:lstStyle/>
          <a:p>
            <a:pPr>
              <a:defRPr/>
            </a:pPr>
            <a:endParaRPr lang="es-CO">
              <a:latin typeface="Comic Sans MS" pitchFamily="66" charset="0"/>
            </a:endParaRPr>
          </a:p>
        </p:txBody>
      </p:sp>
      <p:sp>
        <p:nvSpPr>
          <p:cNvPr id="18" name="Text Box 39"/>
          <p:cNvSpPr txBox="1">
            <a:spLocks noChangeArrowheads="1"/>
          </p:cNvSpPr>
          <p:nvPr/>
        </p:nvSpPr>
        <p:spPr bwMode="auto">
          <a:xfrm>
            <a:off x="3500438" y="6286500"/>
            <a:ext cx="2879725" cy="369888"/>
          </a:xfrm>
          <a:prstGeom prst="rect">
            <a:avLst/>
          </a:prstGeom>
          <a:noFill/>
          <a:ln w="9525">
            <a:noFill/>
            <a:miter lim="800000"/>
            <a:headEnd/>
            <a:tailEnd/>
          </a:ln>
        </p:spPr>
        <p:txBody>
          <a:bodyPr>
            <a:spAutoFit/>
          </a:bodyPr>
          <a:lstStyle/>
          <a:p>
            <a:pPr>
              <a:spcBef>
                <a:spcPct val="50000"/>
              </a:spcBef>
              <a:defRPr/>
            </a:pPr>
            <a:r>
              <a:rPr lang="es-ES" b="1" dirty="0">
                <a:latin typeface="Comic Sans MS" pitchFamily="66" charset="0"/>
              </a:rPr>
              <a:t>Secciones de Soporte</a:t>
            </a:r>
          </a:p>
        </p:txBody>
      </p:sp>
      <p:sp>
        <p:nvSpPr>
          <p:cNvPr id="19" name="Rectangle 4"/>
          <p:cNvSpPr>
            <a:spLocks noChangeArrowheads="1"/>
          </p:cNvSpPr>
          <p:nvPr/>
        </p:nvSpPr>
        <p:spPr bwMode="auto">
          <a:xfrm>
            <a:off x="1071563" y="5357813"/>
            <a:ext cx="7661275" cy="935037"/>
          </a:xfrm>
          <a:prstGeom prst="rect">
            <a:avLst/>
          </a:prstGeom>
          <a:noFill/>
          <a:ln w="9525">
            <a:noFill/>
            <a:miter lim="800000"/>
            <a:headEnd/>
            <a:tailEnd/>
          </a:ln>
        </p:spPr>
        <p:txBody>
          <a:bodyPr/>
          <a:lstStyle/>
          <a:p>
            <a:pPr marL="342900" indent="-342900" algn="just">
              <a:spcBef>
                <a:spcPct val="20000"/>
              </a:spcBef>
              <a:defRPr/>
            </a:pPr>
            <a:r>
              <a:rPr lang="es-ES" dirty="0">
                <a:latin typeface="Comic Sans MS" pitchFamily="66" charset="0"/>
              </a:rPr>
              <a:t>	Sección 6. Catálogo de símbolos: Información sobre el catálogo de símbolos utilizado para representar el conjunto de datos</a:t>
            </a:r>
            <a:r>
              <a:rPr lang="es-CO" dirty="0">
                <a:latin typeface="Comic Sans MS" pitchFamily="66" charset="0"/>
              </a:rPr>
              <a:t>. Esta sección es opcional</a:t>
            </a:r>
            <a:r>
              <a:rPr lang="es-ES" dirty="0">
                <a:latin typeface="Comic Sans MS" pitchFamily="66" charset="0"/>
              </a:rPr>
              <a:t>.</a:t>
            </a:r>
          </a:p>
        </p:txBody>
      </p:sp>
      <p:sp>
        <p:nvSpPr>
          <p:cNvPr id="2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1000" fill="hold"/>
                                        <p:tgtEl>
                                          <p:spTgt spid="10"/>
                                        </p:tgtEl>
                                        <p:attrNameLst>
                                          <p:attrName>ppt_x</p:attrName>
                                        </p:attrNameLst>
                                      </p:cBhvr>
                                      <p:tavLst>
                                        <p:tav tm="0">
                                          <p:val>
                                            <p:strVal val="1+#ppt_w/2"/>
                                          </p:val>
                                        </p:tav>
                                        <p:tav tm="100000">
                                          <p:val>
                                            <p:strVal val="#ppt_x"/>
                                          </p:val>
                                        </p:tav>
                                      </p:tavLst>
                                    </p:anim>
                                    <p:anim calcmode="lin" valueType="num">
                                      <p:cBhvr additive="base">
                                        <p:cTn id="8"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xit"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hidden"/>
                                      </p:to>
                                    </p:set>
                                  </p:childTnLst>
                                </p:cTn>
                              </p:par>
                              <p:par>
                                <p:cTn id="13" presetID="2" presetClass="entr" presetSubtype="2"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1000" fill="hold"/>
                                        <p:tgtEl>
                                          <p:spTgt spid="11"/>
                                        </p:tgtEl>
                                        <p:attrNameLst>
                                          <p:attrName>ppt_x</p:attrName>
                                        </p:attrNameLst>
                                      </p:cBhvr>
                                      <p:tavLst>
                                        <p:tav tm="0">
                                          <p:val>
                                            <p:strVal val="1+#ppt_w/2"/>
                                          </p:val>
                                        </p:tav>
                                        <p:tav tm="100000">
                                          <p:val>
                                            <p:strVal val="#ppt_x"/>
                                          </p:val>
                                        </p:tav>
                                      </p:tavLst>
                                    </p:anim>
                                    <p:anim calcmode="lin" valueType="num">
                                      <p:cBhvr additive="base">
                                        <p:cTn id="16" dur="10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xit"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hidden"/>
                                      </p:to>
                                    </p:set>
                                  </p:childTnLst>
                                </p:cTn>
                              </p:par>
                              <p:par>
                                <p:cTn id="21" presetID="2" presetClass="entr" presetSubtype="2"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1000" fill="hold"/>
                                        <p:tgtEl>
                                          <p:spTgt spid="12"/>
                                        </p:tgtEl>
                                        <p:attrNameLst>
                                          <p:attrName>ppt_x</p:attrName>
                                        </p:attrNameLst>
                                      </p:cBhvr>
                                      <p:tavLst>
                                        <p:tav tm="0">
                                          <p:val>
                                            <p:strVal val="1+#ppt_w/2"/>
                                          </p:val>
                                        </p:tav>
                                        <p:tav tm="100000">
                                          <p:val>
                                            <p:strVal val="#ppt_x"/>
                                          </p:val>
                                        </p:tav>
                                      </p:tavLst>
                                    </p:anim>
                                    <p:anim calcmode="lin" valueType="num">
                                      <p:cBhvr additive="base">
                                        <p:cTn id="24" dur="10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xit" presetSubtype="0" fill="hold" grpId="0" nodeType="clickEffect">
                                  <p:stCondLst>
                                    <p:cond delay="0"/>
                                  </p:stCondLst>
                                  <p:childTnLst>
                                    <p:set>
                                      <p:cBhvr>
                                        <p:cTn id="28" dur="1" fill="hold">
                                          <p:stCondLst>
                                            <p:cond delay="0"/>
                                          </p:stCondLst>
                                        </p:cTn>
                                        <p:tgtEl>
                                          <p:spTgt spid="12"/>
                                        </p:tgtEl>
                                        <p:attrNameLst>
                                          <p:attrName>style.visibility</p:attrName>
                                        </p:attrNameLst>
                                      </p:cBhvr>
                                      <p:to>
                                        <p:strVal val="hidden"/>
                                      </p:to>
                                    </p:set>
                                  </p:childTnLst>
                                </p:cTn>
                              </p:par>
                              <p:par>
                                <p:cTn id="29" presetID="2" presetClass="entr" presetSubtype="2" fill="hold" nodeType="with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1000" fill="hold"/>
                                        <p:tgtEl>
                                          <p:spTgt spid="13"/>
                                        </p:tgtEl>
                                        <p:attrNameLst>
                                          <p:attrName>ppt_x</p:attrName>
                                        </p:attrNameLst>
                                      </p:cBhvr>
                                      <p:tavLst>
                                        <p:tav tm="0">
                                          <p:val>
                                            <p:strVal val="1+#ppt_w/2"/>
                                          </p:val>
                                        </p:tav>
                                        <p:tav tm="100000">
                                          <p:val>
                                            <p:strVal val="#ppt_x"/>
                                          </p:val>
                                        </p:tav>
                                      </p:tavLst>
                                    </p:anim>
                                    <p:anim calcmode="lin" valueType="num">
                                      <p:cBhvr additive="base">
                                        <p:cTn id="32" dur="1000" fill="hold"/>
                                        <p:tgtEl>
                                          <p:spTgt spid="13"/>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1" presetClass="exit" presetSubtype="0" fill="hold" grpId="0" nodeType="clickEffect">
                                  <p:stCondLst>
                                    <p:cond delay="0"/>
                                  </p:stCondLst>
                                  <p:childTnLst>
                                    <p:set>
                                      <p:cBhvr>
                                        <p:cTn id="36" dur="1" fill="hold">
                                          <p:stCondLst>
                                            <p:cond delay="0"/>
                                          </p:stCondLst>
                                        </p:cTn>
                                        <p:tgtEl>
                                          <p:spTgt spid="13"/>
                                        </p:tgtEl>
                                        <p:attrNameLst>
                                          <p:attrName>style.visibility</p:attrName>
                                        </p:attrNameLst>
                                      </p:cBhvr>
                                      <p:to>
                                        <p:strVal val="hidden"/>
                                      </p:to>
                                    </p:set>
                                  </p:childTnLst>
                                </p:cTn>
                              </p:par>
                              <p:par>
                                <p:cTn id="37" presetID="2" presetClass="entr" presetSubtype="2" fill="hold"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1000" fill="hold"/>
                                        <p:tgtEl>
                                          <p:spTgt spid="14"/>
                                        </p:tgtEl>
                                        <p:attrNameLst>
                                          <p:attrName>ppt_x</p:attrName>
                                        </p:attrNameLst>
                                      </p:cBhvr>
                                      <p:tavLst>
                                        <p:tav tm="0">
                                          <p:val>
                                            <p:strVal val="1+#ppt_w/2"/>
                                          </p:val>
                                        </p:tav>
                                        <p:tav tm="100000">
                                          <p:val>
                                            <p:strVal val="#ppt_x"/>
                                          </p:val>
                                        </p:tav>
                                      </p:tavLst>
                                    </p:anim>
                                    <p:anim calcmode="lin" valueType="num">
                                      <p:cBhvr additive="base">
                                        <p:cTn id="40" dur="10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 presetClass="exit" presetSubtype="0" fill="hold" grpId="0" nodeType="clickEffect">
                                  <p:stCondLst>
                                    <p:cond delay="0"/>
                                  </p:stCondLst>
                                  <p:childTnLst>
                                    <p:set>
                                      <p:cBhvr>
                                        <p:cTn id="44" dur="1" fill="hold">
                                          <p:stCondLst>
                                            <p:cond delay="0"/>
                                          </p:stCondLst>
                                        </p:cTn>
                                        <p:tgtEl>
                                          <p:spTgt spid="14"/>
                                        </p:tgtEl>
                                        <p:attrNameLst>
                                          <p:attrName>style.visibility</p:attrName>
                                        </p:attrNameLst>
                                      </p:cBhvr>
                                      <p:to>
                                        <p:strVal val="hidden"/>
                                      </p:to>
                                    </p:set>
                                  </p:childTnLst>
                                </p:cTn>
                              </p:par>
                              <p:par>
                                <p:cTn id="45" presetID="2" presetClass="entr" presetSubtype="4" fill="hold" grpId="0" nodeType="with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additive="base">
                                        <p:cTn id="47" dur="500" fill="hold"/>
                                        <p:tgtEl>
                                          <p:spTgt spid="19"/>
                                        </p:tgtEl>
                                        <p:attrNameLst>
                                          <p:attrName>ppt_x</p:attrName>
                                        </p:attrNameLst>
                                      </p:cBhvr>
                                      <p:tavLst>
                                        <p:tav tm="0">
                                          <p:val>
                                            <p:strVal val="#ppt_x"/>
                                          </p:val>
                                        </p:tav>
                                        <p:tav tm="100000">
                                          <p:val>
                                            <p:strVal val="#ppt_x"/>
                                          </p:val>
                                        </p:tav>
                                      </p:tavLst>
                                    </p:anim>
                                    <p:anim calcmode="lin" valueType="num">
                                      <p:cBhvr additive="base">
                                        <p:cTn id="4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 presetClass="exit" presetSubtype="0" fill="hold" grpId="1" nodeType="clickEffect">
                                  <p:stCondLst>
                                    <p:cond delay="0"/>
                                  </p:stCondLst>
                                  <p:childTnLst>
                                    <p:set>
                                      <p:cBhvr>
                                        <p:cTn id="52" dur="1" fill="hold">
                                          <p:stCondLst>
                                            <p:cond delay="0"/>
                                          </p:stCondLst>
                                        </p:cTn>
                                        <p:tgtEl>
                                          <p:spTgt spid="19"/>
                                        </p:tgtEl>
                                        <p:attrNameLst>
                                          <p:attrName>style.visibility</p:attrName>
                                        </p:attrNameLst>
                                      </p:cBhvr>
                                      <p:to>
                                        <p:strVal val="hidden"/>
                                      </p:to>
                                    </p:set>
                                  </p:childTnLst>
                                </p:cTn>
                              </p:par>
                              <p:par>
                                <p:cTn id="53" presetID="2" presetClass="entr" presetSubtype="4" fill="hold" grpId="0" nodeType="withEffect">
                                  <p:stCondLst>
                                    <p:cond delay="0"/>
                                  </p:stCondLst>
                                  <p:childTnLst>
                                    <p:set>
                                      <p:cBhvr>
                                        <p:cTn id="54" dur="1" fill="hold">
                                          <p:stCondLst>
                                            <p:cond delay="0"/>
                                          </p:stCondLst>
                                        </p:cTn>
                                        <p:tgtEl>
                                          <p:spTgt spid="15"/>
                                        </p:tgtEl>
                                        <p:attrNameLst>
                                          <p:attrName>style.visibility</p:attrName>
                                        </p:attrNameLst>
                                      </p:cBhvr>
                                      <p:to>
                                        <p:strVal val="visible"/>
                                      </p:to>
                                    </p:set>
                                    <p:anim calcmode="lin" valueType="num">
                                      <p:cBhvr additive="base">
                                        <p:cTn id="55" dur="500" fill="hold"/>
                                        <p:tgtEl>
                                          <p:spTgt spid="15"/>
                                        </p:tgtEl>
                                        <p:attrNameLst>
                                          <p:attrName>ppt_x</p:attrName>
                                        </p:attrNameLst>
                                      </p:cBhvr>
                                      <p:tavLst>
                                        <p:tav tm="0">
                                          <p:val>
                                            <p:strVal val="#ppt_x"/>
                                          </p:val>
                                        </p:tav>
                                        <p:tav tm="100000">
                                          <p:val>
                                            <p:strVal val="#ppt_x"/>
                                          </p:val>
                                        </p:tav>
                                      </p:tavLst>
                                    </p:anim>
                                    <p:anim calcmode="lin" valueType="num">
                                      <p:cBhvr additive="base">
                                        <p:cTn id="5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1" presetClass="exit" presetSubtype="0" fill="hold" grpId="1" nodeType="clickEffect">
                                  <p:stCondLst>
                                    <p:cond delay="0"/>
                                  </p:stCondLst>
                                  <p:childTnLst>
                                    <p:set>
                                      <p:cBhvr>
                                        <p:cTn id="60" dur="1" fill="hold">
                                          <p:stCondLst>
                                            <p:cond delay="0"/>
                                          </p:stCondLst>
                                        </p:cTn>
                                        <p:tgtEl>
                                          <p:spTgt spid="15"/>
                                        </p:tgtEl>
                                        <p:attrNameLst>
                                          <p:attrName>style.visibility</p:attrName>
                                        </p:attrNameLst>
                                      </p:cBhvr>
                                      <p:to>
                                        <p:strVal val="hidden"/>
                                      </p:to>
                                    </p:set>
                                  </p:childTnLst>
                                </p:cTn>
                              </p:par>
                              <p:par>
                                <p:cTn id="61" presetID="2" presetClass="entr" presetSubtype="4" fill="hold" grpId="0"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additive="base">
                                        <p:cTn id="63" dur="500" fill="hold"/>
                                        <p:tgtEl>
                                          <p:spTgt spid="16"/>
                                        </p:tgtEl>
                                        <p:attrNameLst>
                                          <p:attrName>ppt_x</p:attrName>
                                        </p:attrNameLst>
                                      </p:cBhvr>
                                      <p:tavLst>
                                        <p:tav tm="0">
                                          <p:val>
                                            <p:strVal val="#ppt_x"/>
                                          </p:val>
                                        </p:tav>
                                        <p:tav tm="100000">
                                          <p:val>
                                            <p:strVal val="#ppt_x"/>
                                          </p:val>
                                        </p:tav>
                                      </p:tavLst>
                                    </p:anim>
                                    <p:anim calcmode="lin" valueType="num">
                                      <p:cBhvr additive="base">
                                        <p:cTn id="6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1" presetClass="exit" presetSubtype="0" fill="hold" grpId="1" nodeType="clickEffect">
                                  <p:stCondLst>
                                    <p:cond delay="0"/>
                                  </p:stCondLst>
                                  <p:childTnLst>
                                    <p:set>
                                      <p:cBhvr>
                                        <p:cTn id="68" dur="1" fill="hold">
                                          <p:stCondLst>
                                            <p:cond delay="0"/>
                                          </p:stCondLst>
                                        </p:cTn>
                                        <p:tgtEl>
                                          <p:spTgt spid="16"/>
                                        </p:tgtEl>
                                        <p:attrNameLst>
                                          <p:attrName>style.visibility</p:attrName>
                                        </p:attrNameLst>
                                      </p:cBhvr>
                                      <p:to>
                                        <p:strVal val="hidden"/>
                                      </p:to>
                                    </p:set>
                                  </p:childTnLst>
                                </p:cTn>
                              </p:par>
                              <p:par>
                                <p:cTn id="69" presetID="2" presetClass="entr" presetSubtype="2"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1000" fill="hold"/>
                                        <p:tgtEl>
                                          <p:spTgt spid="9"/>
                                        </p:tgtEl>
                                        <p:attrNameLst>
                                          <p:attrName>ppt_x</p:attrName>
                                        </p:attrNameLst>
                                      </p:cBhvr>
                                      <p:tavLst>
                                        <p:tav tm="0">
                                          <p:val>
                                            <p:strVal val="1+#ppt_w/2"/>
                                          </p:val>
                                        </p:tav>
                                        <p:tav tm="100000">
                                          <p:val>
                                            <p:strVal val="#ppt_x"/>
                                          </p:val>
                                        </p:tav>
                                      </p:tavLst>
                                    </p:anim>
                                    <p:anim calcmode="lin" valueType="num">
                                      <p:cBhvr additive="base">
                                        <p:cTn id="72"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 presetClass="exit" presetSubtype="0" fill="hold" grpId="1" nodeType="clickEffect">
                                  <p:stCondLst>
                                    <p:cond delay="0"/>
                                  </p:stCondLst>
                                  <p:childTnLst>
                                    <p:set>
                                      <p:cBhvr>
                                        <p:cTn id="76" dur="1" fill="hold">
                                          <p:stCondLst>
                                            <p:cond delay="0"/>
                                          </p:stCondLst>
                                        </p:cTn>
                                        <p:tgtEl>
                                          <p:spTgt spid="9"/>
                                        </p:tgtEl>
                                        <p:attrNameLst>
                                          <p:attrName>style.visibility</p:attrName>
                                        </p:attrNameLst>
                                      </p:cBhvr>
                                      <p:to>
                                        <p:strVal val="hidden"/>
                                      </p:to>
                                    </p:set>
                                  </p:childTnLst>
                                </p:cTn>
                              </p:par>
                            </p:childTnLst>
                          </p:cTn>
                        </p:par>
                        <p:par>
                          <p:cTn id="77" fill="hold">
                            <p:stCondLst>
                              <p:cond delay="0"/>
                            </p:stCondLst>
                            <p:childTnLst>
                              <p:par>
                                <p:cTn id="78" presetID="4" presetClass="entr" presetSubtype="16" fill="hold" grpId="0" nodeType="afterEffect">
                                  <p:stCondLst>
                                    <p:cond delay="0"/>
                                  </p:stCondLst>
                                  <p:childTnLst>
                                    <p:set>
                                      <p:cBhvr>
                                        <p:cTn id="79" dur="1" fill="hold">
                                          <p:stCondLst>
                                            <p:cond delay="0"/>
                                          </p:stCondLst>
                                        </p:cTn>
                                        <p:tgtEl>
                                          <p:spTgt spid="17"/>
                                        </p:tgtEl>
                                        <p:attrNameLst>
                                          <p:attrName>style.visibility</p:attrName>
                                        </p:attrNameLst>
                                      </p:cBhvr>
                                      <p:to>
                                        <p:strVal val="visible"/>
                                      </p:to>
                                    </p:set>
                                    <p:animEffect transition="in" filter="box(in)">
                                      <p:cBhvr>
                                        <p:cTn id="80" dur="500"/>
                                        <p:tgtEl>
                                          <p:spTgt spid="17"/>
                                        </p:tgtEl>
                                      </p:cBhvr>
                                    </p:animEffect>
                                  </p:childTnLst>
                                </p:cTn>
                              </p:par>
                              <p:par>
                                <p:cTn id="81" presetID="4" presetClass="entr" presetSubtype="16" fill="hold" grpId="0" nodeType="withEffect">
                                  <p:stCondLst>
                                    <p:cond delay="0"/>
                                  </p:stCondLst>
                                  <p:childTnLst>
                                    <p:set>
                                      <p:cBhvr>
                                        <p:cTn id="82" dur="1" fill="hold">
                                          <p:stCondLst>
                                            <p:cond delay="0"/>
                                          </p:stCondLst>
                                        </p:cTn>
                                        <p:tgtEl>
                                          <p:spTgt spid="18"/>
                                        </p:tgtEl>
                                        <p:attrNameLst>
                                          <p:attrName>style.visibility</p:attrName>
                                        </p:attrNameLst>
                                      </p:cBhvr>
                                      <p:to>
                                        <p:strVal val="visible"/>
                                      </p:to>
                                    </p:set>
                                    <p:animEffect transition="in" filter="box(in)">
                                      <p:cBhvr>
                                        <p:cTn id="83" dur="500"/>
                                        <p:tgtEl>
                                          <p:spTgt spid="18"/>
                                        </p:tgtEl>
                                      </p:cBhvr>
                                    </p:animEffect>
                                  </p:childTnLst>
                                </p:cTn>
                              </p:par>
                            </p:childTnLst>
                          </p:cTn>
                        </p:par>
                      </p:childTnLst>
                    </p:cTn>
                  </p:par>
                  <p:par>
                    <p:cTn id="84" fill="hold">
                      <p:stCondLst>
                        <p:cond delay="indefinite"/>
                      </p:stCondLst>
                      <p:childTnLst>
                        <p:par>
                          <p:cTn id="85" fill="hold">
                            <p:stCondLst>
                              <p:cond delay="0"/>
                            </p:stCondLst>
                            <p:childTnLst>
                              <p:par>
                                <p:cTn id="86" presetID="55" presetClass="entr" presetSubtype="0" fill="hold" nodeType="clickEffect">
                                  <p:stCondLst>
                                    <p:cond delay="0"/>
                                  </p:stCondLst>
                                  <p:childTnLst>
                                    <p:set>
                                      <p:cBhvr>
                                        <p:cTn id="87" dur="1" fill="hold">
                                          <p:stCondLst>
                                            <p:cond delay="0"/>
                                          </p:stCondLst>
                                        </p:cTn>
                                        <p:tgtEl>
                                          <p:spTgt spid="4"/>
                                        </p:tgtEl>
                                        <p:attrNameLst>
                                          <p:attrName>style.visibility</p:attrName>
                                        </p:attrNameLst>
                                      </p:cBhvr>
                                      <p:to>
                                        <p:strVal val="visible"/>
                                      </p:to>
                                    </p:set>
                                    <p:anim calcmode="lin" valueType="num">
                                      <p:cBhvr>
                                        <p:cTn id="88" dur="1000" fill="hold"/>
                                        <p:tgtEl>
                                          <p:spTgt spid="4"/>
                                        </p:tgtEl>
                                        <p:attrNameLst>
                                          <p:attrName>ppt_w</p:attrName>
                                        </p:attrNameLst>
                                      </p:cBhvr>
                                      <p:tavLst>
                                        <p:tav tm="0">
                                          <p:val>
                                            <p:strVal val="#ppt_w*0.70"/>
                                          </p:val>
                                        </p:tav>
                                        <p:tav tm="100000">
                                          <p:val>
                                            <p:strVal val="#ppt_w"/>
                                          </p:val>
                                        </p:tav>
                                      </p:tavLst>
                                    </p:anim>
                                    <p:anim calcmode="lin" valueType="num">
                                      <p:cBhvr>
                                        <p:cTn id="89" dur="1000" fill="hold"/>
                                        <p:tgtEl>
                                          <p:spTgt spid="4"/>
                                        </p:tgtEl>
                                        <p:attrNameLst>
                                          <p:attrName>ppt_h</p:attrName>
                                        </p:attrNameLst>
                                      </p:cBhvr>
                                      <p:tavLst>
                                        <p:tav tm="0">
                                          <p:val>
                                            <p:strVal val="#ppt_h"/>
                                          </p:val>
                                        </p:tav>
                                        <p:tav tm="100000">
                                          <p:val>
                                            <p:strVal val="#ppt_h"/>
                                          </p:val>
                                        </p:tav>
                                      </p:tavLst>
                                    </p:anim>
                                    <p:animEffect transition="in" filter="fade">
                                      <p:cBhvr>
                                        <p:cTn id="90" dur="1000"/>
                                        <p:tgtEl>
                                          <p:spTgt spid="4"/>
                                        </p:tgtEl>
                                      </p:cBhvr>
                                    </p:animEffect>
                                  </p:childTnLst>
                                </p:cTn>
                              </p:par>
                              <p:par>
                                <p:cTn id="91" presetID="55" presetClass="entr" presetSubtype="0" fill="hold" nodeType="withEffect">
                                  <p:stCondLst>
                                    <p:cond delay="0"/>
                                  </p:stCondLst>
                                  <p:childTnLst>
                                    <p:set>
                                      <p:cBhvr>
                                        <p:cTn id="92" dur="1" fill="hold">
                                          <p:stCondLst>
                                            <p:cond delay="0"/>
                                          </p:stCondLst>
                                        </p:cTn>
                                        <p:tgtEl>
                                          <p:spTgt spid="5"/>
                                        </p:tgtEl>
                                        <p:attrNameLst>
                                          <p:attrName>style.visibility</p:attrName>
                                        </p:attrNameLst>
                                      </p:cBhvr>
                                      <p:to>
                                        <p:strVal val="visible"/>
                                      </p:to>
                                    </p:set>
                                    <p:anim calcmode="lin" valueType="num">
                                      <p:cBhvr>
                                        <p:cTn id="93" dur="1000" fill="hold"/>
                                        <p:tgtEl>
                                          <p:spTgt spid="5"/>
                                        </p:tgtEl>
                                        <p:attrNameLst>
                                          <p:attrName>ppt_w</p:attrName>
                                        </p:attrNameLst>
                                      </p:cBhvr>
                                      <p:tavLst>
                                        <p:tav tm="0">
                                          <p:val>
                                            <p:strVal val="#ppt_w*0.70"/>
                                          </p:val>
                                        </p:tav>
                                        <p:tav tm="100000">
                                          <p:val>
                                            <p:strVal val="#ppt_w"/>
                                          </p:val>
                                        </p:tav>
                                      </p:tavLst>
                                    </p:anim>
                                    <p:anim calcmode="lin" valueType="num">
                                      <p:cBhvr>
                                        <p:cTn id="94" dur="1000" fill="hold"/>
                                        <p:tgtEl>
                                          <p:spTgt spid="5"/>
                                        </p:tgtEl>
                                        <p:attrNameLst>
                                          <p:attrName>ppt_h</p:attrName>
                                        </p:attrNameLst>
                                      </p:cBhvr>
                                      <p:tavLst>
                                        <p:tav tm="0">
                                          <p:val>
                                            <p:strVal val="#ppt_h"/>
                                          </p:val>
                                        </p:tav>
                                        <p:tav tm="100000">
                                          <p:val>
                                            <p:strVal val="#ppt_h"/>
                                          </p:val>
                                        </p:tav>
                                      </p:tavLst>
                                    </p:anim>
                                    <p:animEffect transition="in" filter="fade">
                                      <p:cBhvr>
                                        <p:cTn id="95" dur="1000"/>
                                        <p:tgtEl>
                                          <p:spTgt spid="5"/>
                                        </p:tgtEl>
                                      </p:cBhvr>
                                    </p:animEffect>
                                  </p:childTnLst>
                                </p:cTn>
                              </p:par>
                              <p:par>
                                <p:cTn id="96" presetID="55" presetClass="entr" presetSubtype="0" fill="hold" nodeType="withEffect">
                                  <p:stCondLst>
                                    <p:cond delay="0"/>
                                  </p:stCondLst>
                                  <p:childTnLst>
                                    <p:set>
                                      <p:cBhvr>
                                        <p:cTn id="97" dur="1" fill="hold">
                                          <p:stCondLst>
                                            <p:cond delay="0"/>
                                          </p:stCondLst>
                                        </p:cTn>
                                        <p:tgtEl>
                                          <p:spTgt spid="6"/>
                                        </p:tgtEl>
                                        <p:attrNameLst>
                                          <p:attrName>style.visibility</p:attrName>
                                        </p:attrNameLst>
                                      </p:cBhvr>
                                      <p:to>
                                        <p:strVal val="visible"/>
                                      </p:to>
                                    </p:set>
                                    <p:anim calcmode="lin" valueType="num">
                                      <p:cBhvr>
                                        <p:cTn id="98" dur="1000" fill="hold"/>
                                        <p:tgtEl>
                                          <p:spTgt spid="6"/>
                                        </p:tgtEl>
                                        <p:attrNameLst>
                                          <p:attrName>ppt_w</p:attrName>
                                        </p:attrNameLst>
                                      </p:cBhvr>
                                      <p:tavLst>
                                        <p:tav tm="0">
                                          <p:val>
                                            <p:strVal val="#ppt_w*0.70"/>
                                          </p:val>
                                        </p:tav>
                                        <p:tav tm="100000">
                                          <p:val>
                                            <p:strVal val="#ppt_w"/>
                                          </p:val>
                                        </p:tav>
                                      </p:tavLst>
                                    </p:anim>
                                    <p:anim calcmode="lin" valueType="num">
                                      <p:cBhvr>
                                        <p:cTn id="99" dur="1000" fill="hold"/>
                                        <p:tgtEl>
                                          <p:spTgt spid="6"/>
                                        </p:tgtEl>
                                        <p:attrNameLst>
                                          <p:attrName>ppt_h</p:attrName>
                                        </p:attrNameLst>
                                      </p:cBhvr>
                                      <p:tavLst>
                                        <p:tav tm="0">
                                          <p:val>
                                            <p:strVal val="#ppt_h"/>
                                          </p:val>
                                        </p:tav>
                                        <p:tav tm="100000">
                                          <p:val>
                                            <p:strVal val="#ppt_h"/>
                                          </p:val>
                                        </p:tav>
                                      </p:tavLst>
                                    </p:anim>
                                    <p:animEffect transition="in" filter="fade">
                                      <p:cBhvr>
                                        <p:cTn id="100"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9" grpId="1"/>
      <p:bldP spid="10" grpId="0"/>
      <p:bldP spid="11" grpId="0"/>
      <p:bldP spid="12" grpId="0"/>
      <p:bldP spid="13" grpId="0"/>
      <p:bldP spid="14" grpId="0"/>
      <p:bldP spid="15" grpId="0"/>
      <p:bldP spid="15" grpId="1"/>
      <p:bldP spid="16" grpId="0"/>
      <p:bldP spid="16" grpId="1"/>
      <p:bldP spid="17" grpId="0" animBg="1"/>
      <p:bldP spid="18" grpId="0"/>
      <p:bldP spid="19" grpId="0"/>
      <p:bldP spid="19" grpId="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graphicFrame>
        <p:nvGraphicFramePr>
          <p:cNvPr id="4" name="Object 1"/>
          <p:cNvGraphicFramePr>
            <a:graphicFrameLocks noChangeAspect="1"/>
          </p:cNvGraphicFramePr>
          <p:nvPr/>
        </p:nvGraphicFramePr>
        <p:xfrm>
          <a:off x="939800" y="1339850"/>
          <a:ext cx="7734300" cy="5518150"/>
        </p:xfrm>
        <a:graphic>
          <a:graphicData uri="http://schemas.openxmlformats.org/presentationml/2006/ole">
            <p:oleObj spid="_x0000_s175106" name="Visio" r:id="rId4" imgW="13170408" imgH="9365894" progId="">
              <p:embed/>
            </p:oleObj>
          </a:graphicData>
        </a:graphic>
      </p:graphicFrame>
      <p:sp>
        <p:nvSpPr>
          <p:cNvPr id="6" name="Rectangle 1"/>
          <p:cNvSpPr>
            <a:spLocks noChangeArrowheads="1"/>
          </p:cNvSpPr>
          <p:nvPr/>
        </p:nvSpPr>
        <p:spPr bwMode="auto">
          <a:xfrm>
            <a:off x="1285902" y="-27003"/>
            <a:ext cx="7143750" cy="1384301"/>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Identificación</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cxnSp>
        <p:nvCxnSpPr>
          <p:cNvPr id="3" name="2 Conector recto"/>
          <p:cNvCxnSpPr/>
          <p:nvPr/>
        </p:nvCxnSpPr>
        <p:spPr>
          <a:xfrm>
            <a:off x="1785938" y="774700"/>
            <a:ext cx="7358062" cy="158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1785938" y="-109538"/>
            <a:ext cx="7143750" cy="1384301"/>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Calidad de los datos</a:t>
            </a:r>
          </a:p>
        </p:txBody>
      </p:sp>
      <p:sp>
        <p:nvSpPr>
          <p:cNvPr id="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graphicFrame>
        <p:nvGraphicFramePr>
          <p:cNvPr id="6" name="Object 1"/>
          <p:cNvGraphicFramePr>
            <a:graphicFrameLocks noChangeAspect="1"/>
          </p:cNvGraphicFramePr>
          <p:nvPr/>
        </p:nvGraphicFramePr>
        <p:xfrm>
          <a:off x="-38100" y="1433513"/>
          <a:ext cx="9109075" cy="5168900"/>
        </p:xfrm>
        <a:graphic>
          <a:graphicData uri="http://schemas.openxmlformats.org/presentationml/2006/ole">
            <p:oleObj spid="_x0000_s176130" name="Visio" r:id="rId4" imgW="12952857" imgH="7342251" progId="">
              <p:embed/>
            </p:oleObj>
          </a:graphicData>
        </a:graphic>
      </p:graphicFrame>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8 Rectángulo"/>
          <p:cNvSpPr/>
          <p:nvPr/>
        </p:nvSpPr>
        <p:spPr>
          <a:xfrm>
            <a:off x="6156176" y="5760640"/>
            <a:ext cx="1512168"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4" name="Rectangle 1"/>
          <p:cNvSpPr>
            <a:spLocks noChangeArrowheads="1"/>
          </p:cNvSpPr>
          <p:nvPr/>
        </p:nvSpPr>
        <p:spPr bwMode="auto">
          <a:xfrm>
            <a:off x="285720" y="204269"/>
            <a:ext cx="8501122" cy="1384849"/>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mn-lt"/>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a:t>
            </a:r>
            <a:r>
              <a:rPr lang="es-CO" sz="3600" dirty="0">
                <a:solidFill>
                  <a:schemeClr val="tx2"/>
                </a:solidFill>
                <a:effectLst>
                  <a:outerShdw blurRad="38100" dist="38100" dir="2700000" algn="tl">
                    <a:srgbClr val="000000">
                      <a:alpha val="43137"/>
                    </a:srgbClr>
                  </a:outerShdw>
                </a:effectLst>
                <a:latin typeface="+mn-lt"/>
                <a:cs typeface="Arial" charset="0"/>
              </a:rPr>
              <a:t> de Representación espacial</a:t>
            </a:r>
          </a:p>
        </p:txBody>
      </p:sp>
      <p:sp>
        <p:nvSpPr>
          <p:cNvPr id="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graphicFrame>
        <p:nvGraphicFramePr>
          <p:cNvPr id="7" name="Object 3"/>
          <p:cNvGraphicFramePr>
            <a:graphicFrameLocks noChangeAspect="1"/>
          </p:cNvGraphicFramePr>
          <p:nvPr/>
        </p:nvGraphicFramePr>
        <p:xfrm>
          <a:off x="1419225" y="1619276"/>
          <a:ext cx="7310438" cy="5453062"/>
        </p:xfrm>
        <a:graphic>
          <a:graphicData uri="http://schemas.openxmlformats.org/presentationml/2006/ole">
            <p:oleObj spid="_x0000_s177154" name="Visio" r:id="rId4" imgW="9658653" imgH="7138481" progId="">
              <p:embed/>
            </p:oleObj>
          </a:graphicData>
        </a:graphic>
      </p:graphicFrame>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4" name="Rectangle 1"/>
          <p:cNvSpPr>
            <a:spLocks noChangeArrowheads="1"/>
          </p:cNvSpPr>
          <p:nvPr/>
        </p:nvSpPr>
        <p:spPr bwMode="auto">
          <a:xfrm>
            <a:off x="785786" y="401625"/>
            <a:ext cx="7143750" cy="1384301"/>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Referencia espacial</a:t>
            </a:r>
          </a:p>
        </p:txBody>
      </p:sp>
      <p:sp>
        <p:nvSpPr>
          <p:cNvPr id="5" name="Rectangle 2"/>
          <p:cNvSpPr>
            <a:spLocks noChangeArrowheads="1"/>
          </p:cNvSpPr>
          <p:nvPr/>
        </p:nvSpPr>
        <p:spPr bwMode="auto">
          <a:xfrm>
            <a:off x="0" y="22239"/>
            <a:ext cx="9144000" cy="0"/>
          </a:xfrm>
          <a:prstGeom prst="rect">
            <a:avLst/>
          </a:prstGeom>
          <a:noFill/>
          <a:ln w="9525">
            <a:noFill/>
            <a:miter lim="800000"/>
            <a:headEnd/>
            <a:tailEnd/>
          </a:ln>
        </p:spPr>
        <p:txBody>
          <a:bodyPr wrap="none" anchor="ctr">
            <a:spAutoFit/>
          </a:bodyPr>
          <a:lstStyle/>
          <a:p>
            <a:endParaRPr lang="es-CO"/>
          </a:p>
        </p:txBody>
      </p:sp>
      <p:sp>
        <p:nvSpPr>
          <p:cNvPr id="6" name="Rectangle 4"/>
          <p:cNvSpPr>
            <a:spLocks noChangeArrowheads="1"/>
          </p:cNvSpPr>
          <p:nvPr/>
        </p:nvSpPr>
        <p:spPr bwMode="auto">
          <a:xfrm>
            <a:off x="0" y="22239"/>
            <a:ext cx="9144000" cy="0"/>
          </a:xfrm>
          <a:prstGeom prst="rect">
            <a:avLst/>
          </a:prstGeom>
          <a:noFill/>
          <a:ln w="9525">
            <a:noFill/>
            <a:miter lim="800000"/>
            <a:headEnd/>
            <a:tailEnd/>
          </a:ln>
        </p:spPr>
        <p:txBody>
          <a:bodyPr wrap="none" anchor="ctr">
            <a:spAutoFit/>
          </a:bodyPr>
          <a:lstStyle/>
          <a:p>
            <a:endParaRPr lang="es-CO"/>
          </a:p>
        </p:txBody>
      </p:sp>
      <p:sp>
        <p:nvSpPr>
          <p:cNvPr id="7" name="Rectangle 4"/>
          <p:cNvSpPr>
            <a:spLocks noChangeArrowheads="1"/>
          </p:cNvSpPr>
          <p:nvPr/>
        </p:nvSpPr>
        <p:spPr bwMode="auto">
          <a:xfrm>
            <a:off x="0" y="22239"/>
            <a:ext cx="9144000" cy="0"/>
          </a:xfrm>
          <a:prstGeom prst="rect">
            <a:avLst/>
          </a:prstGeom>
          <a:noFill/>
          <a:ln w="9525">
            <a:noFill/>
            <a:miter lim="800000"/>
            <a:headEnd/>
            <a:tailEnd/>
          </a:ln>
        </p:spPr>
        <p:txBody>
          <a:bodyPr wrap="none" anchor="ctr">
            <a:spAutoFit/>
          </a:bodyPr>
          <a:lstStyle/>
          <a:p>
            <a:endParaRPr lang="es-CO"/>
          </a:p>
        </p:txBody>
      </p:sp>
      <p:graphicFrame>
        <p:nvGraphicFramePr>
          <p:cNvPr id="8" name="Object 3"/>
          <p:cNvGraphicFramePr>
            <a:graphicFrameLocks noChangeAspect="1"/>
          </p:cNvGraphicFramePr>
          <p:nvPr/>
        </p:nvGraphicFramePr>
        <p:xfrm>
          <a:off x="2008207" y="1939940"/>
          <a:ext cx="5349875" cy="3703638"/>
        </p:xfrm>
        <a:graphic>
          <a:graphicData uri="http://schemas.openxmlformats.org/presentationml/2006/ole">
            <p:oleObj spid="_x0000_s178178" name="Visio" r:id="rId4" imgW="6790836" imgH="4681166" progId="">
              <p:embed/>
            </p:oleObj>
          </a:graphicData>
        </a:graphic>
      </p:graphicFrame>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Título"/>
          <p:cNvSpPr>
            <a:spLocks noGrp="1"/>
          </p:cNvSpPr>
          <p:nvPr>
            <p:ph type="title" idx="4294967295"/>
          </p:nvPr>
        </p:nvSpPr>
        <p:spPr>
          <a:xfrm>
            <a:off x="250825" y="692150"/>
            <a:ext cx="4035423" cy="865188"/>
          </a:xfrm>
        </p:spPr>
        <p:txBody>
          <a:bodyPr/>
          <a:lstStyle/>
          <a:p>
            <a:pPr algn="l"/>
            <a:r>
              <a:rPr lang="es-CO" dirty="0" smtClean="0">
                <a:latin typeface="Comic Sans MS" pitchFamily="66" charset="0"/>
              </a:rPr>
              <a:t>Qué ES?</a:t>
            </a:r>
            <a:endParaRPr lang="es-ES" dirty="0" smtClean="0">
              <a:latin typeface="Comic Sans MS" pitchFamily="66" charset="0"/>
            </a:endParaRPr>
          </a:p>
        </p:txBody>
      </p:sp>
      <p:sp>
        <p:nvSpPr>
          <p:cNvPr id="12291" name="2 Marcador de contenido"/>
          <p:cNvSpPr>
            <a:spLocks noGrp="1"/>
          </p:cNvSpPr>
          <p:nvPr>
            <p:ph idx="4294967295"/>
          </p:nvPr>
        </p:nvSpPr>
        <p:spPr>
          <a:xfrm>
            <a:off x="252413" y="1484313"/>
            <a:ext cx="8280400" cy="576262"/>
          </a:xfrm>
        </p:spPr>
        <p:txBody>
          <a:bodyPr/>
          <a:lstStyle/>
          <a:p>
            <a:pPr marL="0" indent="0" algn="just">
              <a:buFontTx/>
              <a:buNone/>
            </a:pPr>
            <a:r>
              <a:rPr lang="es-ES" dirty="0" smtClean="0">
                <a:solidFill>
                  <a:srgbClr val="00B050"/>
                </a:solidFill>
                <a:latin typeface="Comic Sans MS" pitchFamily="66" charset="0"/>
              </a:rPr>
              <a:t>Metadatos </a:t>
            </a:r>
            <a:r>
              <a:rPr lang="es-ES" sz="2000" dirty="0" smtClean="0">
                <a:latin typeface="Comic Sans MS" pitchFamily="66" charset="0"/>
              </a:rPr>
              <a:t>	</a:t>
            </a:r>
          </a:p>
          <a:p>
            <a:pPr marL="0" indent="0" algn="just">
              <a:buFontTx/>
              <a:buNone/>
            </a:pPr>
            <a:endParaRPr lang="es-ES" sz="2000" dirty="0" smtClean="0">
              <a:latin typeface="Comic Sans MS" pitchFamily="66" charset="0"/>
            </a:endParaRPr>
          </a:p>
          <a:p>
            <a:pPr marL="0" indent="0" algn="just"/>
            <a:endParaRPr lang="es-ES" sz="2000" dirty="0" smtClean="0">
              <a:latin typeface="Comic Sans MS" pitchFamily="66" charset="0"/>
            </a:endParaRPr>
          </a:p>
        </p:txBody>
      </p:sp>
      <p:grpSp>
        <p:nvGrpSpPr>
          <p:cNvPr id="2" name="Group 7"/>
          <p:cNvGrpSpPr>
            <a:grpSpLocks/>
          </p:cNvGrpSpPr>
          <p:nvPr/>
        </p:nvGrpSpPr>
        <p:grpSpPr bwMode="auto">
          <a:xfrm>
            <a:off x="250825" y="2322513"/>
            <a:ext cx="4175125" cy="4346575"/>
            <a:chOff x="1542" y="737"/>
            <a:chExt cx="2630" cy="2738"/>
          </a:xfrm>
        </p:grpSpPr>
        <p:pic>
          <p:nvPicPr>
            <p:cNvPr id="12295" name="Picture 5"/>
            <p:cNvPicPr>
              <a:picLocks noChangeAspect="1" noChangeArrowheads="1"/>
            </p:cNvPicPr>
            <p:nvPr/>
          </p:nvPicPr>
          <p:blipFill>
            <a:blip r:embed="rId3" cstate="print"/>
            <a:srcRect l="1337" t="3891" r="3256" b="1297"/>
            <a:stretch>
              <a:fillRect/>
            </a:stretch>
          </p:blipFill>
          <p:spPr bwMode="auto">
            <a:xfrm rot="5400000">
              <a:off x="1371" y="908"/>
              <a:ext cx="2032" cy="1690"/>
            </a:xfrm>
            <a:prstGeom prst="rect">
              <a:avLst/>
            </a:prstGeom>
            <a:noFill/>
            <a:ln w="9525">
              <a:solidFill>
                <a:schemeClr val="tx1"/>
              </a:solidFill>
              <a:miter lim="800000"/>
              <a:headEnd/>
              <a:tailEnd/>
            </a:ln>
          </p:spPr>
        </p:pic>
        <p:pic>
          <p:nvPicPr>
            <p:cNvPr id="12296" name="Picture 6"/>
            <p:cNvPicPr>
              <a:picLocks noChangeAspect="1" noChangeArrowheads="1"/>
            </p:cNvPicPr>
            <p:nvPr/>
          </p:nvPicPr>
          <p:blipFill>
            <a:blip r:embed="rId4" cstate="print"/>
            <a:srcRect l="2191" t="4433" r="4385" b="2037"/>
            <a:stretch>
              <a:fillRect/>
            </a:stretch>
          </p:blipFill>
          <p:spPr bwMode="auto">
            <a:xfrm rot="5400000">
              <a:off x="2274" y="1577"/>
              <a:ext cx="1960" cy="1836"/>
            </a:xfrm>
            <a:prstGeom prst="rect">
              <a:avLst/>
            </a:prstGeom>
            <a:noFill/>
            <a:ln w="3175">
              <a:solidFill>
                <a:schemeClr val="tx1"/>
              </a:solidFill>
              <a:miter lim="800000"/>
              <a:headEnd/>
              <a:tailEnd/>
            </a:ln>
          </p:spPr>
        </p:pic>
      </p:grpSp>
      <p:sp>
        <p:nvSpPr>
          <p:cNvPr id="49161" name="Rectangle 9"/>
          <p:cNvSpPr>
            <a:spLocks noChangeArrowheads="1"/>
          </p:cNvSpPr>
          <p:nvPr/>
        </p:nvSpPr>
        <p:spPr bwMode="auto">
          <a:xfrm>
            <a:off x="4537075" y="2276475"/>
            <a:ext cx="4572000" cy="1508105"/>
          </a:xfrm>
          <a:prstGeom prst="rect">
            <a:avLst/>
          </a:prstGeom>
          <a:noFill/>
          <a:ln w="9525">
            <a:noFill/>
            <a:miter lim="800000"/>
            <a:headEnd/>
            <a:tailEnd/>
          </a:ln>
        </p:spPr>
        <p:txBody>
          <a:bodyPr>
            <a:spAutoFit/>
          </a:bodyPr>
          <a:lstStyle/>
          <a:p>
            <a:pPr algn="just"/>
            <a:r>
              <a:rPr lang="es-ES" b="1" dirty="0">
                <a:latin typeface="Comic Sans MS" pitchFamily="66" charset="0"/>
              </a:rPr>
              <a:t>Dos dibujos similares de Picasso vendidos por muy diferentes precios</a:t>
            </a:r>
            <a:endParaRPr lang="es-ES" dirty="0">
              <a:latin typeface="Comic Sans MS" pitchFamily="66" charset="0"/>
            </a:endParaRPr>
          </a:p>
          <a:p>
            <a:pPr algn="just"/>
            <a:r>
              <a:rPr lang="es-ES" b="1" dirty="0">
                <a:latin typeface="Comic Sans MS" pitchFamily="66" charset="0"/>
              </a:rPr>
              <a:t>Porqué? </a:t>
            </a:r>
          </a:p>
          <a:p>
            <a:pPr algn="just"/>
            <a:endParaRPr lang="es-ES" dirty="0">
              <a:latin typeface="Comic Sans MS" pitchFamily="66" charset="0"/>
            </a:endParaRPr>
          </a:p>
          <a:p>
            <a:pPr algn="just"/>
            <a:r>
              <a:rPr lang="es-ES" sz="2000" dirty="0">
                <a:solidFill>
                  <a:schemeClr val="tx2"/>
                </a:solidFill>
                <a:latin typeface="Comic Sans MS" pitchFamily="66" charset="0"/>
              </a:rPr>
              <a:t>Uno tiene metadatos. El otro </a:t>
            </a:r>
            <a:r>
              <a:rPr lang="es-ES" sz="2000" dirty="0" smtClean="0">
                <a:solidFill>
                  <a:schemeClr val="tx2"/>
                </a:solidFill>
                <a:latin typeface="Comic Sans MS" pitchFamily="66" charset="0"/>
              </a:rPr>
              <a:t>no.</a:t>
            </a:r>
            <a:endParaRPr lang="es-ES" sz="2000" dirty="0">
              <a:solidFill>
                <a:schemeClr val="tx2"/>
              </a:solidFill>
              <a:latin typeface="Comic Sans MS" pitchFamily="66" charset="0"/>
            </a:endParaRP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9161">
                                            <p:txEl>
                                              <p:pRg st="3" end="3"/>
                                            </p:txEl>
                                          </p:spTgt>
                                        </p:tgtEl>
                                        <p:attrNameLst>
                                          <p:attrName>style.visibility</p:attrName>
                                        </p:attrNameLst>
                                      </p:cBhvr>
                                      <p:to>
                                        <p:strVal val="visible"/>
                                      </p:to>
                                    </p:set>
                                    <p:animEffect transition="in" filter="checkerboard(across)">
                                      <p:cBhvr>
                                        <p:cTn id="7" dur="500"/>
                                        <p:tgtEl>
                                          <p:spTgt spid="4916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4" name="Rectangle 1"/>
          <p:cNvSpPr>
            <a:spLocks noChangeArrowheads="1"/>
          </p:cNvSpPr>
          <p:nvPr/>
        </p:nvSpPr>
        <p:spPr bwMode="auto">
          <a:xfrm>
            <a:off x="1285852" y="-109538"/>
            <a:ext cx="7143750" cy="1384301"/>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Contenido</a:t>
            </a:r>
          </a:p>
        </p:txBody>
      </p:sp>
      <p:sp>
        <p:nvSpPr>
          <p:cNvPr id="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graphicFrame>
        <p:nvGraphicFramePr>
          <p:cNvPr id="9" name="Object 3"/>
          <p:cNvGraphicFramePr>
            <a:graphicFrameLocks noChangeAspect="1"/>
          </p:cNvGraphicFramePr>
          <p:nvPr/>
        </p:nvGraphicFramePr>
        <p:xfrm>
          <a:off x="1528763" y="1296988"/>
          <a:ext cx="6873875" cy="5318125"/>
        </p:xfrm>
        <a:graphic>
          <a:graphicData uri="http://schemas.openxmlformats.org/presentationml/2006/ole">
            <p:oleObj spid="_x0000_s179202" name="Visio" r:id="rId4" imgW="7380351" imgH="5681472" progId="">
              <p:embed/>
            </p:oleObj>
          </a:graphicData>
        </a:graphic>
      </p:graphicFrame>
      <p:sp>
        <p:nvSpPr>
          <p:cNvPr id="1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4" name="Rectangle 1"/>
          <p:cNvSpPr>
            <a:spLocks noChangeArrowheads="1"/>
          </p:cNvSpPr>
          <p:nvPr/>
        </p:nvSpPr>
        <p:spPr bwMode="auto">
          <a:xfrm>
            <a:off x="1785938" y="322280"/>
            <a:ext cx="7143750" cy="1938847"/>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Catálogo de símbolos</a:t>
            </a:r>
          </a:p>
        </p:txBody>
      </p:sp>
      <p:sp>
        <p:nvSpPr>
          <p:cNvPr id="5" name="Rectangle 2"/>
          <p:cNvSpPr>
            <a:spLocks noChangeArrowheads="1"/>
          </p:cNvSpPr>
          <p:nvPr/>
        </p:nvSpPr>
        <p:spPr bwMode="auto">
          <a:xfrm>
            <a:off x="0" y="431818"/>
            <a:ext cx="9144000" cy="0"/>
          </a:xfrm>
          <a:prstGeom prst="rect">
            <a:avLst/>
          </a:prstGeom>
          <a:noFill/>
          <a:ln w="9525">
            <a:noFill/>
            <a:miter lim="800000"/>
            <a:headEnd/>
            <a:tailEnd/>
          </a:ln>
        </p:spPr>
        <p:txBody>
          <a:bodyPr wrap="none" anchor="ctr">
            <a:spAutoFit/>
          </a:bodyPr>
          <a:lstStyle/>
          <a:p>
            <a:endParaRPr lang="es-CO"/>
          </a:p>
        </p:txBody>
      </p:sp>
      <p:sp>
        <p:nvSpPr>
          <p:cNvPr id="6" name="Rectangle 4"/>
          <p:cNvSpPr>
            <a:spLocks noChangeArrowheads="1"/>
          </p:cNvSpPr>
          <p:nvPr/>
        </p:nvSpPr>
        <p:spPr bwMode="auto">
          <a:xfrm>
            <a:off x="0" y="431818"/>
            <a:ext cx="9144000" cy="0"/>
          </a:xfrm>
          <a:prstGeom prst="rect">
            <a:avLst/>
          </a:prstGeom>
          <a:noFill/>
          <a:ln w="9525">
            <a:noFill/>
            <a:miter lim="800000"/>
            <a:headEnd/>
            <a:tailEnd/>
          </a:ln>
        </p:spPr>
        <p:txBody>
          <a:bodyPr wrap="none" anchor="ctr">
            <a:spAutoFit/>
          </a:bodyPr>
          <a:lstStyle/>
          <a:p>
            <a:endParaRPr lang="es-CO"/>
          </a:p>
        </p:txBody>
      </p:sp>
      <p:sp>
        <p:nvSpPr>
          <p:cNvPr id="7" name="Rectangle 4"/>
          <p:cNvSpPr>
            <a:spLocks noChangeArrowheads="1"/>
          </p:cNvSpPr>
          <p:nvPr/>
        </p:nvSpPr>
        <p:spPr bwMode="auto">
          <a:xfrm>
            <a:off x="0" y="431818"/>
            <a:ext cx="9144000" cy="0"/>
          </a:xfrm>
          <a:prstGeom prst="rect">
            <a:avLst/>
          </a:prstGeom>
          <a:noFill/>
          <a:ln w="9525">
            <a:noFill/>
            <a:miter lim="800000"/>
            <a:headEnd/>
            <a:tailEnd/>
          </a:ln>
        </p:spPr>
        <p:txBody>
          <a:bodyPr wrap="none" anchor="ctr">
            <a:spAutoFit/>
          </a:bodyPr>
          <a:lstStyle/>
          <a:p>
            <a:endParaRPr lang="es-CO"/>
          </a:p>
        </p:txBody>
      </p:sp>
      <p:sp>
        <p:nvSpPr>
          <p:cNvPr id="8" name="Rectangle 4"/>
          <p:cNvSpPr>
            <a:spLocks noChangeArrowheads="1"/>
          </p:cNvSpPr>
          <p:nvPr/>
        </p:nvSpPr>
        <p:spPr bwMode="auto">
          <a:xfrm>
            <a:off x="0" y="431818"/>
            <a:ext cx="9144000" cy="0"/>
          </a:xfrm>
          <a:prstGeom prst="rect">
            <a:avLst/>
          </a:prstGeom>
          <a:noFill/>
          <a:ln w="9525">
            <a:noFill/>
            <a:miter lim="800000"/>
            <a:headEnd/>
            <a:tailEnd/>
          </a:ln>
        </p:spPr>
        <p:txBody>
          <a:bodyPr wrap="none" anchor="ctr">
            <a:spAutoFit/>
          </a:bodyPr>
          <a:lstStyle/>
          <a:p>
            <a:endParaRPr lang="es-CO"/>
          </a:p>
        </p:txBody>
      </p:sp>
      <p:sp>
        <p:nvSpPr>
          <p:cNvPr id="9" name="Rectangle 4"/>
          <p:cNvSpPr>
            <a:spLocks noChangeArrowheads="1"/>
          </p:cNvSpPr>
          <p:nvPr/>
        </p:nvSpPr>
        <p:spPr bwMode="auto">
          <a:xfrm>
            <a:off x="0" y="431818"/>
            <a:ext cx="9144000" cy="0"/>
          </a:xfrm>
          <a:prstGeom prst="rect">
            <a:avLst/>
          </a:prstGeom>
          <a:noFill/>
          <a:ln w="9525">
            <a:noFill/>
            <a:miter lim="800000"/>
            <a:headEnd/>
            <a:tailEnd/>
          </a:ln>
        </p:spPr>
        <p:txBody>
          <a:bodyPr wrap="none" anchor="ctr">
            <a:spAutoFit/>
          </a:bodyPr>
          <a:lstStyle/>
          <a:p>
            <a:endParaRPr lang="es-CO"/>
          </a:p>
        </p:txBody>
      </p:sp>
      <p:graphicFrame>
        <p:nvGraphicFramePr>
          <p:cNvPr id="10" name="Object 3"/>
          <p:cNvGraphicFramePr>
            <a:graphicFrameLocks noChangeAspect="1"/>
          </p:cNvGraphicFramePr>
          <p:nvPr/>
        </p:nvGraphicFramePr>
        <p:xfrm>
          <a:off x="3275013" y="2343168"/>
          <a:ext cx="2981325" cy="3657600"/>
        </p:xfrm>
        <a:graphic>
          <a:graphicData uri="http://schemas.openxmlformats.org/presentationml/2006/ole">
            <p:oleObj spid="_x0000_s180226" name="Visio" r:id="rId4" imgW="2980566" imgH="3658681" progId="">
              <p:embed/>
            </p:oleObj>
          </a:graphicData>
        </a:graphic>
      </p:graphicFrame>
      <p:sp>
        <p:nvSpPr>
          <p:cNvPr id="11"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3"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4" name="Rectangle 1"/>
          <p:cNvSpPr>
            <a:spLocks noChangeArrowheads="1"/>
          </p:cNvSpPr>
          <p:nvPr/>
        </p:nvSpPr>
        <p:spPr bwMode="auto">
          <a:xfrm>
            <a:off x="1785938" y="-109538"/>
            <a:ext cx="7143750" cy="1384301"/>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Distribución</a:t>
            </a:r>
          </a:p>
        </p:txBody>
      </p:sp>
      <p:sp>
        <p:nvSpPr>
          <p:cNvPr id="5"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7"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9"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0"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graphicFrame>
        <p:nvGraphicFramePr>
          <p:cNvPr id="11" name="Object 3"/>
          <p:cNvGraphicFramePr>
            <a:graphicFrameLocks noChangeAspect="1"/>
          </p:cNvGraphicFramePr>
          <p:nvPr/>
        </p:nvGraphicFramePr>
        <p:xfrm>
          <a:off x="1692275" y="1433513"/>
          <a:ext cx="6856413" cy="5213350"/>
        </p:xfrm>
        <a:graphic>
          <a:graphicData uri="http://schemas.openxmlformats.org/presentationml/2006/ole">
            <p:oleObj spid="_x0000_s181250" name="Visio" r:id="rId4" imgW="8038898" imgH="6122751" progId="">
              <p:embed/>
            </p:oleObj>
          </a:graphicData>
        </a:graphic>
      </p:graphicFrame>
      <p:sp>
        <p:nvSpPr>
          <p:cNvPr id="12"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1"/>
          <p:cNvSpPr>
            <a:spLocks noChangeArrowheads="1"/>
          </p:cNvSpPr>
          <p:nvPr/>
        </p:nvSpPr>
        <p:spPr bwMode="auto">
          <a:xfrm>
            <a:off x="500034" y="500042"/>
            <a:ext cx="8715436" cy="1384301"/>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Extensión de metadato</a:t>
            </a:r>
          </a:p>
        </p:txBody>
      </p:sp>
      <p:sp>
        <p:nvSpPr>
          <p:cNvPr id="1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5"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7"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s-CO"/>
          </a:p>
        </p:txBody>
      </p:sp>
      <p:graphicFrame>
        <p:nvGraphicFramePr>
          <p:cNvPr id="18" name="Object 3"/>
          <p:cNvGraphicFramePr>
            <a:graphicFrameLocks noChangeAspect="1"/>
          </p:cNvGraphicFramePr>
          <p:nvPr/>
        </p:nvGraphicFramePr>
        <p:xfrm>
          <a:off x="968375" y="1890735"/>
          <a:ext cx="7848600" cy="4824413"/>
        </p:xfrm>
        <a:graphic>
          <a:graphicData uri="http://schemas.openxmlformats.org/presentationml/2006/ole">
            <p:oleObj spid="_x0000_s182274" name="Visio" r:id="rId3" imgW="7557961" imgH="4652523" progId="">
              <p:embed/>
            </p:oleObj>
          </a:graphicData>
        </a:graphic>
      </p:graphicFrame>
      <p:sp>
        <p:nvSpPr>
          <p:cNvPr id="1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Rectangle 1"/>
          <p:cNvSpPr>
            <a:spLocks noChangeArrowheads="1"/>
          </p:cNvSpPr>
          <p:nvPr/>
        </p:nvSpPr>
        <p:spPr bwMode="auto">
          <a:xfrm>
            <a:off x="1214414" y="-81483"/>
            <a:ext cx="7143750" cy="1938847"/>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Referencia del metadato</a:t>
            </a:r>
          </a:p>
        </p:txBody>
      </p:sp>
      <p:sp>
        <p:nvSpPr>
          <p:cNvPr id="11" name="Rectangle 2"/>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2"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3"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4"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5"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6"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sp>
        <p:nvSpPr>
          <p:cNvPr id="17" name="Rectangle 4"/>
          <p:cNvSpPr>
            <a:spLocks noChangeArrowheads="1"/>
          </p:cNvSpPr>
          <p:nvPr/>
        </p:nvSpPr>
        <p:spPr bwMode="auto">
          <a:xfrm>
            <a:off x="0" y="0"/>
            <a:ext cx="9144000" cy="457200"/>
          </a:xfrm>
          <a:prstGeom prst="rect">
            <a:avLst/>
          </a:prstGeom>
          <a:noFill/>
          <a:ln w="9525">
            <a:noFill/>
            <a:miter lim="800000"/>
            <a:headEnd/>
            <a:tailEnd/>
          </a:ln>
        </p:spPr>
        <p:txBody>
          <a:bodyPr wrap="none" anchor="ctr">
            <a:spAutoFit/>
          </a:bodyPr>
          <a:lstStyle/>
          <a:p>
            <a:endParaRPr lang="es-CO"/>
          </a:p>
        </p:txBody>
      </p:sp>
      <p:sp>
        <p:nvSpPr>
          <p:cNvPr id="18" name="Rectangle 4"/>
          <p:cNvSpPr>
            <a:spLocks noChangeArrowheads="1"/>
          </p:cNvSpPr>
          <p:nvPr/>
        </p:nvSpPr>
        <p:spPr bwMode="auto">
          <a:xfrm>
            <a:off x="0" y="0"/>
            <a:ext cx="9144000" cy="0"/>
          </a:xfrm>
          <a:prstGeom prst="rect">
            <a:avLst/>
          </a:prstGeom>
          <a:noFill/>
          <a:ln w="9525">
            <a:noFill/>
            <a:miter lim="800000"/>
            <a:headEnd/>
            <a:tailEnd/>
          </a:ln>
        </p:spPr>
        <p:txBody>
          <a:bodyPr wrap="none" anchor="ctr">
            <a:spAutoFit/>
          </a:bodyPr>
          <a:lstStyle/>
          <a:p>
            <a:endParaRPr lang="es-CO"/>
          </a:p>
        </p:txBody>
      </p:sp>
      <p:graphicFrame>
        <p:nvGraphicFramePr>
          <p:cNvPr id="19" name="Object 3"/>
          <p:cNvGraphicFramePr>
            <a:graphicFrameLocks noChangeAspect="1"/>
          </p:cNvGraphicFramePr>
          <p:nvPr/>
        </p:nvGraphicFramePr>
        <p:xfrm>
          <a:off x="1201738" y="1270000"/>
          <a:ext cx="7508875" cy="5356225"/>
        </p:xfrm>
        <a:graphic>
          <a:graphicData uri="http://schemas.openxmlformats.org/presentationml/2006/ole">
            <p:oleObj spid="_x0000_s183298" name="Visio" r:id="rId3" imgW="8073693" imgH="5770664" progId="">
              <p:embed/>
            </p:oleObj>
          </a:graphicData>
        </a:graphic>
      </p:graphicFrame>
      <p:sp>
        <p:nvSpPr>
          <p:cNvPr id="20"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1214414" y="-27003"/>
            <a:ext cx="7143750" cy="1384301"/>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Citación</a:t>
            </a:r>
          </a:p>
        </p:txBody>
      </p:sp>
      <p:graphicFrame>
        <p:nvGraphicFramePr>
          <p:cNvPr id="15" name="Object 3"/>
          <p:cNvGraphicFramePr>
            <a:graphicFrameLocks noChangeAspect="1"/>
          </p:cNvGraphicFramePr>
          <p:nvPr/>
        </p:nvGraphicFramePr>
        <p:xfrm>
          <a:off x="2047875" y="1104900"/>
          <a:ext cx="5005388" cy="5753100"/>
        </p:xfrm>
        <a:graphic>
          <a:graphicData uri="http://schemas.openxmlformats.org/presentationml/2006/ole">
            <p:oleObj spid="_x0000_s184322" name="Visio" r:id="rId3" imgW="6655699" imgH="7620811" progId="">
              <p:embed/>
            </p:oleObj>
          </a:graphicData>
        </a:graphic>
      </p:graphicFrame>
      <p:sp>
        <p:nvSpPr>
          <p:cNvPr id="16"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1214414" y="44450"/>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Contacto</a:t>
            </a:r>
          </a:p>
        </p:txBody>
      </p:sp>
      <p:graphicFrame>
        <p:nvGraphicFramePr>
          <p:cNvPr id="16" name="Object 3"/>
          <p:cNvGraphicFramePr>
            <a:graphicFrameLocks noChangeAspect="1"/>
          </p:cNvGraphicFramePr>
          <p:nvPr/>
        </p:nvGraphicFramePr>
        <p:xfrm>
          <a:off x="2401888" y="714375"/>
          <a:ext cx="4737100" cy="6742113"/>
        </p:xfrm>
        <a:graphic>
          <a:graphicData uri="http://schemas.openxmlformats.org/presentationml/2006/ole">
            <p:oleObj spid="_x0000_s185346" name="Visio" r:id="rId3" imgW="6988821" imgH="9933021" progId="">
              <p:embed/>
            </p:oleObj>
          </a:graphicData>
        </a:graphic>
      </p:graphicFrame>
      <p:sp>
        <p:nvSpPr>
          <p:cNvPr id="1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4" name="Object 1"/>
          <p:cNvGraphicFramePr>
            <a:graphicFrameLocks noChangeAspect="1"/>
          </p:cNvGraphicFramePr>
          <p:nvPr/>
        </p:nvGraphicFramePr>
        <p:xfrm>
          <a:off x="3438525" y="1938338"/>
          <a:ext cx="2809875" cy="4086225"/>
        </p:xfrm>
        <a:graphic>
          <a:graphicData uri="http://schemas.openxmlformats.org/presentationml/2006/ole">
            <p:oleObj spid="_x0000_s186370" name="Visio" r:id="rId3" imgW="2980566" imgH="4311785" progId="">
              <p:embed/>
            </p:oleObj>
          </a:graphicData>
        </a:graphic>
      </p:graphicFrame>
      <p:sp>
        <p:nvSpPr>
          <p:cNvPr id="7" name="Rectangle 1"/>
          <p:cNvSpPr>
            <a:spLocks noChangeArrowheads="1"/>
          </p:cNvSpPr>
          <p:nvPr/>
        </p:nvSpPr>
        <p:spPr bwMode="auto">
          <a:xfrm>
            <a:off x="571472" y="615940"/>
            <a:ext cx="7929618" cy="1384300"/>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Sección de Información de la fecha</a:t>
            </a:r>
          </a:p>
        </p:txBody>
      </p:sp>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9 Rectángulo"/>
          <p:cNvSpPr/>
          <p:nvPr/>
        </p:nvSpPr>
        <p:spPr>
          <a:xfrm>
            <a:off x="6156176" y="5716016"/>
            <a:ext cx="2808312" cy="114198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3" name="Rectangle 8"/>
          <p:cNvSpPr>
            <a:spLocks noChangeArrowheads="1"/>
          </p:cNvSpPr>
          <p:nvPr/>
        </p:nvSpPr>
        <p:spPr bwMode="auto">
          <a:xfrm>
            <a:off x="857224" y="1857364"/>
            <a:ext cx="8253412" cy="427038"/>
          </a:xfrm>
          <a:prstGeom prst="rect">
            <a:avLst/>
          </a:prstGeom>
          <a:noFill/>
          <a:ln w="9525">
            <a:noFill/>
            <a:miter lim="800000"/>
            <a:headEnd/>
            <a:tailEnd/>
          </a:ln>
        </p:spPr>
        <p:txBody>
          <a:bodyPr anchor="ctr">
            <a:spAutoFit/>
          </a:bodyPr>
          <a:lstStyle/>
          <a:p>
            <a:pPr algn="just" eaLnBrk="0" hangingPunct="0">
              <a:defRPr/>
            </a:pPr>
            <a:r>
              <a:rPr lang="es-ES" sz="2200" i="1" dirty="0">
                <a:solidFill>
                  <a:schemeClr val="tx2"/>
                </a:solidFill>
                <a:latin typeface="Comic Sans MS" pitchFamily="66" charset="0"/>
                <a:ea typeface="Times New Roman" pitchFamily="18" charset="0"/>
                <a:cs typeface="Arial" pitchFamily="34" charset="0"/>
              </a:rPr>
              <a:t>Ejemplo (Tipo de Representación Espacial):</a:t>
            </a:r>
            <a:endParaRPr lang="es-ES" i="1" dirty="0">
              <a:solidFill>
                <a:schemeClr val="tx2"/>
              </a:solidFill>
              <a:latin typeface="Comic Sans MS" pitchFamily="66" charset="0"/>
              <a:ea typeface="Times New Roman" pitchFamily="18" charset="0"/>
              <a:cs typeface="Arial" pitchFamily="34" charset="0"/>
            </a:endParaRPr>
          </a:p>
        </p:txBody>
      </p:sp>
      <p:graphicFrame>
        <p:nvGraphicFramePr>
          <p:cNvPr id="4" name="Group 176"/>
          <p:cNvGraphicFramePr>
            <a:graphicFrameLocks noGrp="1"/>
          </p:cNvGraphicFramePr>
          <p:nvPr/>
        </p:nvGraphicFramePr>
        <p:xfrm>
          <a:off x="539750" y="2565400"/>
          <a:ext cx="8135938" cy="3870960"/>
        </p:xfrm>
        <a:graphic>
          <a:graphicData uri="http://schemas.openxmlformats.org/drawingml/2006/table">
            <a:tbl>
              <a:tblPr/>
              <a:tblGrid>
                <a:gridCol w="2087563"/>
                <a:gridCol w="1223962"/>
                <a:gridCol w="4824413"/>
              </a:tblGrid>
              <a:tr h="214313">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MX" sz="1400" b="1" i="0" u="none" strike="noStrike" cap="none" normalizeH="0" baseline="0" smtClean="0">
                          <a:ln>
                            <a:noFill/>
                          </a:ln>
                          <a:solidFill>
                            <a:schemeClr val="tx1"/>
                          </a:solidFill>
                          <a:effectLst/>
                          <a:latin typeface="Albertus MT Lt" charset="0"/>
                          <a:ea typeface="Times New Roman" pitchFamily="18" charset="0"/>
                          <a:cs typeface="Arial" pitchFamily="34" charset="0"/>
                        </a:rPr>
                        <a:t>Nombre</a:t>
                      </a:r>
                      <a:endParaRPr kumimoji="0" lang="es-MX" sz="14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MX" sz="1400" b="1" i="0" u="none" strike="noStrike" cap="none" normalizeH="0" baseline="0" smtClean="0">
                          <a:ln>
                            <a:noFill/>
                          </a:ln>
                          <a:solidFill>
                            <a:schemeClr val="tx1"/>
                          </a:solidFill>
                          <a:effectLst/>
                          <a:latin typeface="Albertus MT Lt" charset="0"/>
                          <a:ea typeface="Times New Roman" pitchFamily="18" charset="0"/>
                          <a:cs typeface="Arial" pitchFamily="34" charset="0"/>
                        </a:rPr>
                        <a:t>C</a:t>
                      </a:r>
                      <a:r>
                        <a:rPr kumimoji="0" lang="es-MX" sz="1400" b="1"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MX" sz="1400" b="1" i="0" u="none" strike="noStrike" cap="none" normalizeH="0" baseline="0" smtClean="0">
                          <a:ln>
                            <a:noFill/>
                          </a:ln>
                          <a:solidFill>
                            <a:schemeClr val="tx1"/>
                          </a:solidFill>
                          <a:effectLst/>
                          <a:latin typeface="Albertus MT Lt" charset="0"/>
                          <a:ea typeface="Times New Roman" pitchFamily="18" charset="0"/>
                          <a:cs typeface="Arial" pitchFamily="34" charset="0"/>
                        </a:rPr>
                        <a:t>digo</a:t>
                      </a:r>
                      <a:endParaRPr kumimoji="0" lang="es-MX" sz="14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MX" sz="1400" b="1" i="0" u="none" strike="noStrike" cap="none" normalizeH="0" baseline="0" smtClean="0">
                          <a:ln>
                            <a:noFill/>
                          </a:ln>
                          <a:solidFill>
                            <a:schemeClr val="tx1"/>
                          </a:solidFill>
                          <a:effectLst/>
                          <a:latin typeface="Albertus MT Lt" charset="0"/>
                          <a:ea typeface="Times New Roman" pitchFamily="18" charset="0"/>
                          <a:cs typeface="Arial" pitchFamily="34" charset="0"/>
                        </a:rPr>
                        <a:t>Definici</a:t>
                      </a:r>
                      <a:r>
                        <a:rPr kumimoji="0" lang="es-MX" sz="1400" b="1"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MX" sz="1400" b="1" i="0" u="none" strike="noStrike" cap="none" normalizeH="0" baseline="0" smtClean="0">
                          <a:ln>
                            <a:noFill/>
                          </a:ln>
                          <a:solidFill>
                            <a:schemeClr val="tx1"/>
                          </a:solidFill>
                          <a:effectLst/>
                          <a:latin typeface="Albertus MT Lt" charset="0"/>
                          <a:ea typeface="Times New Roman" pitchFamily="18" charset="0"/>
                          <a:cs typeface="Arial" pitchFamily="34" charset="0"/>
                        </a:rPr>
                        <a:t>n</a:t>
                      </a:r>
                      <a:endParaRPr kumimoji="0" lang="es-MX" sz="14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Tipo de Representaci</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n Espacial</a:t>
                      </a:r>
                      <a:endParaRPr kumimoji="0" lang="es-ES" sz="12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(MD_SpatialRepresentationTypeCode)</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SpatRepTypCd</a:t>
                      </a:r>
                      <a:endParaRPr kumimoji="0" lang="en-GB"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MX"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M</a:t>
                      </a:r>
                      <a:r>
                        <a:rPr kumimoji="0" lang="es-MX" sz="1200" b="0" i="0" u="none" strike="noStrike" cap="none" normalizeH="0" baseline="0" smtClean="0">
                          <a:ln>
                            <a:noFill/>
                          </a:ln>
                          <a:solidFill>
                            <a:schemeClr val="tx1"/>
                          </a:solidFill>
                          <a:effectLst/>
                          <a:latin typeface="Verdana"/>
                          <a:ea typeface="Times New Roman" pitchFamily="18" charset="0"/>
                          <a:cs typeface="Arial" pitchFamily="34" charset="0"/>
                        </a:rPr>
                        <a:t>é</a:t>
                      </a:r>
                      <a:r>
                        <a:rPr kumimoji="0" lang="es-MX"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todo usado para representar espacialmente la informaci</a:t>
                      </a:r>
                      <a:r>
                        <a:rPr kumimoji="0" lang="es-MX" sz="1200" b="0"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MX"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n geogr</a:t>
                      </a:r>
                      <a:r>
                        <a:rPr kumimoji="0" lang="es-MX" sz="1200" b="0" i="0" u="none" strike="noStrike" cap="none" normalizeH="0" baseline="0" smtClean="0">
                          <a:ln>
                            <a:noFill/>
                          </a:ln>
                          <a:solidFill>
                            <a:schemeClr val="tx1"/>
                          </a:solidFill>
                          <a:effectLst/>
                          <a:latin typeface="Verdana"/>
                          <a:ea typeface="Times New Roman" pitchFamily="18" charset="0"/>
                          <a:cs typeface="Arial" pitchFamily="34" charset="0"/>
                        </a:rPr>
                        <a:t>á</a:t>
                      </a:r>
                      <a:r>
                        <a:rPr kumimoji="0" lang="es-MX"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fica.</a:t>
                      </a:r>
                      <a:endParaRPr kumimoji="0" lang="es-MX"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254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E6E6E6"/>
                    </a:solidFill>
                  </a:tcPr>
                </a:tc>
              </a:tr>
              <a:tr h="3365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Vectorial</a:t>
                      </a:r>
                      <a:endParaRPr kumimoji="0" lang="es-ES" sz="12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(vector)</a:t>
                      </a:r>
                      <a:endParaRPr kumimoji="0" lang="en-GB"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GB"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001</a:t>
                      </a:r>
                      <a:endParaRPr kumimoji="0" lang="en-GB"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Los datos vectoriales se utilizan  para  representar datos geogr</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á</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ficos.</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Cuadr</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í</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cula</a:t>
                      </a:r>
                      <a:endParaRPr kumimoji="0" lang="es-ES" sz="12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(grid)</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002</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Los datos raster se utilizan para a representar datos geogr</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á</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ficos</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Tabla de texto</a:t>
                      </a:r>
                      <a:endParaRPr kumimoji="0" lang="es-ES" sz="12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(textTable)</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003</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Los datos de texto o tabuladores que se  utilizan para a representar datos geogr</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á</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ficos</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TIN</a:t>
                      </a:r>
                      <a:endParaRPr kumimoji="0" lang="es-ES" sz="12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(tin)</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004</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Red  irregular  triangulada</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Modelo est</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é</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reo</a:t>
                      </a:r>
                      <a:endParaRPr kumimoji="0" lang="es-ES" sz="12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(stereoModel)</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005</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Visi</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n tridimensional formada por  la intersecci</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n de  los rayos hom</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logos  de encadenamiento de  una  pareja  de  im</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á</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genes.</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336550">
                <a:tc>
                  <a:txBody>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V</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í</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deo</a:t>
                      </a:r>
                      <a:endParaRPr kumimoji="0" lang="es-ES" sz="1200" b="0" i="0" u="none" strike="noStrike" cap="none" normalizeH="0" baseline="0" smtClean="0">
                        <a:ln>
                          <a:noFill/>
                        </a:ln>
                        <a:solidFill>
                          <a:schemeClr val="tx1"/>
                        </a:solidFill>
                        <a:effectLst/>
                        <a:latin typeface="Times New Roman" pitchFamily="18"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(video)</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254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006</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just" defTabSz="914400" rtl="0" eaLnBrk="0" fontAlgn="base" latinLnBrk="0" hangingPunct="0">
                        <a:lnSpc>
                          <a:spcPct val="100000"/>
                        </a:lnSpc>
                        <a:spcBef>
                          <a:spcPct val="0"/>
                        </a:spcBef>
                        <a:spcAft>
                          <a:spcPct val="0"/>
                        </a:spcAft>
                        <a:buClrTx/>
                        <a:buSzTx/>
                        <a:buFontTx/>
                        <a:buNone/>
                        <a:tabLst/>
                      </a:pP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Escena de grabaci</a:t>
                      </a:r>
                      <a:r>
                        <a:rPr kumimoji="0" lang="es-ES" sz="1200" b="0" i="0" u="none" strike="noStrike" cap="none" normalizeH="0" baseline="0" smtClean="0">
                          <a:ln>
                            <a:noFill/>
                          </a:ln>
                          <a:solidFill>
                            <a:schemeClr val="tx1"/>
                          </a:solidFill>
                          <a:effectLst/>
                          <a:latin typeface="Verdana"/>
                          <a:ea typeface="Times New Roman" pitchFamily="18" charset="0"/>
                          <a:cs typeface="Arial" pitchFamily="34" charset="0"/>
                        </a:rPr>
                        <a:t>ó</a:t>
                      </a:r>
                      <a:r>
                        <a:rPr kumimoji="0" lang="es-ES" sz="1200" b="0" i="0" u="none" strike="noStrike" cap="none" normalizeH="0" baseline="0" smtClean="0">
                          <a:ln>
                            <a:noFill/>
                          </a:ln>
                          <a:solidFill>
                            <a:schemeClr val="tx1"/>
                          </a:solidFill>
                          <a:effectLst/>
                          <a:latin typeface="Albertus MT Lt" charset="0"/>
                          <a:ea typeface="Times New Roman" pitchFamily="18" charset="0"/>
                          <a:cs typeface="Arial" pitchFamily="34" charset="0"/>
                        </a:rPr>
                        <a:t>n de  un  video.</a:t>
                      </a:r>
                      <a:endParaRPr kumimoji="0" lang="es-ES" sz="1200" b="0" i="0" u="none" strike="noStrike" cap="none" normalizeH="0" baseline="0" smtClean="0">
                        <a:ln>
                          <a:noFill/>
                        </a:ln>
                        <a:solidFill>
                          <a:schemeClr val="tx1"/>
                        </a:solidFill>
                        <a:effectLst/>
                        <a:latin typeface="Verdana" pitchFamily="34" charset="0"/>
                        <a:ea typeface="Times New Roman" pitchFamily="18" charset="0"/>
                        <a:cs typeface="Arial" pitchFamily="34" charset="0"/>
                      </a:endParaRPr>
                    </a:p>
                  </a:txBody>
                  <a:tcPr anchor="ctr" horzOverflow="overflow">
                    <a:lnL w="12700" cap="flat" cmpd="sng" algn="ctr">
                      <a:solidFill>
                        <a:srgbClr val="000000"/>
                      </a:solidFill>
                      <a:prstDash val="solid"/>
                      <a:round/>
                      <a:headEnd type="none" w="med" len="med"/>
                      <a:tailEnd type="none" w="med" len="med"/>
                    </a:lnL>
                    <a:lnR w="254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254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7" name="Rectangle 1"/>
          <p:cNvSpPr>
            <a:spLocks noChangeArrowheads="1"/>
          </p:cNvSpPr>
          <p:nvPr/>
        </p:nvSpPr>
        <p:spPr bwMode="auto">
          <a:xfrm>
            <a:off x="571522"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Tablas de dominio</a:t>
            </a:r>
          </a:p>
        </p:txBody>
      </p:sp>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428596" y="357166"/>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Anexo Normativo B.</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Extensiones del metadato</a:t>
            </a:r>
          </a:p>
        </p:txBody>
      </p:sp>
      <p:sp>
        <p:nvSpPr>
          <p:cNvPr id="6" name="5 CuadroTexto"/>
          <p:cNvSpPr txBox="1"/>
          <p:nvPr/>
        </p:nvSpPr>
        <p:spPr>
          <a:xfrm>
            <a:off x="714395" y="2000240"/>
            <a:ext cx="7929571" cy="4094162"/>
          </a:xfrm>
          <a:prstGeom prst="rect">
            <a:avLst/>
          </a:prstGeom>
          <a:noFill/>
        </p:spPr>
        <p:txBody>
          <a:bodyPr wrap="square">
            <a:spAutoFit/>
          </a:bodyPr>
          <a:lstStyle/>
          <a:p>
            <a:pPr>
              <a:buFont typeface="Wingdings" pitchFamily="2" charset="2"/>
              <a:buChar char="v"/>
              <a:defRPr/>
            </a:pPr>
            <a:r>
              <a:rPr lang="es-ES" sz="2000" dirty="0">
                <a:latin typeface="Comic Sans MS" pitchFamily="66" charset="0"/>
              </a:rPr>
              <a:t>Creación de una nueva sección</a:t>
            </a:r>
          </a:p>
          <a:p>
            <a:pPr>
              <a:buFont typeface="Wingdings" pitchFamily="2" charset="2"/>
              <a:buChar char="v"/>
              <a:defRPr/>
            </a:pPr>
            <a:endParaRPr lang="es-ES" sz="2000" dirty="0">
              <a:latin typeface="Comic Sans MS" pitchFamily="66" charset="0"/>
            </a:endParaRPr>
          </a:p>
          <a:p>
            <a:pPr>
              <a:buFont typeface="Wingdings" pitchFamily="2" charset="2"/>
              <a:buChar char="v"/>
              <a:defRPr/>
            </a:pPr>
            <a:r>
              <a:rPr lang="es-ES" sz="2000" dirty="0">
                <a:latin typeface="Comic Sans MS" pitchFamily="66" charset="0"/>
              </a:rPr>
              <a:t>Creación de un nuevo elemento de dato</a:t>
            </a:r>
          </a:p>
          <a:p>
            <a:pPr>
              <a:buFont typeface="Wingdings" pitchFamily="2" charset="2"/>
              <a:buChar char="v"/>
              <a:defRPr/>
            </a:pPr>
            <a:endParaRPr lang="es-ES" sz="2000" dirty="0">
              <a:latin typeface="Comic Sans MS" pitchFamily="66" charset="0"/>
            </a:endParaRPr>
          </a:p>
          <a:p>
            <a:pPr>
              <a:buFont typeface="Wingdings" pitchFamily="2" charset="2"/>
              <a:buChar char="v"/>
              <a:defRPr/>
            </a:pPr>
            <a:r>
              <a:rPr lang="es-ES" sz="2000" dirty="0">
                <a:latin typeface="Comic Sans MS" pitchFamily="66" charset="0"/>
              </a:rPr>
              <a:t>Creación de un nuevo elemento en una tabla de referencia</a:t>
            </a:r>
          </a:p>
          <a:p>
            <a:pPr>
              <a:buFont typeface="Wingdings" pitchFamily="2" charset="2"/>
              <a:buChar char="v"/>
              <a:defRPr/>
            </a:pPr>
            <a:endParaRPr lang="es-ES" sz="2000" dirty="0">
              <a:latin typeface="Comic Sans MS" pitchFamily="66" charset="0"/>
            </a:endParaRPr>
          </a:p>
          <a:p>
            <a:pPr>
              <a:buFont typeface="Wingdings" pitchFamily="2" charset="2"/>
              <a:buChar char="v"/>
              <a:defRPr/>
            </a:pPr>
            <a:r>
              <a:rPr lang="es-ES" sz="2000" dirty="0">
                <a:latin typeface="Comic Sans MS" pitchFamily="66" charset="0"/>
              </a:rPr>
              <a:t>Creación de nueva lista de códigos de dominio para un elemento cuyo dominio sea “Texto Libre”.</a:t>
            </a:r>
          </a:p>
          <a:p>
            <a:pPr>
              <a:buFont typeface="Wingdings" pitchFamily="2" charset="2"/>
              <a:buChar char="v"/>
              <a:defRPr/>
            </a:pPr>
            <a:endParaRPr lang="es-ES" sz="2000" dirty="0">
              <a:latin typeface="Comic Sans MS" pitchFamily="66" charset="0"/>
            </a:endParaRPr>
          </a:p>
          <a:p>
            <a:pPr>
              <a:buFont typeface="Wingdings" pitchFamily="2" charset="2"/>
              <a:buChar char="v"/>
              <a:defRPr/>
            </a:pPr>
            <a:r>
              <a:rPr lang="es-ES" sz="2000" dirty="0">
                <a:latin typeface="Comic Sans MS" pitchFamily="66" charset="0"/>
              </a:rPr>
              <a:t>Creación de un nuevo elemento compuesto</a:t>
            </a:r>
          </a:p>
          <a:p>
            <a:pPr>
              <a:buFont typeface="Wingdings" pitchFamily="2" charset="2"/>
              <a:buChar char="v"/>
              <a:defRPr/>
            </a:pPr>
            <a:endParaRPr lang="es-ES" sz="2000" dirty="0">
              <a:latin typeface="Comic Sans MS" pitchFamily="66" charset="0"/>
            </a:endParaRPr>
          </a:p>
          <a:p>
            <a:pPr>
              <a:buFont typeface="Wingdings" pitchFamily="2" charset="2"/>
              <a:buChar char="v"/>
              <a:defRPr/>
            </a:pPr>
            <a:r>
              <a:rPr lang="es-ES" sz="2000" dirty="0">
                <a:latin typeface="Comic Sans MS" pitchFamily="66" charset="0"/>
              </a:rPr>
              <a:t>Imposición de un mayor nivel de obligatoriedad a un elemento existente</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2 Marcador de contenido"/>
          <p:cNvSpPr>
            <a:spLocks noGrp="1"/>
          </p:cNvSpPr>
          <p:nvPr>
            <p:ph idx="4294967295"/>
          </p:nvPr>
        </p:nvSpPr>
        <p:spPr>
          <a:xfrm>
            <a:off x="252413" y="981075"/>
            <a:ext cx="2676513" cy="576263"/>
          </a:xfrm>
        </p:spPr>
        <p:txBody>
          <a:bodyPr/>
          <a:lstStyle/>
          <a:p>
            <a:pPr marL="0" indent="0" algn="just">
              <a:buFontTx/>
              <a:buNone/>
            </a:pPr>
            <a:r>
              <a:rPr lang="es-ES" dirty="0" smtClean="0">
                <a:solidFill>
                  <a:schemeClr val="tx2"/>
                </a:solidFill>
                <a:latin typeface="Comic Sans MS" pitchFamily="66" charset="0"/>
              </a:rPr>
              <a:t>Metadatos </a:t>
            </a:r>
            <a:r>
              <a:rPr lang="es-ES" sz="2000" dirty="0" smtClean="0">
                <a:solidFill>
                  <a:schemeClr val="tx2"/>
                </a:solidFill>
                <a:latin typeface="Comic Sans MS" pitchFamily="66" charset="0"/>
              </a:rPr>
              <a:t>	</a:t>
            </a:r>
          </a:p>
          <a:p>
            <a:pPr marL="0" indent="0" algn="just">
              <a:buFontTx/>
              <a:buNone/>
            </a:pPr>
            <a:endParaRPr lang="es-ES" sz="2000" dirty="0" smtClean="0">
              <a:solidFill>
                <a:schemeClr val="tx2"/>
              </a:solidFill>
              <a:latin typeface="Comic Sans MS" pitchFamily="66" charset="0"/>
            </a:endParaRPr>
          </a:p>
          <a:p>
            <a:pPr marL="0" indent="0" algn="just"/>
            <a:endParaRPr lang="es-ES" sz="2000" dirty="0" smtClean="0">
              <a:solidFill>
                <a:schemeClr val="tx2"/>
              </a:solidFill>
              <a:latin typeface="Comic Sans MS" pitchFamily="66" charset="0"/>
            </a:endParaRPr>
          </a:p>
        </p:txBody>
      </p:sp>
      <p:sp>
        <p:nvSpPr>
          <p:cNvPr id="13316" name="Rectangle 8"/>
          <p:cNvSpPr>
            <a:spLocks noChangeArrowheads="1"/>
          </p:cNvSpPr>
          <p:nvPr/>
        </p:nvSpPr>
        <p:spPr bwMode="auto">
          <a:xfrm>
            <a:off x="250825" y="1747838"/>
            <a:ext cx="8569325" cy="1465262"/>
          </a:xfrm>
          <a:prstGeom prst="rect">
            <a:avLst/>
          </a:prstGeom>
          <a:noFill/>
          <a:ln w="9525">
            <a:noFill/>
            <a:miter lim="800000"/>
            <a:headEnd/>
            <a:tailEnd/>
          </a:ln>
        </p:spPr>
        <p:txBody>
          <a:bodyPr>
            <a:spAutoFit/>
          </a:bodyPr>
          <a:lstStyle/>
          <a:p>
            <a:r>
              <a:rPr lang="es-ES" b="1" dirty="0">
                <a:latin typeface="Comic Sans MS" pitchFamily="66" charset="0"/>
              </a:rPr>
              <a:t>Normalmente utilizamos metadatos sin darnos cuenta de ello: </a:t>
            </a:r>
            <a:endParaRPr lang="es-ES" dirty="0">
              <a:latin typeface="Comic Sans MS" pitchFamily="66" charset="0"/>
            </a:endParaRPr>
          </a:p>
          <a:p>
            <a:r>
              <a:rPr lang="es-ES" b="1" dirty="0">
                <a:latin typeface="Comic Sans MS" pitchFamily="66" charset="0"/>
              </a:rPr>
              <a:t>Buscábamos un libro por la fichas de papel. </a:t>
            </a:r>
          </a:p>
          <a:p>
            <a:endParaRPr lang="es-ES" dirty="0">
              <a:latin typeface="Comic Sans MS" pitchFamily="66" charset="0"/>
            </a:endParaRPr>
          </a:p>
          <a:p>
            <a:r>
              <a:rPr lang="es-ES" b="1" dirty="0">
                <a:latin typeface="Comic Sans MS" pitchFamily="66" charset="0"/>
              </a:rPr>
              <a:t>Actualmente se buscan por medio del catálogo electrónico de la biblioteca: SE ESTAN UTILIZANDO LOS </a:t>
            </a:r>
            <a:r>
              <a:rPr lang="es-ES" b="1" dirty="0" smtClean="0">
                <a:latin typeface="Comic Sans MS" pitchFamily="66" charset="0"/>
              </a:rPr>
              <a:t>METADATOS.</a:t>
            </a:r>
            <a:endParaRPr lang="es-ES" b="1" dirty="0">
              <a:latin typeface="Comic Sans MS" pitchFamily="66" charset="0"/>
            </a:endParaRPr>
          </a:p>
        </p:txBody>
      </p:sp>
      <p:grpSp>
        <p:nvGrpSpPr>
          <p:cNvPr id="2" name="Group 12"/>
          <p:cNvGrpSpPr>
            <a:grpSpLocks/>
          </p:cNvGrpSpPr>
          <p:nvPr/>
        </p:nvGrpSpPr>
        <p:grpSpPr bwMode="auto">
          <a:xfrm>
            <a:off x="2051050" y="3635375"/>
            <a:ext cx="5254625" cy="2746375"/>
            <a:chOff x="1338" y="2478"/>
            <a:chExt cx="3310" cy="1730"/>
          </a:xfrm>
        </p:grpSpPr>
        <p:pic>
          <p:nvPicPr>
            <p:cNvPr id="13319" name="Picture 11"/>
            <p:cNvPicPr>
              <a:picLocks noChangeAspect="1" noChangeArrowheads="1"/>
            </p:cNvPicPr>
            <p:nvPr/>
          </p:nvPicPr>
          <p:blipFill>
            <a:blip r:embed="rId3" cstate="print"/>
            <a:srcRect/>
            <a:stretch>
              <a:fillRect/>
            </a:stretch>
          </p:blipFill>
          <p:spPr bwMode="auto">
            <a:xfrm>
              <a:off x="1338" y="2807"/>
              <a:ext cx="1859" cy="1401"/>
            </a:xfrm>
            <a:prstGeom prst="rect">
              <a:avLst/>
            </a:prstGeom>
            <a:noFill/>
            <a:ln w="3175">
              <a:solidFill>
                <a:schemeClr val="tx1"/>
              </a:solidFill>
              <a:miter lim="800000"/>
              <a:headEnd/>
              <a:tailEnd/>
            </a:ln>
          </p:spPr>
        </p:pic>
        <p:pic>
          <p:nvPicPr>
            <p:cNvPr id="13320" name="Picture 9"/>
            <p:cNvPicPr>
              <a:picLocks noChangeAspect="1" noChangeArrowheads="1"/>
            </p:cNvPicPr>
            <p:nvPr/>
          </p:nvPicPr>
          <p:blipFill>
            <a:blip r:embed="rId4" cstate="print"/>
            <a:srcRect/>
            <a:stretch>
              <a:fillRect/>
            </a:stretch>
          </p:blipFill>
          <p:spPr bwMode="auto">
            <a:xfrm>
              <a:off x="2653" y="2478"/>
              <a:ext cx="1995" cy="1331"/>
            </a:xfrm>
            <a:prstGeom prst="rect">
              <a:avLst/>
            </a:prstGeom>
            <a:noFill/>
            <a:ln w="3175">
              <a:solidFill>
                <a:schemeClr val="tx1"/>
              </a:solidFill>
              <a:miter lim="800000"/>
              <a:headEnd/>
              <a:tailEnd/>
            </a:ln>
          </p:spPr>
        </p:pic>
      </p:gr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3" name="2 Tabla"/>
          <p:cNvGraphicFramePr>
            <a:graphicFrameLocks noGrp="1"/>
          </p:cNvGraphicFramePr>
          <p:nvPr/>
        </p:nvGraphicFramePr>
        <p:xfrm>
          <a:off x="928662" y="2071679"/>
          <a:ext cx="7072362" cy="3571899"/>
        </p:xfrm>
        <a:graphic>
          <a:graphicData uri="http://schemas.openxmlformats.org/drawingml/2006/table">
            <a:tbl>
              <a:tblPr/>
              <a:tblGrid>
                <a:gridCol w="1870283"/>
                <a:gridCol w="5202079"/>
              </a:tblGrid>
              <a:tr h="513879">
                <a:tc>
                  <a:txBody>
                    <a:bodyPr/>
                    <a:lstStyle/>
                    <a:p>
                      <a:pPr>
                        <a:spcAft>
                          <a:spcPts val="0"/>
                        </a:spcAft>
                      </a:pPr>
                      <a:r>
                        <a:rPr lang="es-CO" sz="1100" b="1" dirty="0">
                          <a:latin typeface="Comic Sans MS" pitchFamily="66" charset="0"/>
                          <a:ea typeface="Times New Roman"/>
                          <a:cs typeface="Times New Roman"/>
                        </a:rPr>
                        <a:t>NOMBRE</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100" b="1" dirty="0" smtClean="0">
                          <a:latin typeface="Comic Sans MS" pitchFamily="66" charset="0"/>
                          <a:ea typeface="Times New Roman"/>
                          <a:cs typeface="Times New Roman"/>
                        </a:rPr>
                        <a:t>CODIFICADO (ELEMENTO ADICIONAL EN TABLA </a:t>
                      </a:r>
                      <a:r>
                        <a:rPr lang="es-CO" sz="1100" b="1" dirty="0">
                          <a:latin typeface="Comic Sans MS" pitchFamily="66" charset="0"/>
                          <a:ea typeface="Times New Roman"/>
                          <a:cs typeface="Times New Roman"/>
                        </a:rPr>
                        <a:t>DE </a:t>
                      </a:r>
                      <a:r>
                        <a:rPr lang="es-CO" sz="1100" b="1" dirty="0" smtClean="0">
                          <a:latin typeface="Comic Sans MS" pitchFamily="66" charset="0"/>
                          <a:ea typeface="Times New Roman"/>
                          <a:cs typeface="Times New Roman"/>
                        </a:rPr>
                        <a:t>DOMINIO “CLASIFICACIÓN DESEGURIDAD “)</a:t>
                      </a:r>
                      <a:endParaRPr lang="es-CO" sz="11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71137">
                <a:tc>
                  <a:txBody>
                    <a:bodyPr/>
                    <a:lstStyle/>
                    <a:p>
                      <a:pPr>
                        <a:spcAft>
                          <a:spcPts val="0"/>
                        </a:spcAft>
                      </a:pPr>
                      <a:r>
                        <a:rPr lang="es-CO" sz="1100" b="1">
                          <a:latin typeface="Comic Sans MS" pitchFamily="66" charset="0"/>
                          <a:ea typeface="Times New Roman"/>
                          <a:cs typeface="Times New Roman"/>
                        </a:rPr>
                        <a:t>DESCRIPCIÓN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smtClean="0">
                          <a:latin typeface="Comic Sans MS" pitchFamily="66" charset="0"/>
                          <a:ea typeface="Times New Roman"/>
                          <a:cs typeface="Times New Roman"/>
                        </a:rPr>
                        <a:t>Elemento</a:t>
                      </a:r>
                      <a:r>
                        <a:rPr lang="es-CO" sz="1100" baseline="0" dirty="0" smtClean="0">
                          <a:latin typeface="Comic Sans MS" pitchFamily="66" charset="0"/>
                          <a:ea typeface="Times New Roman"/>
                          <a:cs typeface="Times New Roman"/>
                        </a:rPr>
                        <a:t> de t</a:t>
                      </a:r>
                      <a:r>
                        <a:rPr lang="es-CO" sz="1100" dirty="0" smtClean="0">
                          <a:latin typeface="Comic Sans MS" pitchFamily="66" charset="0"/>
                          <a:ea typeface="Times New Roman"/>
                          <a:cs typeface="Times New Roman"/>
                        </a:rPr>
                        <a:t>abla </a:t>
                      </a:r>
                      <a:r>
                        <a:rPr lang="es-CO" sz="1100" dirty="0">
                          <a:latin typeface="Comic Sans MS" pitchFamily="66" charset="0"/>
                          <a:ea typeface="Times New Roman"/>
                          <a:cs typeface="Times New Roman"/>
                        </a:rPr>
                        <a:t>de dominio que </a:t>
                      </a:r>
                      <a:r>
                        <a:rPr lang="es-CO" sz="1100" dirty="0" smtClean="0">
                          <a:latin typeface="Comic Sans MS" pitchFamily="66" charset="0"/>
                          <a:ea typeface="Times New Roman"/>
                          <a:cs typeface="Times New Roman"/>
                        </a:rPr>
                        <a:t>ofrece el tipo de seguridad “Codificado”.</a:t>
                      </a:r>
                      <a:endParaRPr lang="es-CO" sz="11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53707">
                <a:tc>
                  <a:txBody>
                    <a:bodyPr/>
                    <a:lstStyle/>
                    <a:p>
                      <a:pPr>
                        <a:spcAft>
                          <a:spcPts val="0"/>
                        </a:spcAft>
                      </a:pPr>
                      <a:r>
                        <a:rPr lang="es-CO" sz="1100" b="1">
                          <a:latin typeface="Comic Sans MS" pitchFamily="66" charset="0"/>
                          <a:ea typeface="Times New Roman"/>
                          <a:cs typeface="Times New Roman"/>
                        </a:rPr>
                        <a:t>TIPO DE DATO</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Texto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44909">
                <a:tc>
                  <a:txBody>
                    <a:bodyPr/>
                    <a:lstStyle/>
                    <a:p>
                      <a:pPr>
                        <a:spcAft>
                          <a:spcPts val="0"/>
                        </a:spcAft>
                      </a:pPr>
                      <a:r>
                        <a:rPr lang="es-CO" sz="1100" b="1">
                          <a:latin typeface="Comic Sans MS" pitchFamily="66" charset="0"/>
                          <a:ea typeface="Times New Roman"/>
                          <a:cs typeface="Times New Roman"/>
                        </a:rPr>
                        <a:t>ENTIDAD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Identificación (</a:t>
                      </a:r>
                      <a:r>
                        <a:rPr lang="es-CO" sz="1100" dirty="0" err="1">
                          <a:latin typeface="Comic Sans MS" pitchFamily="66" charset="0"/>
                          <a:ea typeface="Times New Roman"/>
                          <a:cs typeface="Times New Roman"/>
                        </a:rPr>
                        <a:t>MD_Identification</a:t>
                      </a:r>
                      <a:r>
                        <a:rPr lang="es-CO" sz="1100" dirty="0" smtClean="0">
                          <a:latin typeface="Comic Sans MS" pitchFamily="66" charset="0"/>
                          <a:ea typeface="Times New Roman"/>
                          <a:cs typeface="Times New Roman"/>
                        </a:rPr>
                        <a:t>)</a:t>
                      </a:r>
                    </a:p>
                    <a:p>
                      <a:pPr>
                        <a:spcAft>
                          <a:spcPts val="0"/>
                        </a:spcAft>
                      </a:pPr>
                      <a:r>
                        <a:rPr lang="es-CO" sz="1100" dirty="0" smtClean="0">
                          <a:latin typeface="Comic Sans MS" pitchFamily="66" charset="0"/>
                          <a:ea typeface="Times New Roman"/>
                          <a:cs typeface="Times New Roman"/>
                        </a:rPr>
                        <a:t>Referencia del metadato (</a:t>
                      </a:r>
                      <a:r>
                        <a:rPr lang="es-CO" sz="1100" dirty="0" err="1" smtClean="0">
                          <a:latin typeface="Comic Sans MS" pitchFamily="66" charset="0"/>
                          <a:ea typeface="Times New Roman"/>
                          <a:cs typeface="Times New Roman"/>
                        </a:rPr>
                        <a:t>MD_Metadata</a:t>
                      </a:r>
                      <a:r>
                        <a:rPr lang="es-CO" sz="1100" dirty="0" smtClean="0">
                          <a:latin typeface="Comic Sans MS" pitchFamily="66" charset="0"/>
                          <a:ea typeface="Times New Roman"/>
                          <a:cs typeface="Times New Roman"/>
                        </a:rPr>
                        <a:t>)</a:t>
                      </a:r>
                      <a:endParaRPr lang="es-CO" sz="11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19652">
                <a:tc>
                  <a:txBody>
                    <a:bodyPr/>
                    <a:lstStyle/>
                    <a:p>
                      <a:pPr>
                        <a:spcAft>
                          <a:spcPts val="0"/>
                        </a:spcAft>
                      </a:pPr>
                      <a:r>
                        <a:rPr lang="es-CO" sz="1100" b="1">
                          <a:latin typeface="Comic Sans MS" pitchFamily="66" charset="0"/>
                          <a:ea typeface="Times New Roman"/>
                          <a:cs typeface="Times New Roman"/>
                        </a:rPr>
                        <a:t>REGLA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smtClean="0">
                          <a:latin typeface="Comic Sans MS" pitchFamily="66" charset="0"/>
                          <a:ea typeface="Times New Roman"/>
                          <a:cs typeface="Times New Roman"/>
                        </a:rPr>
                        <a:t>Elemento</a:t>
                      </a:r>
                      <a:r>
                        <a:rPr lang="es-CO" sz="1100" baseline="0" dirty="0" smtClean="0">
                          <a:latin typeface="Comic Sans MS" pitchFamily="66" charset="0"/>
                          <a:ea typeface="Times New Roman"/>
                          <a:cs typeface="Times New Roman"/>
                        </a:rPr>
                        <a:t> adicional de la t</a:t>
                      </a:r>
                      <a:r>
                        <a:rPr lang="es-CO" sz="1100" dirty="0" smtClean="0">
                          <a:latin typeface="Comic Sans MS" pitchFamily="66" charset="0"/>
                          <a:ea typeface="Times New Roman"/>
                          <a:cs typeface="Times New Roman"/>
                        </a:rPr>
                        <a:t>abla </a:t>
                      </a:r>
                      <a:r>
                        <a:rPr lang="es-CO" sz="1100" dirty="0">
                          <a:latin typeface="Comic Sans MS" pitchFamily="66" charset="0"/>
                          <a:ea typeface="Times New Roman"/>
                          <a:cs typeface="Times New Roman"/>
                        </a:rPr>
                        <a:t>de dominio citada en el campo </a:t>
                      </a:r>
                      <a:r>
                        <a:rPr lang="es-CO" sz="1100" dirty="0" smtClean="0">
                          <a:latin typeface="Comic Sans MS" pitchFamily="66" charset="0"/>
                          <a:ea typeface="Times New Roman"/>
                          <a:cs typeface="Times New Roman"/>
                        </a:rPr>
                        <a:t>“Seguridad” </a:t>
                      </a:r>
                      <a:r>
                        <a:rPr lang="es-CO" sz="1100" dirty="0">
                          <a:latin typeface="Comic Sans MS" pitchFamily="66" charset="0"/>
                          <a:ea typeface="Times New Roman"/>
                          <a:cs typeface="Times New Roman"/>
                        </a:rPr>
                        <a:t>presente en las secciones de </a:t>
                      </a:r>
                      <a:r>
                        <a:rPr lang="es-CO" sz="1100" dirty="0" smtClean="0">
                          <a:latin typeface="Comic Sans MS" pitchFamily="66" charset="0"/>
                          <a:ea typeface="Times New Roman"/>
                          <a:cs typeface="Times New Roman"/>
                        </a:rPr>
                        <a:t>Identificación</a:t>
                      </a:r>
                      <a:r>
                        <a:rPr lang="es-CO" sz="1100" baseline="0" dirty="0" smtClean="0">
                          <a:latin typeface="Comic Sans MS" pitchFamily="66" charset="0"/>
                          <a:ea typeface="Times New Roman"/>
                          <a:cs typeface="Times New Roman"/>
                        </a:rPr>
                        <a:t> y </a:t>
                      </a:r>
                      <a:r>
                        <a:rPr lang="es-CO" sz="1100" dirty="0" smtClean="0">
                          <a:latin typeface="Comic Sans MS" pitchFamily="66" charset="0"/>
                          <a:ea typeface="Times New Roman"/>
                          <a:cs typeface="Times New Roman"/>
                        </a:rPr>
                        <a:t>Referencia del metadato. </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629478">
                <a:tc>
                  <a:txBody>
                    <a:bodyPr/>
                    <a:lstStyle/>
                    <a:p>
                      <a:pPr>
                        <a:spcAft>
                          <a:spcPts val="0"/>
                        </a:spcAft>
                      </a:pPr>
                      <a:r>
                        <a:rPr lang="es-CO" sz="1100" b="1">
                          <a:latin typeface="Comic Sans MS" pitchFamily="66" charset="0"/>
                          <a:ea typeface="Times New Roman"/>
                          <a:cs typeface="Times New Roman"/>
                        </a:rPr>
                        <a:t>JUSTIFICACIÓN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100" dirty="0" smtClean="0">
                          <a:latin typeface="Comic Sans MS" pitchFamily="66" charset="0"/>
                          <a:ea typeface="Times New Roman"/>
                          <a:cs typeface="Times New Roman"/>
                        </a:rPr>
                        <a:t>Ofrecer la opción de</a:t>
                      </a:r>
                      <a:r>
                        <a:rPr lang="es-CO" sz="1100" baseline="0" dirty="0" smtClean="0">
                          <a:latin typeface="Comic Sans MS" pitchFamily="66" charset="0"/>
                          <a:ea typeface="Times New Roman"/>
                          <a:cs typeface="Times New Roman"/>
                        </a:rPr>
                        <a:t> diligenciar el tipo de clasificación de seguridad como codificado, en el que el acceso al producto está condicionado a categorías o códigos.</a:t>
                      </a:r>
                      <a:r>
                        <a:rPr lang="es-CO" sz="1100" dirty="0" smtClean="0">
                          <a:latin typeface="Comic Sans MS" pitchFamily="66" charset="0"/>
                          <a:ea typeface="Times New Roman"/>
                          <a:cs typeface="Times New Roman"/>
                        </a:rPr>
                        <a:t>.</a:t>
                      </a:r>
                      <a:endParaRPr lang="es-CO" sz="11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39137">
                <a:tc>
                  <a:txBody>
                    <a:bodyPr/>
                    <a:lstStyle/>
                    <a:p>
                      <a:pPr>
                        <a:spcAft>
                          <a:spcPts val="0"/>
                        </a:spcAft>
                      </a:pPr>
                      <a:r>
                        <a:rPr lang="es-CO" sz="1100" b="1">
                          <a:latin typeface="Comic Sans MS" pitchFamily="66" charset="0"/>
                          <a:ea typeface="Times New Roman"/>
                          <a:cs typeface="Times New Roman"/>
                        </a:rPr>
                        <a:t>FUENTE</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Comité Técnico de Normalización 028</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r>
            </a:tbl>
          </a:graphicData>
        </a:graphic>
      </p:graphicFrame>
      <p:sp>
        <p:nvSpPr>
          <p:cNvPr id="6" name="Rectangle 1"/>
          <p:cNvSpPr>
            <a:spLocks noChangeArrowheads="1"/>
          </p:cNvSpPr>
          <p:nvPr/>
        </p:nvSpPr>
        <p:spPr bwMode="auto">
          <a:xfrm>
            <a:off x="571472" y="401626"/>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Extensiones de la norma</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3" name="2 Tabla"/>
          <p:cNvGraphicFramePr>
            <a:graphicFrameLocks noGrp="1"/>
          </p:cNvGraphicFramePr>
          <p:nvPr/>
        </p:nvGraphicFramePr>
        <p:xfrm>
          <a:off x="1285852" y="2071678"/>
          <a:ext cx="6357982" cy="3080056"/>
        </p:xfrm>
        <a:graphic>
          <a:graphicData uri="http://schemas.openxmlformats.org/drawingml/2006/table">
            <a:tbl>
              <a:tblPr/>
              <a:tblGrid>
                <a:gridCol w="1681365"/>
                <a:gridCol w="4676617"/>
              </a:tblGrid>
              <a:tr h="441137">
                <a:tc>
                  <a:txBody>
                    <a:bodyPr/>
                    <a:lstStyle/>
                    <a:p>
                      <a:pPr>
                        <a:spcAft>
                          <a:spcPts val="0"/>
                        </a:spcAft>
                      </a:pPr>
                      <a:r>
                        <a:rPr lang="es-CO" sz="1200" b="1" dirty="0">
                          <a:latin typeface="Comic Sans MS" pitchFamily="66" charset="0"/>
                          <a:ea typeface="Times New Roman"/>
                          <a:cs typeface="Times New Roman"/>
                        </a:rPr>
                        <a:t>NOMBRE</a:t>
                      </a:r>
                      <a:endParaRPr lang="es-CO" sz="12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200" b="1" dirty="0" smtClean="0">
                          <a:latin typeface="Comic Sans MS" pitchFamily="66" charset="0"/>
                          <a:ea typeface="Times New Roman"/>
                          <a:cs typeface="Times New Roman"/>
                        </a:rPr>
                        <a:t>CONVENIO (ELEMENTO ADICIONAL EN TABLA </a:t>
                      </a:r>
                      <a:r>
                        <a:rPr lang="es-CO" sz="1200" b="1" dirty="0">
                          <a:latin typeface="Comic Sans MS" pitchFamily="66" charset="0"/>
                          <a:ea typeface="Times New Roman"/>
                          <a:cs typeface="Times New Roman"/>
                        </a:rPr>
                        <a:t>DE </a:t>
                      </a:r>
                      <a:r>
                        <a:rPr lang="es-CO" sz="1200" b="1" dirty="0" smtClean="0">
                          <a:latin typeface="Comic Sans MS" pitchFamily="66" charset="0"/>
                          <a:ea typeface="Times New Roman"/>
                          <a:cs typeface="Times New Roman"/>
                        </a:rPr>
                        <a:t>DOMINIO “TIPO DE INICIATIVA “)</a:t>
                      </a:r>
                      <a:endParaRPr lang="es-CO" sz="12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04445">
                <a:tc>
                  <a:txBody>
                    <a:bodyPr/>
                    <a:lstStyle/>
                    <a:p>
                      <a:pPr>
                        <a:spcAft>
                          <a:spcPts val="0"/>
                        </a:spcAft>
                      </a:pPr>
                      <a:r>
                        <a:rPr lang="es-CO" sz="1200" b="1">
                          <a:latin typeface="Comic Sans MS" pitchFamily="66" charset="0"/>
                          <a:ea typeface="Times New Roman"/>
                          <a:cs typeface="Times New Roman"/>
                        </a:rPr>
                        <a:t>DESCRIPCIÓN</a:t>
                      </a:r>
                      <a:endParaRPr lang="es-CO" sz="12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200" dirty="0" smtClean="0">
                          <a:latin typeface="Comic Sans MS" pitchFamily="66" charset="0"/>
                          <a:ea typeface="Times New Roman"/>
                          <a:cs typeface="Times New Roman"/>
                        </a:rPr>
                        <a:t>Elemento</a:t>
                      </a:r>
                      <a:r>
                        <a:rPr lang="es-CO" sz="1200" baseline="0" dirty="0" smtClean="0">
                          <a:latin typeface="Comic Sans MS" pitchFamily="66" charset="0"/>
                          <a:ea typeface="Times New Roman"/>
                          <a:cs typeface="Times New Roman"/>
                        </a:rPr>
                        <a:t> de t</a:t>
                      </a:r>
                      <a:r>
                        <a:rPr lang="es-CO" sz="1200" dirty="0" smtClean="0">
                          <a:latin typeface="Comic Sans MS" pitchFamily="66" charset="0"/>
                          <a:ea typeface="Times New Roman"/>
                          <a:cs typeface="Times New Roman"/>
                        </a:rPr>
                        <a:t>abla </a:t>
                      </a:r>
                      <a:r>
                        <a:rPr lang="es-CO" sz="1200" dirty="0">
                          <a:latin typeface="Comic Sans MS" pitchFamily="66" charset="0"/>
                          <a:ea typeface="Times New Roman"/>
                          <a:cs typeface="Times New Roman"/>
                        </a:rPr>
                        <a:t>de dominio que </a:t>
                      </a:r>
                      <a:r>
                        <a:rPr lang="es-CO" sz="1200" dirty="0" smtClean="0">
                          <a:latin typeface="Comic Sans MS" pitchFamily="66" charset="0"/>
                          <a:ea typeface="Times New Roman"/>
                          <a:cs typeface="Times New Roman"/>
                        </a:rPr>
                        <a:t>ofrece el tipo de iniciativa "Convenio”.</a:t>
                      </a:r>
                      <a:endParaRPr lang="es-CO" sz="12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75327">
                <a:tc>
                  <a:txBody>
                    <a:bodyPr/>
                    <a:lstStyle/>
                    <a:p>
                      <a:pPr>
                        <a:spcAft>
                          <a:spcPts val="0"/>
                        </a:spcAft>
                      </a:pPr>
                      <a:r>
                        <a:rPr lang="es-CO" sz="1200" b="1">
                          <a:latin typeface="Comic Sans MS" pitchFamily="66" charset="0"/>
                          <a:ea typeface="Times New Roman"/>
                          <a:cs typeface="Times New Roman"/>
                        </a:rPr>
                        <a:t>TIPO DE DATO</a:t>
                      </a:r>
                      <a:endParaRPr lang="es-CO" sz="12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200" dirty="0">
                          <a:latin typeface="Comic Sans MS" pitchFamily="66" charset="0"/>
                          <a:ea typeface="Times New Roman"/>
                          <a:cs typeface="Times New Roman"/>
                        </a:rPr>
                        <a:t>Texto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81929">
                <a:tc>
                  <a:txBody>
                    <a:bodyPr/>
                    <a:lstStyle/>
                    <a:p>
                      <a:pPr>
                        <a:spcAft>
                          <a:spcPts val="0"/>
                        </a:spcAft>
                      </a:pPr>
                      <a:r>
                        <a:rPr lang="es-CO" sz="1200" b="1">
                          <a:latin typeface="Comic Sans MS" pitchFamily="66" charset="0"/>
                          <a:ea typeface="Times New Roman"/>
                          <a:cs typeface="Times New Roman"/>
                        </a:rPr>
                        <a:t>ENTIDAD</a:t>
                      </a:r>
                      <a:endParaRPr lang="es-CO" sz="12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200" dirty="0">
                          <a:latin typeface="Comic Sans MS" pitchFamily="66" charset="0"/>
                          <a:ea typeface="Times New Roman"/>
                          <a:cs typeface="Times New Roman"/>
                        </a:rPr>
                        <a:t>Identificación (</a:t>
                      </a:r>
                      <a:r>
                        <a:rPr lang="es-CO" sz="1200" dirty="0" err="1">
                          <a:latin typeface="Comic Sans MS" pitchFamily="66" charset="0"/>
                          <a:ea typeface="Times New Roman"/>
                          <a:cs typeface="Times New Roman"/>
                        </a:rPr>
                        <a:t>MD_Identification</a:t>
                      </a:r>
                      <a:r>
                        <a:rPr lang="es-CO" sz="1200" dirty="0" smtClean="0">
                          <a:latin typeface="Comic Sans MS" pitchFamily="66" charset="0"/>
                          <a:ea typeface="Times New Roman"/>
                          <a:cs typeface="Times New Roman"/>
                        </a:rPr>
                        <a:t>)</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0248">
                <a:tc>
                  <a:txBody>
                    <a:bodyPr/>
                    <a:lstStyle/>
                    <a:p>
                      <a:pPr>
                        <a:spcAft>
                          <a:spcPts val="0"/>
                        </a:spcAft>
                      </a:pPr>
                      <a:r>
                        <a:rPr lang="es-CO" sz="1200" b="1">
                          <a:latin typeface="Comic Sans MS" pitchFamily="66" charset="0"/>
                          <a:ea typeface="Times New Roman"/>
                          <a:cs typeface="Times New Roman"/>
                        </a:rPr>
                        <a:t>REGLA</a:t>
                      </a:r>
                      <a:endParaRPr lang="es-CO" sz="12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200" dirty="0" smtClean="0">
                          <a:latin typeface="Comic Sans MS" pitchFamily="66" charset="0"/>
                          <a:ea typeface="Times New Roman"/>
                          <a:cs typeface="Times New Roman"/>
                        </a:rPr>
                        <a:t>Elemento</a:t>
                      </a:r>
                      <a:r>
                        <a:rPr lang="es-CO" sz="1200" baseline="0" dirty="0" smtClean="0">
                          <a:latin typeface="Comic Sans MS" pitchFamily="66" charset="0"/>
                          <a:ea typeface="Times New Roman"/>
                          <a:cs typeface="Times New Roman"/>
                        </a:rPr>
                        <a:t> adicional de la t</a:t>
                      </a:r>
                      <a:r>
                        <a:rPr lang="es-CO" sz="1200" dirty="0" smtClean="0">
                          <a:latin typeface="Comic Sans MS" pitchFamily="66" charset="0"/>
                          <a:ea typeface="Times New Roman"/>
                          <a:cs typeface="Times New Roman"/>
                        </a:rPr>
                        <a:t>abla </a:t>
                      </a:r>
                      <a:r>
                        <a:rPr lang="es-CO" sz="1200" dirty="0">
                          <a:latin typeface="Comic Sans MS" pitchFamily="66" charset="0"/>
                          <a:ea typeface="Times New Roman"/>
                          <a:cs typeface="Times New Roman"/>
                        </a:rPr>
                        <a:t>de dominio citada en el campo </a:t>
                      </a:r>
                      <a:r>
                        <a:rPr lang="es-CO" sz="1200" dirty="0" smtClean="0">
                          <a:latin typeface="Comic Sans MS" pitchFamily="66" charset="0"/>
                          <a:ea typeface="Times New Roman"/>
                          <a:cs typeface="Times New Roman"/>
                        </a:rPr>
                        <a:t>“Tipo de iniciativa” </a:t>
                      </a:r>
                      <a:r>
                        <a:rPr lang="es-CO" sz="1200" dirty="0">
                          <a:latin typeface="Comic Sans MS" pitchFamily="66" charset="0"/>
                          <a:ea typeface="Times New Roman"/>
                          <a:cs typeface="Times New Roman"/>
                        </a:rPr>
                        <a:t>presente en </a:t>
                      </a:r>
                      <a:r>
                        <a:rPr lang="es-CO" sz="1200" dirty="0" smtClean="0">
                          <a:latin typeface="Comic Sans MS" pitchFamily="66" charset="0"/>
                          <a:ea typeface="Times New Roman"/>
                          <a:cs typeface="Times New Roman"/>
                        </a:rPr>
                        <a:t>la sección </a:t>
                      </a:r>
                      <a:r>
                        <a:rPr lang="es-CO" sz="1200" dirty="0">
                          <a:latin typeface="Comic Sans MS" pitchFamily="66" charset="0"/>
                          <a:ea typeface="Times New Roman"/>
                          <a:cs typeface="Times New Roman"/>
                        </a:rPr>
                        <a:t>de </a:t>
                      </a:r>
                      <a:r>
                        <a:rPr lang="es-CO" sz="1200" dirty="0" smtClean="0">
                          <a:latin typeface="Comic Sans MS" pitchFamily="66" charset="0"/>
                          <a:ea typeface="Times New Roman"/>
                          <a:cs typeface="Times New Roman"/>
                        </a:rPr>
                        <a:t>Identificación. </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74493">
                <a:tc>
                  <a:txBody>
                    <a:bodyPr/>
                    <a:lstStyle/>
                    <a:p>
                      <a:pPr>
                        <a:spcAft>
                          <a:spcPts val="0"/>
                        </a:spcAft>
                      </a:pPr>
                      <a:r>
                        <a:rPr lang="es-CO" sz="1200" b="1">
                          <a:latin typeface="Comic Sans MS" pitchFamily="66" charset="0"/>
                          <a:ea typeface="Times New Roman"/>
                          <a:cs typeface="Times New Roman"/>
                        </a:rPr>
                        <a:t>JUSTIFICACIÓN</a:t>
                      </a:r>
                      <a:endParaRPr lang="es-CO" sz="12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CO" sz="1200" dirty="0" smtClean="0">
                          <a:latin typeface="Comic Sans MS" pitchFamily="66" charset="0"/>
                          <a:ea typeface="Times New Roman"/>
                          <a:cs typeface="Times New Roman"/>
                        </a:rPr>
                        <a:t>Ofrecer la opción de d</a:t>
                      </a:r>
                      <a:r>
                        <a:rPr lang="es-CO" sz="1200" baseline="0" dirty="0" smtClean="0">
                          <a:latin typeface="Comic Sans MS" pitchFamily="66" charset="0"/>
                          <a:ea typeface="Times New Roman"/>
                          <a:cs typeface="Times New Roman"/>
                        </a:rPr>
                        <a:t>iligenciar el tipo de iniciativa  como “convenio”, en el que el conjunto de datos asociado al producto hace parte de un convenio</a:t>
                      </a:r>
                      <a:r>
                        <a:rPr lang="es-CO" sz="1200" dirty="0" smtClean="0">
                          <a:latin typeface="Comic Sans MS" pitchFamily="66" charset="0"/>
                          <a:ea typeface="Times New Roman"/>
                          <a:cs typeface="Times New Roman"/>
                        </a:rPr>
                        <a:t>.</a:t>
                      </a:r>
                      <a:endParaRPr lang="es-CO" sz="12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62818">
                <a:tc>
                  <a:txBody>
                    <a:bodyPr/>
                    <a:lstStyle/>
                    <a:p>
                      <a:pPr>
                        <a:spcAft>
                          <a:spcPts val="0"/>
                        </a:spcAft>
                      </a:pPr>
                      <a:r>
                        <a:rPr lang="es-CO" sz="1200" b="1">
                          <a:latin typeface="Comic Sans MS" pitchFamily="66" charset="0"/>
                          <a:ea typeface="Times New Roman"/>
                          <a:cs typeface="Times New Roman"/>
                        </a:rPr>
                        <a:t>FUENTE</a:t>
                      </a:r>
                      <a:endParaRPr lang="es-CO" sz="12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200" dirty="0">
                          <a:latin typeface="Comic Sans MS" pitchFamily="66" charset="0"/>
                          <a:ea typeface="Times New Roman"/>
                          <a:cs typeface="Times New Roman"/>
                        </a:rPr>
                        <a:t>Comité Técnico de Normalización 028</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r>
            </a:tbl>
          </a:graphicData>
        </a:graphic>
      </p:graphicFrame>
      <p:sp>
        <p:nvSpPr>
          <p:cNvPr id="6" name="Rectangle 1"/>
          <p:cNvSpPr>
            <a:spLocks noChangeArrowheads="1"/>
          </p:cNvSpPr>
          <p:nvPr/>
        </p:nvSpPr>
        <p:spPr bwMode="auto">
          <a:xfrm>
            <a:off x="571472" y="330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Extensiones de la norma</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642910" y="28572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Extensiones de la norma</a:t>
            </a:r>
          </a:p>
        </p:txBody>
      </p:sp>
      <p:graphicFrame>
        <p:nvGraphicFramePr>
          <p:cNvPr id="6" name="5 Tabla"/>
          <p:cNvGraphicFramePr>
            <a:graphicFrameLocks noGrp="1"/>
          </p:cNvGraphicFramePr>
          <p:nvPr/>
        </p:nvGraphicFramePr>
        <p:xfrm>
          <a:off x="1285852" y="1928802"/>
          <a:ext cx="6215106" cy="3804295"/>
        </p:xfrm>
        <a:graphic>
          <a:graphicData uri="http://schemas.openxmlformats.org/drawingml/2006/table">
            <a:tbl>
              <a:tblPr/>
              <a:tblGrid>
                <a:gridCol w="1643582"/>
                <a:gridCol w="4571524"/>
              </a:tblGrid>
              <a:tr h="313925">
                <a:tc>
                  <a:txBody>
                    <a:bodyPr/>
                    <a:lstStyle/>
                    <a:p>
                      <a:pPr>
                        <a:spcAft>
                          <a:spcPts val="0"/>
                        </a:spcAft>
                      </a:pPr>
                      <a:r>
                        <a:rPr lang="es-CO" sz="1100" b="1" dirty="0">
                          <a:latin typeface="Comic Sans MS" pitchFamily="66" charset="0"/>
                          <a:ea typeface="Times New Roman"/>
                          <a:cs typeface="Times New Roman"/>
                        </a:rPr>
                        <a:t>NOMBRE</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b="1" dirty="0">
                          <a:latin typeface="Comic Sans MS" pitchFamily="66" charset="0"/>
                          <a:ea typeface="Times New Roman"/>
                          <a:cs typeface="Times New Roman"/>
                        </a:rPr>
                        <a:t>DESCRIPCIÓN DEL SISTEMA DE REFERENCIA</a:t>
                      </a:r>
                      <a:endParaRPr lang="es-CO" sz="11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99077">
                <a:tc>
                  <a:txBody>
                    <a:bodyPr/>
                    <a:lstStyle/>
                    <a:p>
                      <a:pPr>
                        <a:spcAft>
                          <a:spcPts val="0"/>
                        </a:spcAft>
                      </a:pPr>
                      <a:r>
                        <a:rPr lang="es-CO" sz="1100" b="1">
                          <a:latin typeface="Comic Sans MS" pitchFamily="66" charset="0"/>
                          <a:ea typeface="Times New Roman"/>
                          <a:cs typeface="Times New Roman"/>
                        </a:rPr>
                        <a:t>ABREVIATURA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RefSysDesc</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80386">
                <a:tc>
                  <a:txBody>
                    <a:bodyPr/>
                    <a:lstStyle/>
                    <a:p>
                      <a:pPr>
                        <a:spcAft>
                          <a:spcPts val="0"/>
                        </a:spcAft>
                      </a:pPr>
                      <a:r>
                        <a:rPr lang="es-CO" sz="1100" b="1">
                          <a:latin typeface="Comic Sans MS" pitchFamily="66" charset="0"/>
                          <a:ea typeface="Times New Roman"/>
                          <a:cs typeface="Times New Roman"/>
                        </a:rPr>
                        <a:t>DESCRIPCIÓN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Descripción del tipo de sistema y los parámetros que contempla el mismo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18874">
                <a:tc>
                  <a:txBody>
                    <a:bodyPr/>
                    <a:lstStyle/>
                    <a:p>
                      <a:pPr>
                        <a:spcAft>
                          <a:spcPts val="0"/>
                        </a:spcAft>
                      </a:pPr>
                      <a:r>
                        <a:rPr lang="es-CO" sz="1100" b="1">
                          <a:latin typeface="Comic Sans MS" pitchFamily="66" charset="0"/>
                          <a:ea typeface="Times New Roman"/>
                          <a:cs typeface="Times New Roman"/>
                        </a:rPr>
                        <a:t>CONDICIONALIDAD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Obligatorio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03011">
                <a:tc>
                  <a:txBody>
                    <a:bodyPr/>
                    <a:lstStyle/>
                    <a:p>
                      <a:pPr>
                        <a:spcAft>
                          <a:spcPts val="0"/>
                        </a:spcAft>
                      </a:pPr>
                      <a:r>
                        <a:rPr lang="es-CO" sz="1100" b="1">
                          <a:latin typeface="Comic Sans MS" pitchFamily="66" charset="0"/>
                          <a:ea typeface="Times New Roman"/>
                          <a:cs typeface="Times New Roman"/>
                        </a:rPr>
                        <a:t>TIPO DE DATO</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Texto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6953">
                <a:tc>
                  <a:txBody>
                    <a:bodyPr/>
                    <a:lstStyle/>
                    <a:p>
                      <a:pPr>
                        <a:spcAft>
                          <a:spcPts val="0"/>
                        </a:spcAft>
                      </a:pPr>
                      <a:r>
                        <a:rPr lang="es-CO" sz="1100" b="1">
                          <a:latin typeface="Comic Sans MS" pitchFamily="66" charset="0"/>
                          <a:ea typeface="Times New Roman"/>
                          <a:cs typeface="Times New Roman"/>
                        </a:rPr>
                        <a:t>OCURRENCIA MÁXIMA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1</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23823">
                <a:tc>
                  <a:txBody>
                    <a:bodyPr/>
                    <a:lstStyle/>
                    <a:p>
                      <a:pPr>
                        <a:spcAft>
                          <a:spcPts val="0"/>
                        </a:spcAft>
                      </a:pPr>
                      <a:r>
                        <a:rPr lang="es-CO" sz="1100" b="1">
                          <a:latin typeface="Comic Sans MS" pitchFamily="66" charset="0"/>
                          <a:ea typeface="Times New Roman"/>
                          <a:cs typeface="Times New Roman"/>
                        </a:rPr>
                        <a:t>ENTIDAD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Referencia Espacial (MD_ReferenceSystem)</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58160">
                <a:tc>
                  <a:txBody>
                    <a:bodyPr/>
                    <a:lstStyle/>
                    <a:p>
                      <a:pPr>
                        <a:spcAft>
                          <a:spcPts val="0"/>
                        </a:spcAft>
                      </a:pPr>
                      <a:r>
                        <a:rPr lang="es-CO" sz="1100" b="1">
                          <a:latin typeface="Comic Sans MS" pitchFamily="66" charset="0"/>
                          <a:ea typeface="Times New Roman"/>
                          <a:cs typeface="Times New Roman"/>
                        </a:rPr>
                        <a:t>REGLA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Elemento de dato perteneciente a la sección de Referencia espacial que se diligencia en caso que el producto documentado tenga asociado un sistema de referencia aleatorio.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58160">
                <a:tc>
                  <a:txBody>
                    <a:bodyPr/>
                    <a:lstStyle/>
                    <a:p>
                      <a:pPr>
                        <a:spcAft>
                          <a:spcPts val="0"/>
                        </a:spcAft>
                      </a:pPr>
                      <a:r>
                        <a:rPr lang="es-CO" sz="1100" b="1">
                          <a:latin typeface="Comic Sans MS" pitchFamily="66" charset="0"/>
                          <a:ea typeface="Times New Roman"/>
                          <a:cs typeface="Times New Roman"/>
                        </a:rPr>
                        <a:t>JUSTIFICACIÓN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Documentar aquellos sistemas de referencia aleatorios, cuyos parámetros no se encuentran en una base de datos estructurada de sistemas de referencia de coordenadas.</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92406">
                <a:tc>
                  <a:txBody>
                    <a:bodyPr/>
                    <a:lstStyle/>
                    <a:p>
                      <a:pPr>
                        <a:spcAft>
                          <a:spcPts val="0"/>
                        </a:spcAft>
                      </a:pPr>
                      <a:r>
                        <a:rPr lang="es-CO" sz="1100" b="1" dirty="0">
                          <a:latin typeface="Comic Sans MS" pitchFamily="66" charset="0"/>
                          <a:ea typeface="Times New Roman"/>
                          <a:cs typeface="Times New Roman"/>
                        </a:rPr>
                        <a:t>FUENTE</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Comité Técnico de Normalización 028</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785786" y="428604"/>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Extensiones de la norma</a:t>
            </a:r>
          </a:p>
        </p:txBody>
      </p:sp>
      <p:graphicFrame>
        <p:nvGraphicFramePr>
          <p:cNvPr id="6" name="5 Tabla"/>
          <p:cNvGraphicFramePr>
            <a:graphicFrameLocks noGrp="1"/>
          </p:cNvGraphicFramePr>
          <p:nvPr/>
        </p:nvGraphicFramePr>
        <p:xfrm>
          <a:off x="1357290" y="2071681"/>
          <a:ext cx="6572296" cy="4141005"/>
        </p:xfrm>
        <a:graphic>
          <a:graphicData uri="http://schemas.openxmlformats.org/drawingml/2006/table">
            <a:tbl>
              <a:tblPr/>
              <a:tblGrid>
                <a:gridCol w="1738041"/>
                <a:gridCol w="4834255"/>
              </a:tblGrid>
              <a:tr h="294629">
                <a:tc>
                  <a:txBody>
                    <a:bodyPr/>
                    <a:lstStyle/>
                    <a:p>
                      <a:pPr>
                        <a:spcAft>
                          <a:spcPts val="0"/>
                        </a:spcAft>
                      </a:pPr>
                      <a:r>
                        <a:rPr lang="es-CO" sz="1100" b="1" dirty="0">
                          <a:latin typeface="Comic Sans MS" pitchFamily="66" charset="0"/>
                          <a:ea typeface="Times New Roman"/>
                          <a:cs typeface="Times New Roman"/>
                        </a:rPr>
                        <a:t>NOMBRE</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b="1">
                          <a:latin typeface="Comic Sans MS" pitchFamily="66" charset="0"/>
                          <a:ea typeface="Times New Roman"/>
                          <a:cs typeface="Times New Roman"/>
                        </a:rPr>
                        <a:t>PORCENTAJE DE AFECTACIÓN DE LA IMAGEN</a:t>
                      </a:r>
                      <a:endParaRPr lang="es-CO" sz="110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0694">
                <a:tc>
                  <a:txBody>
                    <a:bodyPr/>
                    <a:lstStyle/>
                    <a:p>
                      <a:pPr>
                        <a:spcAft>
                          <a:spcPts val="0"/>
                        </a:spcAft>
                      </a:pPr>
                      <a:r>
                        <a:rPr lang="es-CO" sz="1100" b="1">
                          <a:latin typeface="Comic Sans MS" pitchFamily="66" charset="0"/>
                          <a:ea typeface="Times New Roman"/>
                          <a:cs typeface="Times New Roman"/>
                        </a:rPr>
                        <a:t>ABREVIATURA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CovPer</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96620">
                <a:tc>
                  <a:txBody>
                    <a:bodyPr/>
                    <a:lstStyle/>
                    <a:p>
                      <a:pPr>
                        <a:spcAft>
                          <a:spcPts val="0"/>
                        </a:spcAft>
                      </a:pPr>
                      <a:r>
                        <a:rPr lang="es-CO" sz="1100" b="1">
                          <a:latin typeface="Comic Sans MS" pitchFamily="66" charset="0"/>
                          <a:ea typeface="Times New Roman"/>
                          <a:cs typeface="Times New Roman"/>
                        </a:rPr>
                        <a:t>DESCRIPCIÓN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Área del conjunto de datos afectada, expresada como porcentaje.</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99274">
                <a:tc>
                  <a:txBody>
                    <a:bodyPr/>
                    <a:lstStyle/>
                    <a:p>
                      <a:pPr>
                        <a:spcAft>
                          <a:spcPts val="0"/>
                        </a:spcAft>
                      </a:pPr>
                      <a:r>
                        <a:rPr lang="es-CO" sz="1100" b="1">
                          <a:latin typeface="Comic Sans MS" pitchFamily="66" charset="0"/>
                          <a:ea typeface="Times New Roman"/>
                          <a:cs typeface="Times New Roman"/>
                        </a:rPr>
                        <a:t>CONDICIONALIDAD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Condicional</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429999">
                <a:tc>
                  <a:txBody>
                    <a:bodyPr/>
                    <a:lstStyle/>
                    <a:p>
                      <a:pPr>
                        <a:spcAft>
                          <a:spcPts val="0"/>
                        </a:spcAft>
                      </a:pPr>
                      <a:r>
                        <a:rPr lang="es-CO" sz="1100" b="1">
                          <a:latin typeface="Comic Sans MS" pitchFamily="66" charset="0"/>
                          <a:ea typeface="Times New Roman"/>
                          <a:cs typeface="Times New Roman"/>
                        </a:rPr>
                        <a:t>CONDICIÓN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Es obligatorio en caso de tener información que documente los factores que afectan la condición de la imagen y diligenciar el campo “Condición de la imagen”.</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78240">
                <a:tc>
                  <a:txBody>
                    <a:bodyPr/>
                    <a:lstStyle/>
                    <a:p>
                      <a:pPr>
                        <a:spcAft>
                          <a:spcPts val="0"/>
                        </a:spcAft>
                      </a:pPr>
                      <a:r>
                        <a:rPr lang="es-CO" sz="1100" b="1">
                          <a:latin typeface="Comic Sans MS" pitchFamily="66" charset="0"/>
                          <a:ea typeface="Times New Roman"/>
                          <a:cs typeface="Times New Roman"/>
                        </a:rPr>
                        <a:t>TIPO DE DATO</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Real</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78240">
                <a:tc>
                  <a:txBody>
                    <a:bodyPr/>
                    <a:lstStyle/>
                    <a:p>
                      <a:pPr>
                        <a:spcAft>
                          <a:spcPts val="0"/>
                        </a:spcAft>
                      </a:pPr>
                      <a:r>
                        <a:rPr lang="es-CO" sz="1100" b="1">
                          <a:latin typeface="Comic Sans MS" pitchFamily="66" charset="0"/>
                          <a:ea typeface="Times New Roman"/>
                          <a:cs typeface="Times New Roman"/>
                        </a:rPr>
                        <a:t>VALOR DE DOMINIIO</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0,0 - 100</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6666">
                <a:tc>
                  <a:txBody>
                    <a:bodyPr/>
                    <a:lstStyle/>
                    <a:p>
                      <a:pPr>
                        <a:spcAft>
                          <a:spcPts val="0"/>
                        </a:spcAft>
                      </a:pPr>
                      <a:r>
                        <a:rPr lang="es-CO" sz="1100" b="1">
                          <a:latin typeface="Comic Sans MS" pitchFamily="66" charset="0"/>
                          <a:ea typeface="Times New Roman"/>
                          <a:cs typeface="Times New Roman"/>
                        </a:rPr>
                        <a:t>OCURRENCIA MÁXIMA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1</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3919">
                <a:tc>
                  <a:txBody>
                    <a:bodyPr/>
                    <a:lstStyle/>
                    <a:p>
                      <a:pPr>
                        <a:spcAft>
                          <a:spcPts val="0"/>
                        </a:spcAft>
                      </a:pPr>
                      <a:r>
                        <a:rPr lang="es-CO" sz="1100" b="1">
                          <a:latin typeface="Comic Sans MS" pitchFamily="66" charset="0"/>
                          <a:ea typeface="Times New Roman"/>
                          <a:cs typeface="Times New Roman"/>
                        </a:rPr>
                        <a:t>ENTIDAD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Información del contenido (MD_ContentInformation)</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33780">
                <a:tc>
                  <a:txBody>
                    <a:bodyPr/>
                    <a:lstStyle/>
                    <a:p>
                      <a:pPr>
                        <a:spcAft>
                          <a:spcPts val="0"/>
                        </a:spcAft>
                      </a:pPr>
                      <a:r>
                        <a:rPr lang="es-CO" sz="1100" b="1">
                          <a:latin typeface="Comic Sans MS" pitchFamily="66" charset="0"/>
                          <a:ea typeface="Times New Roman"/>
                          <a:cs typeface="Times New Roman"/>
                        </a:rPr>
                        <a:t>REGLA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Elemento de dato perteneciente a la sección de Información del contenido al describir imágenes raster. </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7623">
                <a:tc>
                  <a:txBody>
                    <a:bodyPr/>
                    <a:lstStyle/>
                    <a:p>
                      <a:pPr>
                        <a:spcAft>
                          <a:spcPts val="0"/>
                        </a:spcAft>
                      </a:pPr>
                      <a:r>
                        <a:rPr lang="es-CO" sz="1100" b="1">
                          <a:latin typeface="Comic Sans MS" pitchFamily="66" charset="0"/>
                          <a:ea typeface="Times New Roman"/>
                          <a:cs typeface="Times New Roman"/>
                        </a:rPr>
                        <a:t>JUSTIFICACIÓN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Informar sobre el área de la imagen que se encuentra afectada, en caso que lo esté y se documente su factor.</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8286">
                <a:tc>
                  <a:txBody>
                    <a:bodyPr/>
                    <a:lstStyle/>
                    <a:p>
                      <a:pPr>
                        <a:spcAft>
                          <a:spcPts val="0"/>
                        </a:spcAft>
                      </a:pPr>
                      <a:r>
                        <a:rPr lang="es-CO" sz="1100" b="1">
                          <a:latin typeface="Comic Sans MS" pitchFamily="66" charset="0"/>
                          <a:ea typeface="Times New Roman"/>
                          <a:cs typeface="Times New Roman"/>
                        </a:rPr>
                        <a:t>FUENTE</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Comité Técnico de Normalización 028</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r>
            </a:tbl>
          </a:graphicData>
        </a:graphic>
      </p:graphicFrame>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642910" y="428604"/>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Extensiones de la norma</a:t>
            </a:r>
          </a:p>
        </p:txBody>
      </p:sp>
      <p:graphicFrame>
        <p:nvGraphicFramePr>
          <p:cNvPr id="6" name="5 Tabla"/>
          <p:cNvGraphicFramePr>
            <a:graphicFrameLocks noGrp="1"/>
          </p:cNvGraphicFramePr>
          <p:nvPr/>
        </p:nvGraphicFramePr>
        <p:xfrm>
          <a:off x="1643042" y="2000241"/>
          <a:ext cx="5745183" cy="4145608"/>
        </p:xfrm>
        <a:graphic>
          <a:graphicData uri="http://schemas.openxmlformats.org/drawingml/2006/table">
            <a:tbl>
              <a:tblPr/>
              <a:tblGrid>
                <a:gridCol w="1711358"/>
                <a:gridCol w="4033825"/>
              </a:tblGrid>
              <a:tr h="301203">
                <a:tc>
                  <a:txBody>
                    <a:bodyPr/>
                    <a:lstStyle/>
                    <a:p>
                      <a:pPr>
                        <a:spcAft>
                          <a:spcPts val="0"/>
                        </a:spcAft>
                      </a:pPr>
                      <a:r>
                        <a:rPr lang="es-CO" sz="1100" b="1" dirty="0">
                          <a:latin typeface="Comic Sans MS" pitchFamily="66" charset="0"/>
                          <a:ea typeface="Times New Roman"/>
                          <a:cs typeface="Times New Roman"/>
                        </a:rPr>
                        <a:t>NOMBRE</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b="1">
                          <a:latin typeface="Comic Sans MS" pitchFamily="66" charset="0"/>
                          <a:ea typeface="Times New Roman"/>
                          <a:cs typeface="Times New Roman"/>
                        </a:rPr>
                        <a:t>PRODUCTOS IMPRESOS</a:t>
                      </a:r>
                      <a:endParaRPr lang="es-CO" sz="110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86957">
                <a:tc>
                  <a:txBody>
                    <a:bodyPr/>
                    <a:lstStyle/>
                    <a:p>
                      <a:pPr>
                        <a:spcAft>
                          <a:spcPts val="0"/>
                        </a:spcAft>
                      </a:pPr>
                      <a:r>
                        <a:rPr lang="es-CO" sz="1100" b="1">
                          <a:latin typeface="Comic Sans MS" pitchFamily="66" charset="0"/>
                          <a:ea typeface="Times New Roman"/>
                          <a:cs typeface="Times New Roman"/>
                        </a:rPr>
                        <a:t>ABREVIATURA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prodImpr</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58187">
                <a:tc>
                  <a:txBody>
                    <a:bodyPr/>
                    <a:lstStyle/>
                    <a:p>
                      <a:pPr>
                        <a:spcAft>
                          <a:spcPts val="0"/>
                        </a:spcAft>
                      </a:pPr>
                      <a:r>
                        <a:rPr lang="es-CO" sz="1100" b="1">
                          <a:latin typeface="Comic Sans MS" pitchFamily="66" charset="0"/>
                          <a:ea typeface="Times New Roman"/>
                          <a:cs typeface="Times New Roman"/>
                        </a:rPr>
                        <a:t>DESCRIPCIÓN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Opciones del conjunto de datos en medio análogo, describiendo el tipo de producto.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5951">
                <a:tc>
                  <a:txBody>
                    <a:bodyPr/>
                    <a:lstStyle/>
                    <a:p>
                      <a:pPr>
                        <a:spcAft>
                          <a:spcPts val="0"/>
                        </a:spcAft>
                      </a:pPr>
                      <a:r>
                        <a:rPr lang="es-CO" sz="1100" b="1">
                          <a:latin typeface="Comic Sans MS" pitchFamily="66" charset="0"/>
                          <a:ea typeface="Times New Roman"/>
                          <a:cs typeface="Times New Roman"/>
                        </a:rPr>
                        <a:t>CONDICIONALIDAD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Condicional</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86679">
                <a:tc>
                  <a:txBody>
                    <a:bodyPr/>
                    <a:lstStyle/>
                    <a:p>
                      <a:pPr>
                        <a:spcAft>
                          <a:spcPts val="0"/>
                        </a:spcAft>
                      </a:pPr>
                      <a:r>
                        <a:rPr lang="es-CO" sz="1100" b="1" dirty="0">
                          <a:latin typeface="Comic Sans MS" pitchFamily="66" charset="0"/>
                          <a:ea typeface="Times New Roman"/>
                          <a:cs typeface="Times New Roman"/>
                        </a:rPr>
                        <a:t>CONDICIÓN</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Es obligatorio en caso que se diligencie la información de distribución de un producto análogo.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86679">
                <a:tc>
                  <a:txBody>
                    <a:bodyPr/>
                    <a:lstStyle/>
                    <a:p>
                      <a:pPr>
                        <a:spcAft>
                          <a:spcPts val="0"/>
                        </a:spcAft>
                      </a:pPr>
                      <a:r>
                        <a:rPr lang="es-CO" sz="1100" b="1">
                          <a:latin typeface="Comic Sans MS" pitchFamily="66" charset="0"/>
                          <a:ea typeface="Times New Roman"/>
                          <a:cs typeface="Times New Roman"/>
                        </a:rPr>
                        <a:t>TIPO DE DATO</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Texto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58187">
                <a:tc>
                  <a:txBody>
                    <a:bodyPr/>
                    <a:lstStyle/>
                    <a:p>
                      <a:pPr>
                        <a:spcAft>
                          <a:spcPts val="0"/>
                        </a:spcAft>
                      </a:pPr>
                      <a:r>
                        <a:rPr lang="es-CO" sz="1100" b="1">
                          <a:latin typeface="Comic Sans MS" pitchFamily="66" charset="0"/>
                          <a:ea typeface="Times New Roman"/>
                          <a:cs typeface="Times New Roman"/>
                        </a:rPr>
                        <a:t>OCURRENCIA MÁXIMA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N</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10700">
                <a:tc>
                  <a:txBody>
                    <a:bodyPr/>
                    <a:lstStyle/>
                    <a:p>
                      <a:pPr>
                        <a:spcAft>
                          <a:spcPts val="0"/>
                        </a:spcAft>
                      </a:pPr>
                      <a:r>
                        <a:rPr lang="es-CO" sz="1100" b="1">
                          <a:latin typeface="Comic Sans MS" pitchFamily="66" charset="0"/>
                          <a:ea typeface="Times New Roman"/>
                          <a:cs typeface="Times New Roman"/>
                        </a:rPr>
                        <a:t>ENTIDAD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Distribución (MD_Distribution)</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37281">
                <a:tc>
                  <a:txBody>
                    <a:bodyPr/>
                    <a:lstStyle/>
                    <a:p>
                      <a:pPr>
                        <a:spcAft>
                          <a:spcPts val="0"/>
                        </a:spcAft>
                      </a:pPr>
                      <a:r>
                        <a:rPr lang="es-CO" sz="1100" b="1">
                          <a:latin typeface="Comic Sans MS" pitchFamily="66" charset="0"/>
                          <a:ea typeface="Times New Roman"/>
                          <a:cs typeface="Times New Roman"/>
                        </a:rPr>
                        <a:t>REGLA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Elemento de dato perteneciente a la sección de Distribución que se diligencia en caso de describir un producto en formato análogo.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537281">
                <a:tc>
                  <a:txBody>
                    <a:bodyPr/>
                    <a:lstStyle/>
                    <a:p>
                      <a:pPr>
                        <a:spcAft>
                          <a:spcPts val="0"/>
                        </a:spcAft>
                      </a:pPr>
                      <a:r>
                        <a:rPr lang="es-CO" sz="1100" b="1">
                          <a:latin typeface="Comic Sans MS" pitchFamily="66" charset="0"/>
                          <a:ea typeface="Times New Roman"/>
                          <a:cs typeface="Times New Roman"/>
                        </a:rPr>
                        <a:t>JUSTIFICACIÓN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Documentar las características de aquellos productos en formato análogo, como información relevante en el proceso de distribución del mismo.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76503">
                <a:tc>
                  <a:txBody>
                    <a:bodyPr/>
                    <a:lstStyle/>
                    <a:p>
                      <a:pPr>
                        <a:spcAft>
                          <a:spcPts val="0"/>
                        </a:spcAft>
                      </a:pPr>
                      <a:r>
                        <a:rPr lang="es-CO" sz="1100" b="1">
                          <a:latin typeface="Comic Sans MS" pitchFamily="66" charset="0"/>
                          <a:ea typeface="Times New Roman"/>
                          <a:cs typeface="Times New Roman"/>
                        </a:rPr>
                        <a:t>FUENTE</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Comité Técnico de Normalización 028</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r>
            </a:tbl>
          </a:graphicData>
        </a:graphic>
      </p:graphicFrame>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4" name="Rectangle 1"/>
          <p:cNvSpPr>
            <a:spLocks noChangeArrowheads="1"/>
          </p:cNvSpPr>
          <p:nvPr/>
        </p:nvSpPr>
        <p:spPr bwMode="auto">
          <a:xfrm>
            <a:off x="857224" y="500042"/>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Extensiones de la norma</a:t>
            </a:r>
          </a:p>
        </p:txBody>
      </p:sp>
      <p:graphicFrame>
        <p:nvGraphicFramePr>
          <p:cNvPr id="6" name="5 Tabla"/>
          <p:cNvGraphicFramePr>
            <a:graphicFrameLocks noGrp="1"/>
          </p:cNvGraphicFramePr>
          <p:nvPr/>
        </p:nvGraphicFramePr>
        <p:xfrm>
          <a:off x="1874838" y="2324100"/>
          <a:ext cx="5537200" cy="2920365"/>
        </p:xfrm>
        <a:graphic>
          <a:graphicData uri="http://schemas.openxmlformats.org/drawingml/2006/table">
            <a:tbl>
              <a:tblPr/>
              <a:tblGrid>
                <a:gridCol w="1464310"/>
                <a:gridCol w="4072890"/>
              </a:tblGrid>
              <a:tr h="335915">
                <a:tc>
                  <a:txBody>
                    <a:bodyPr/>
                    <a:lstStyle/>
                    <a:p>
                      <a:pPr>
                        <a:spcAft>
                          <a:spcPts val="0"/>
                        </a:spcAft>
                      </a:pPr>
                      <a:r>
                        <a:rPr lang="es-CO" sz="1100" b="1" dirty="0">
                          <a:latin typeface="Comic Sans MS" pitchFamily="66" charset="0"/>
                          <a:ea typeface="Times New Roman"/>
                          <a:cs typeface="Times New Roman"/>
                        </a:rPr>
                        <a:t>NOMBRE</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b="1" dirty="0">
                          <a:latin typeface="Comic Sans MS" pitchFamily="66" charset="0"/>
                          <a:ea typeface="Times New Roman"/>
                          <a:cs typeface="Times New Roman"/>
                        </a:rPr>
                        <a:t>PROTOCOLO (TABLA DE DOMINIO)</a:t>
                      </a:r>
                      <a:endParaRPr lang="es-CO" sz="1100" dirty="0">
                        <a:latin typeface="Comic Sans MS" pitchFamily="66" charset="0"/>
                        <a:ea typeface="Times New Roman"/>
                        <a:cs typeface="Times New Roman"/>
                      </a:endParaRP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9050" cap="flat" cmpd="dbl"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07975">
                <a:tc>
                  <a:txBody>
                    <a:bodyPr/>
                    <a:lstStyle/>
                    <a:p>
                      <a:pPr>
                        <a:spcAft>
                          <a:spcPts val="0"/>
                        </a:spcAft>
                      </a:pPr>
                      <a:r>
                        <a:rPr lang="es-CO" sz="1100" b="1">
                          <a:latin typeface="Comic Sans MS" pitchFamily="66" charset="0"/>
                          <a:ea typeface="Times New Roman"/>
                          <a:cs typeface="Times New Roman"/>
                        </a:rPr>
                        <a:t>DESCRIPCIÓN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Tabla de dominio que ofrece los posibles valores de los protocolos de conexiones más utilizados.</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1950">
                <a:tc>
                  <a:txBody>
                    <a:bodyPr/>
                    <a:lstStyle/>
                    <a:p>
                      <a:pPr>
                        <a:spcAft>
                          <a:spcPts val="0"/>
                        </a:spcAft>
                      </a:pPr>
                      <a:r>
                        <a:rPr lang="es-CO" sz="1100" b="1">
                          <a:latin typeface="Comic Sans MS" pitchFamily="66" charset="0"/>
                          <a:ea typeface="Times New Roman"/>
                          <a:cs typeface="Times New Roman"/>
                        </a:rPr>
                        <a:t>TIPO DE DATO</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Texto</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290830">
                <a:tc>
                  <a:txBody>
                    <a:bodyPr/>
                    <a:lstStyle/>
                    <a:p>
                      <a:pPr>
                        <a:spcAft>
                          <a:spcPts val="0"/>
                        </a:spcAft>
                      </a:pPr>
                      <a:r>
                        <a:rPr lang="es-CO" sz="1100" b="1">
                          <a:latin typeface="Comic Sans MS" pitchFamily="66" charset="0"/>
                          <a:ea typeface="Times New Roman"/>
                          <a:cs typeface="Times New Roman"/>
                        </a:rPr>
                        <a:t>ENTIDAD</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Identificación (MD_Identification)</a:t>
                      </a:r>
                    </a:p>
                    <a:p>
                      <a:pPr>
                        <a:spcAft>
                          <a:spcPts val="0"/>
                        </a:spcAft>
                      </a:pPr>
                      <a:r>
                        <a:rPr lang="es-CO" sz="1100">
                          <a:latin typeface="Comic Sans MS" pitchFamily="66" charset="0"/>
                          <a:ea typeface="Times New Roman"/>
                          <a:cs typeface="Times New Roman"/>
                        </a:rPr>
                        <a:t>Distribución (MD_Distribution)</a:t>
                      </a:r>
                    </a:p>
                    <a:p>
                      <a:pPr>
                        <a:spcAft>
                          <a:spcPts val="0"/>
                        </a:spcAft>
                      </a:pPr>
                      <a:r>
                        <a:rPr lang="es-CO" sz="1100">
                          <a:latin typeface="Comic Sans MS" pitchFamily="66" charset="0"/>
                          <a:ea typeface="Times New Roman"/>
                          <a:cs typeface="Times New Roman"/>
                        </a:rPr>
                        <a:t>Contacto (CI_Contact)</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0">
                <a:tc>
                  <a:txBody>
                    <a:bodyPr/>
                    <a:lstStyle/>
                    <a:p>
                      <a:pPr>
                        <a:spcAft>
                          <a:spcPts val="0"/>
                        </a:spcAft>
                      </a:pPr>
                      <a:r>
                        <a:rPr lang="es-CO" sz="1100" b="1">
                          <a:latin typeface="Comic Sans MS" pitchFamily="66" charset="0"/>
                          <a:ea typeface="Times New Roman"/>
                          <a:cs typeface="Times New Roman"/>
                        </a:rPr>
                        <a:t>REGLA</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Tabla de dominio citada en el campo “Protocolo” presente en las secciones de Identificación, Distribución y Contacto. Los valores almacenados en esta tabla son aquellos posibles para identificar un protocolo de conexión</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61315">
                <a:tc>
                  <a:txBody>
                    <a:bodyPr/>
                    <a:lstStyle/>
                    <a:p>
                      <a:pPr>
                        <a:spcAft>
                          <a:spcPts val="0"/>
                        </a:spcAft>
                      </a:pPr>
                      <a:r>
                        <a:rPr lang="es-CO" sz="1100" b="1">
                          <a:latin typeface="Comic Sans MS" pitchFamily="66" charset="0"/>
                          <a:ea typeface="Times New Roman"/>
                          <a:cs typeface="Times New Roman"/>
                        </a:rPr>
                        <a:t>JUSTIFICACIÓN</a:t>
                      </a:r>
                      <a:endParaRPr lang="es-CO" sz="110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a:latin typeface="Comic Sans MS" pitchFamily="66" charset="0"/>
                          <a:ea typeface="Times New Roman"/>
                          <a:cs typeface="Times New Roman"/>
                        </a:rPr>
                        <a:t>Facilitar la documentación de protocolos de conexión, disponiendo sus posibles valores en una tabla de referencia.</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bg1"/>
                    </a:solidFill>
                  </a:tcPr>
                </a:tc>
              </a:tr>
              <a:tr h="352425">
                <a:tc>
                  <a:txBody>
                    <a:bodyPr/>
                    <a:lstStyle/>
                    <a:p>
                      <a:pPr>
                        <a:spcAft>
                          <a:spcPts val="0"/>
                        </a:spcAft>
                      </a:pPr>
                      <a:r>
                        <a:rPr lang="es-CO" sz="1100" b="1" dirty="0">
                          <a:latin typeface="Comic Sans MS" pitchFamily="66" charset="0"/>
                          <a:ea typeface="Times New Roman"/>
                          <a:cs typeface="Times New Roman"/>
                        </a:rPr>
                        <a:t>FUENTE</a:t>
                      </a:r>
                      <a:endParaRPr lang="es-CO" sz="1100" dirty="0">
                        <a:latin typeface="Comic Sans MS" pitchFamily="66" charset="0"/>
                        <a:ea typeface="Times New Roman"/>
                        <a:cs typeface="Times New Roman"/>
                      </a:endParaRPr>
                    </a:p>
                  </a:txBody>
                  <a:tcPr marL="68580" marR="68580" marT="0" marB="0" anchor="ctr">
                    <a:lnL w="19050" cap="flat" cmpd="dbl"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c>
                  <a:txBody>
                    <a:bodyPr/>
                    <a:lstStyle/>
                    <a:p>
                      <a:pPr>
                        <a:spcAft>
                          <a:spcPts val="0"/>
                        </a:spcAft>
                      </a:pPr>
                      <a:r>
                        <a:rPr lang="es-CO" sz="1100" dirty="0">
                          <a:latin typeface="Comic Sans MS" pitchFamily="66" charset="0"/>
                          <a:ea typeface="Times New Roman"/>
                          <a:cs typeface="Times New Roman"/>
                        </a:rPr>
                        <a:t>Comité Técnico de Normalización 028</a:t>
                      </a:r>
                    </a:p>
                  </a:txBody>
                  <a:tcPr marL="68580" marR="68580" marT="0" marB="0" anchor="ctr">
                    <a:lnL w="12700" cap="flat" cmpd="sng" algn="ctr">
                      <a:solidFill>
                        <a:srgbClr val="000000"/>
                      </a:solidFill>
                      <a:prstDash val="solid"/>
                      <a:round/>
                      <a:headEnd type="none" w="med" len="med"/>
                      <a:tailEnd type="none" w="med" len="med"/>
                    </a:lnL>
                    <a:lnR w="19050" cap="flat" cmpd="dbl"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9050" cap="flat" cmpd="dbl" algn="ctr">
                      <a:solidFill>
                        <a:srgbClr val="000000"/>
                      </a:solidFill>
                      <a:prstDash val="solid"/>
                      <a:round/>
                      <a:headEnd type="none" w="med" len="med"/>
                      <a:tailEnd type="none" w="med" len="med"/>
                    </a:lnB>
                    <a:solidFill>
                      <a:schemeClr val="bg1"/>
                    </a:solidFill>
                  </a:tcPr>
                </a:tc>
              </a:tr>
            </a:tbl>
          </a:graphicData>
        </a:graphic>
      </p:graphicFrame>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pic>
        <p:nvPicPr>
          <p:cNvPr id="7" name="Picture 2" descr="C:\Users\Julian\Downloads\METADATOS\tfile_pic30.gif"/>
          <p:cNvPicPr>
            <a:picLocks noChangeAspect="1" noChangeArrowheads="1"/>
          </p:cNvPicPr>
          <p:nvPr/>
        </p:nvPicPr>
        <p:blipFill>
          <a:blip r:embed="rId3" cstate="print"/>
          <a:srcRect/>
          <a:stretch>
            <a:fillRect/>
          </a:stretch>
        </p:blipFill>
        <p:spPr bwMode="auto">
          <a:xfrm>
            <a:off x="3071802" y="1785926"/>
            <a:ext cx="2781300" cy="2314575"/>
          </a:xfrm>
          <a:prstGeom prst="rect">
            <a:avLst/>
          </a:prstGeom>
          <a:noFill/>
        </p:spPr>
      </p:pic>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6" name="Rectangle 1"/>
          <p:cNvSpPr>
            <a:spLocks noChangeArrowheads="1"/>
          </p:cNvSpPr>
          <p:nvPr/>
        </p:nvSpPr>
        <p:spPr bwMode="auto">
          <a:xfrm>
            <a:off x="251520" y="2564904"/>
            <a:ext cx="8429652" cy="1384849"/>
          </a:xfrm>
          <a:prstGeom prst="rect">
            <a:avLst/>
          </a:prstGeom>
          <a:noFill/>
          <a:ln w="9525">
            <a:noFill/>
            <a:miter lim="800000"/>
            <a:headEnd/>
            <a:tailEnd/>
          </a:ln>
          <a:effectLst/>
        </p:spPr>
        <p:txBody>
          <a:bodyPr wrap="square" lIns="274551" tIns="457056" bIns="0" anchor="ctr">
            <a:spAutoFit/>
          </a:bodyPr>
          <a:lstStyle/>
          <a:p>
            <a:pPr algn="ct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algn="ct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Estructura del metadato mínimo</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Rectángulo"/>
          <p:cNvSpPr/>
          <p:nvPr/>
        </p:nvSpPr>
        <p:spPr>
          <a:xfrm>
            <a:off x="6156176" y="5760640"/>
            <a:ext cx="1512168"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aphicFrame>
        <p:nvGraphicFramePr>
          <p:cNvPr id="3" name="2 Tabla"/>
          <p:cNvGraphicFramePr>
            <a:graphicFrameLocks noGrp="1"/>
          </p:cNvGraphicFramePr>
          <p:nvPr/>
        </p:nvGraphicFramePr>
        <p:xfrm>
          <a:off x="2214563" y="1798638"/>
          <a:ext cx="5429250" cy="4915863"/>
        </p:xfrm>
        <a:graphic>
          <a:graphicData uri="http://schemas.openxmlformats.org/drawingml/2006/table">
            <a:tbl>
              <a:tblPr/>
              <a:tblGrid>
                <a:gridCol w="1416050"/>
                <a:gridCol w="2690812"/>
                <a:gridCol w="1322388"/>
              </a:tblGrid>
              <a:tr h="171450">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200" b="1" i="0" u="none" strike="noStrike" cap="none" normalizeH="0" baseline="0" dirty="0" smtClean="0">
                          <a:ln>
                            <a:noFill/>
                          </a:ln>
                          <a:solidFill>
                            <a:schemeClr val="tx1"/>
                          </a:solidFill>
                          <a:effectLst>
                            <a:outerShdw blurRad="38100" dist="38100" dir="2700000" algn="tl">
                              <a:srgbClr val="C0C0C0"/>
                            </a:outerShdw>
                          </a:effectLst>
                          <a:latin typeface="Calibri" pitchFamily="34" charset="0"/>
                          <a:ea typeface="Times New Roman" pitchFamily="18" charset="0"/>
                          <a:cs typeface="Arial" pitchFamily="34" charset="0"/>
                        </a:rPr>
                        <a:t>SECCIÓN</a:t>
                      </a:r>
                      <a:endParaRPr kumimoji="0" lang="es-CO" sz="1200" b="0" i="0" u="none" strike="noStrike" cap="none" normalizeH="0" baseline="0" dirty="0" smtClean="0">
                        <a:ln>
                          <a:noFill/>
                        </a:ln>
                        <a:solidFill>
                          <a:schemeClr val="tx1"/>
                        </a:solidFill>
                        <a:effectLst>
                          <a:outerShdw blurRad="38100" dist="38100" dir="2700000" algn="tl">
                            <a:srgbClr val="C0C0C0"/>
                          </a:outerShdw>
                        </a:effectLst>
                        <a:latin typeface="Calibri" pitchFamily="34" charset="0"/>
                        <a:ea typeface="Times New Roman" pitchFamily="18" charset="0"/>
                        <a:cs typeface="Arial" pitchFamily="34" charset="0"/>
                      </a:endParaRP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grid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s-CO" sz="1200" b="1" i="0" u="none" strike="noStrike" cap="none" normalizeH="0" baseline="0" smtClean="0">
                          <a:ln>
                            <a:noFill/>
                          </a:ln>
                          <a:solidFill>
                            <a:schemeClr val="tx1"/>
                          </a:solidFill>
                          <a:effectLst>
                            <a:outerShdw blurRad="38100" dist="38100" dir="2700000" algn="tl">
                              <a:srgbClr val="C0C0C0"/>
                            </a:outerShdw>
                          </a:effectLst>
                          <a:latin typeface="Calibri" pitchFamily="34" charset="0"/>
                          <a:ea typeface="Times New Roman" pitchFamily="18" charset="0"/>
                          <a:cs typeface="Arial" pitchFamily="34" charset="0"/>
                        </a:rPr>
                        <a:t>ELEMENTO</a:t>
                      </a:r>
                      <a:endParaRPr kumimoji="0" lang="es-CO" sz="1200" b="0" i="0" u="none" strike="noStrike" cap="none" normalizeH="0" baseline="0" smtClean="0">
                        <a:ln>
                          <a:noFill/>
                        </a:ln>
                        <a:solidFill>
                          <a:schemeClr val="tx1"/>
                        </a:solidFill>
                        <a:effectLst>
                          <a:outerShdw blurRad="38100" dist="38100" dir="2700000" algn="tl">
                            <a:srgbClr val="C0C0C0"/>
                          </a:outerShdw>
                        </a:effectLst>
                        <a:latin typeface="Calibri" pitchFamily="34" charset="0"/>
                        <a:ea typeface="Times New Roman" pitchFamily="18" charset="0"/>
                        <a:cs typeface="Arial" pitchFamily="34" charset="0"/>
                      </a:endParaRP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hMerge="1">
                  <a:txBody>
                    <a:bodyPr/>
                    <a:lstStyle/>
                    <a:p>
                      <a:endParaRPr lang="es-ES"/>
                    </a:p>
                  </a:txBody>
                  <a:tcPr/>
                </a:tc>
              </a:tr>
              <a:tr h="163513">
                <a:tc rowSpan="14">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tab pos="179388" algn="l"/>
                        </a:tabLst>
                      </a:pPr>
                      <a:r>
                        <a:rPr kumimoji="0" lang="es-CO" sz="1200" b="1" i="0" u="none" strike="noStrike" cap="none" normalizeH="0" baseline="0" smtClean="0">
                          <a:ln>
                            <a:noFill/>
                          </a:ln>
                          <a:solidFill>
                            <a:schemeClr val="tx1"/>
                          </a:solidFill>
                          <a:effectLst/>
                          <a:latin typeface="Calibri" pitchFamily="34" charset="0"/>
                          <a:ea typeface="Times New Roman" pitchFamily="18" charset="0"/>
                          <a:cs typeface="Arial" pitchFamily="34" charset="0"/>
                        </a:rPr>
                        <a:t>Identificación</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Título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Fecha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Resumen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236538">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Punto de contacto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Tipo de representación espacial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42875">
                <a:tc vMerge="1">
                  <a:txBody>
                    <a:bodyPr/>
                    <a:lstStyle/>
                    <a:p>
                      <a:endParaRPr lang="es-ES"/>
                    </a:p>
                  </a:txBody>
                  <a:tcPr/>
                </a:tc>
                <a:tc row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Resolución Espacial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Escala</a:t>
                      </a:r>
                      <a:endParaRPr kumimoji="0" lang="es-CO" sz="10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182563">
                <a:tc vMerge="1">
                  <a:txBody>
                    <a:bodyPr/>
                    <a:lstStyle/>
                    <a:p>
                      <a:endParaRPr lang="es-ES"/>
                    </a:p>
                  </a:txBody>
                  <a:tcPr/>
                </a:tc>
                <a:tc vMerge="1">
                  <a:txBody>
                    <a:bodyPr/>
                    <a:lstStyle/>
                    <a:p>
                      <a:endParaRPr lang="es-ES"/>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n-US" sz="10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Resolución</a:t>
                      </a:r>
                      <a:endParaRPr kumimoji="0" lang="es-CO" sz="1000" b="0" i="0" u="none" strike="noStrike" cap="none" normalizeH="0" baseline="0" smtClean="0">
                        <a:ln>
                          <a:noFill/>
                        </a:ln>
                        <a:solidFill>
                          <a:schemeClr val="tx1"/>
                        </a:solidFill>
                        <a:effectLst/>
                        <a:latin typeface="Arial" pitchFamily="34" charset="0"/>
                        <a:ea typeface="Times New Roman" pitchFamily="18" charset="0"/>
                        <a:cs typeface="Arial" pitchFamily="34" charset="0"/>
                      </a:endParaRP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r>
              <a:tr h="16986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Idioma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6986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Conjunto de caracteres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6986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Categoría Temática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236538">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Coordenadas Geográficas Límites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236538">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Identificador Geográfico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236538">
                <a:tc vMerge="1">
                  <a:txBody>
                    <a:bodyPr/>
                    <a:lstStyle/>
                    <a:p>
                      <a:endParaRPr lang="es-ES"/>
                    </a:p>
                  </a:txBody>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Cubrimiento temporal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236538">
                <a:tc vMerge="1">
                  <a:txBody>
                    <a:bodyPr/>
                    <a:lstStyle/>
                    <a:p>
                      <a:endParaRPr lang="es-ES"/>
                    </a:p>
                  </a:txBody>
                  <a:tcPr/>
                </a:tc>
                <a:tc gridSpan="2">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Cubrimiento vertical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714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tab pos="292100" algn="l"/>
                        </a:tabLst>
                      </a:pPr>
                      <a:r>
                        <a:rPr kumimoji="0" lang="en-US" sz="1200" b="1" i="0" u="none" strike="noStrike" cap="none" normalizeH="0" baseline="0" smtClean="0">
                          <a:ln>
                            <a:noFill/>
                          </a:ln>
                          <a:solidFill>
                            <a:schemeClr val="tx1"/>
                          </a:solidFill>
                          <a:effectLst/>
                          <a:latin typeface="Calibri" pitchFamily="34" charset="0"/>
                          <a:ea typeface="Times New Roman" pitchFamily="18" charset="0"/>
                          <a:cs typeface="Arial" pitchFamily="34" charset="0"/>
                        </a:rPr>
                        <a:t>Calidad de los datos</a:t>
                      </a:r>
                      <a:endParaRPr kumimoji="0" lang="es-CO" sz="1200" b="1" i="0" u="none" strike="noStrike" cap="none" normalizeH="0" baseline="0" smtClean="0">
                        <a:ln>
                          <a:noFill/>
                        </a:ln>
                        <a:solidFill>
                          <a:schemeClr val="tx1"/>
                        </a:solidFill>
                        <a:effectLst/>
                        <a:latin typeface="Calibri" pitchFamily="34" charset="0"/>
                        <a:ea typeface="Times New Roman" pitchFamily="18" charset="0"/>
                        <a:cs typeface="Arial" pitchFamily="34" charset="0"/>
                      </a:endParaRP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Historia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71450">
                <a:tc>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s-CO" sz="1200" b="1" i="0" u="none" strike="noStrike" cap="none" normalizeH="0" baseline="0" smtClean="0">
                          <a:ln>
                            <a:noFill/>
                          </a:ln>
                          <a:solidFill>
                            <a:schemeClr val="tx1"/>
                          </a:solidFill>
                          <a:effectLst/>
                          <a:latin typeface="Calibri" pitchFamily="34" charset="0"/>
                          <a:ea typeface="Times New Roman" pitchFamily="18" charset="0"/>
                          <a:cs typeface="Arial" pitchFamily="34" charset="0"/>
                        </a:rPr>
                        <a:t>Referencia espacial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Identificador del Sistema de Referencia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42875">
                <a:tc rowSpan="3">
                  <a:txBody>
                    <a:bodyPr/>
                    <a:lstStyle/>
                    <a:p>
                      <a:pPr marL="342900" marR="0" lvl="0" indent="-342900" algn="ctr" defTabSz="914400" rtl="0" eaLnBrk="1" fontAlgn="base" latinLnBrk="0" hangingPunct="1">
                        <a:lnSpc>
                          <a:spcPct val="100000"/>
                        </a:lnSpc>
                        <a:spcBef>
                          <a:spcPct val="0"/>
                        </a:spcBef>
                        <a:spcAft>
                          <a:spcPct val="0"/>
                        </a:spcAft>
                        <a:buClrTx/>
                        <a:buSzTx/>
                        <a:buFont typeface="+mj-lt"/>
                        <a:buNone/>
                        <a:tabLst/>
                      </a:pPr>
                      <a:r>
                        <a:rPr kumimoji="0" lang="es-CO" sz="1200" b="1" i="0" u="none" strike="noStrike" cap="none" normalizeH="0" baseline="0" smtClean="0">
                          <a:ln>
                            <a:noFill/>
                          </a:ln>
                          <a:solidFill>
                            <a:schemeClr val="tx1"/>
                          </a:solidFill>
                          <a:effectLst/>
                          <a:latin typeface="Calibri" pitchFamily="34" charset="0"/>
                          <a:ea typeface="Times New Roman" pitchFamily="18" charset="0"/>
                          <a:cs typeface="Arial" pitchFamily="34" charset="0"/>
                        </a:rPr>
                        <a:t>Distribución</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row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Formato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Nombre</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142875">
                <a:tc vMerge="1">
                  <a:txBody>
                    <a:bodyPr/>
                    <a:lstStyle/>
                    <a:p>
                      <a:endParaRPr lang="es-ES"/>
                    </a:p>
                  </a:txBody>
                  <a:tcPr/>
                </a:tc>
                <a:tc vMerge="1">
                  <a:txBody>
                    <a:bodyPr/>
                    <a:lstStyle/>
                    <a:p>
                      <a:endParaRPr lang="es-ES"/>
                    </a:p>
                  </a:txBody>
                  <a:tcPr/>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Arial" pitchFamily="34" charset="0"/>
                          <a:ea typeface="Times New Roman" pitchFamily="18" charset="0"/>
                          <a:cs typeface="Arial" pitchFamily="34" charset="0"/>
                        </a:rPr>
                        <a:t>Versión</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r>
              <a:tr h="236538">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Opción en línea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63513">
                <a:tc rowSpan="7">
                  <a:txBody>
                    <a:bodyPr/>
                    <a:lstStyle/>
                    <a:p>
                      <a:pPr marL="0" marR="0" lvl="0" indent="0" algn="ctr" defTabSz="914400" rtl="0" eaLnBrk="1" fontAlgn="base" latinLnBrk="0" hangingPunct="1">
                        <a:lnSpc>
                          <a:spcPct val="100000"/>
                        </a:lnSpc>
                        <a:spcBef>
                          <a:spcPct val="0"/>
                        </a:spcBef>
                        <a:spcAft>
                          <a:spcPct val="0"/>
                        </a:spcAft>
                        <a:buClrTx/>
                        <a:buSzTx/>
                        <a:buFont typeface="+mj-lt"/>
                        <a:buNone/>
                        <a:tabLst>
                          <a:tab pos="0" algn="l"/>
                        </a:tabLst>
                      </a:pPr>
                      <a:r>
                        <a:rPr kumimoji="0" lang="es-CO" sz="1200" b="1" i="0" u="none" strike="noStrike" cap="none" normalizeH="0" baseline="0" smtClean="0">
                          <a:ln>
                            <a:noFill/>
                          </a:ln>
                          <a:solidFill>
                            <a:schemeClr val="tx1"/>
                          </a:solidFill>
                          <a:effectLst/>
                          <a:latin typeface="Calibri" pitchFamily="34" charset="0"/>
                          <a:ea typeface="Times New Roman" pitchFamily="18" charset="0"/>
                          <a:cs typeface="Arial" pitchFamily="34" charset="0"/>
                        </a:rPr>
                        <a:t>Referencia del metadato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Identificador del Archivo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Idioma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Conjunto de caracteres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Nombre del Estándar de Metadato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Versión del Estándar de Metadato  (condicional)</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00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smtClean="0">
                          <a:ln>
                            <a:noFill/>
                          </a:ln>
                          <a:solidFill>
                            <a:schemeClr val="tx1"/>
                          </a:solidFill>
                          <a:effectLst/>
                          <a:latin typeface="Calibri" pitchFamily="34" charset="0"/>
                          <a:ea typeface="Times New Roman" pitchFamily="18" charset="0"/>
                          <a:cs typeface="Arial" pitchFamily="34" charset="0"/>
                        </a:rPr>
                        <a:t>Contacto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r h="163513">
                <a:tc vMerge="1">
                  <a:txBody>
                    <a:bodyPr/>
                    <a:lstStyle/>
                    <a:p>
                      <a:endParaRPr lang="es-ES"/>
                    </a:p>
                  </a:txBody>
                  <a:tcPr/>
                </a:tc>
                <a:tc gridSpan="2">
                  <a:txBody>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es-CO" sz="1000" b="0" i="0" u="none" strike="noStrike" cap="none" normalizeH="0" baseline="0" dirty="0" smtClean="0">
                          <a:ln>
                            <a:noFill/>
                          </a:ln>
                          <a:solidFill>
                            <a:schemeClr val="tx1"/>
                          </a:solidFill>
                          <a:effectLst/>
                          <a:latin typeface="Calibri" pitchFamily="34" charset="0"/>
                          <a:ea typeface="Times New Roman" pitchFamily="18" charset="0"/>
                          <a:cs typeface="Arial" pitchFamily="34" charset="0"/>
                        </a:rPr>
                        <a:t>Fecha (obligatorio)</a:t>
                      </a:r>
                    </a:p>
                  </a:txBody>
                  <a:tcPr marL="34798" marR="34798" marT="0" marB="0" anchor="ctr"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solidFill>
                      <a:srgbClr val="FFFF00"/>
                    </a:solidFill>
                  </a:tcPr>
                </a:tc>
                <a:tc hMerge="1">
                  <a:txBody>
                    <a:bodyPr/>
                    <a:lstStyle/>
                    <a:p>
                      <a:endParaRPr lang="es-ES"/>
                    </a:p>
                  </a:txBody>
                  <a:tcPr/>
                </a:tc>
              </a:tr>
            </a:tbl>
          </a:graphicData>
        </a:graphic>
      </p:graphicFrame>
      <p:sp>
        <p:nvSpPr>
          <p:cNvPr id="6" name="Rectangle 1"/>
          <p:cNvSpPr>
            <a:spLocks noChangeArrowheads="1"/>
          </p:cNvSpPr>
          <p:nvPr/>
        </p:nvSpPr>
        <p:spPr bwMode="auto">
          <a:xfrm>
            <a:off x="714348" y="285728"/>
            <a:ext cx="8429652" cy="1384849"/>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Estructura del metadato mínimo</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15"/>
          <p:cNvPicPr>
            <a:picLocks noChangeAspect="1" noChangeArrowheads="1"/>
          </p:cNvPicPr>
          <p:nvPr/>
        </p:nvPicPr>
        <p:blipFill>
          <a:blip r:embed="rId2" cstate="print"/>
          <a:srcRect/>
          <a:stretch>
            <a:fillRect/>
          </a:stretch>
        </p:blipFill>
        <p:spPr bwMode="auto">
          <a:xfrm>
            <a:off x="1214414" y="1747838"/>
            <a:ext cx="7188200" cy="3824287"/>
          </a:xfrm>
          <a:prstGeom prst="rect">
            <a:avLst/>
          </a:prstGeom>
          <a:noFill/>
          <a:ln w="9525">
            <a:noFill/>
            <a:miter lim="800000"/>
            <a:headEnd/>
            <a:tailEnd/>
          </a:ln>
        </p:spPr>
      </p:pic>
      <p:sp>
        <p:nvSpPr>
          <p:cNvPr id="4" name="Rectangle 22"/>
          <p:cNvSpPr>
            <a:spLocks noChangeArrowheads="1"/>
          </p:cNvSpPr>
          <p:nvPr/>
        </p:nvSpPr>
        <p:spPr bwMode="auto">
          <a:xfrm>
            <a:off x="857224" y="5643578"/>
            <a:ext cx="7286625" cy="1200329"/>
          </a:xfrm>
          <a:prstGeom prst="rect">
            <a:avLst/>
          </a:prstGeom>
          <a:noFill/>
          <a:ln w="9525" algn="ctr">
            <a:noFill/>
            <a:miter lim="800000"/>
            <a:headEnd/>
            <a:tailEnd/>
          </a:ln>
        </p:spPr>
        <p:txBody>
          <a:bodyPr anchor="ctr">
            <a:spAutoFit/>
          </a:bodyPr>
          <a:lstStyle/>
          <a:p>
            <a:pPr algn="just" eaLnBrk="0" hangingPunct="0">
              <a:defRPr/>
            </a:pPr>
            <a:r>
              <a:rPr lang="es-ES" dirty="0">
                <a:latin typeface="Comic Sans MS" pitchFamily="66" charset="0"/>
                <a:ea typeface="Times New Roman" pitchFamily="18" charset="0"/>
                <a:cs typeface="Arial" pitchFamily="34" charset="0"/>
              </a:rPr>
              <a:t>Las características de los elementos del metadato geográfico están definidas por ocho atributos: </a:t>
            </a:r>
            <a:r>
              <a:rPr lang="es-ES" dirty="0" smtClean="0">
                <a:latin typeface="Comic Sans MS" pitchFamily="66" charset="0"/>
                <a:ea typeface="Times New Roman" pitchFamily="18" charset="0"/>
                <a:cs typeface="Arial" pitchFamily="34" charset="0"/>
              </a:rPr>
              <a:t>numeración</a:t>
            </a:r>
            <a:r>
              <a:rPr lang="es-ES" dirty="0">
                <a:latin typeface="Comic Sans MS" pitchFamily="66" charset="0"/>
                <a:ea typeface="Times New Roman" pitchFamily="18" charset="0"/>
                <a:cs typeface="Arial" pitchFamily="34" charset="0"/>
              </a:rPr>
              <a:t>, nombre/rol, abreviatura, descripción, obligación/condición, ocurrencia, tipo de dato y dominio.</a:t>
            </a:r>
          </a:p>
        </p:txBody>
      </p:sp>
      <p:sp>
        <p:nvSpPr>
          <p:cNvPr id="7" name="Rectangle 1"/>
          <p:cNvSpPr>
            <a:spLocks noChangeArrowheads="1"/>
          </p:cNvSpPr>
          <p:nvPr/>
        </p:nvSpPr>
        <p:spPr bwMode="auto">
          <a:xfrm>
            <a:off x="571472"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slide(fromBottom)">
                                      <p:cBhvr>
                                        <p:cTn id="7" dur="5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2 Marcador de contenido"/>
          <p:cNvSpPr>
            <a:spLocks noGrp="1"/>
          </p:cNvSpPr>
          <p:nvPr>
            <p:ph idx="4294967295"/>
          </p:nvPr>
        </p:nvSpPr>
        <p:spPr>
          <a:xfrm>
            <a:off x="252413" y="1138238"/>
            <a:ext cx="8280400" cy="576262"/>
          </a:xfrm>
        </p:spPr>
        <p:txBody>
          <a:bodyPr/>
          <a:lstStyle/>
          <a:p>
            <a:pPr marL="0" indent="0" algn="just">
              <a:buFontTx/>
              <a:buNone/>
            </a:pPr>
            <a:r>
              <a:rPr lang="es-ES" dirty="0" smtClean="0">
                <a:solidFill>
                  <a:schemeClr val="tx2"/>
                </a:solidFill>
                <a:latin typeface="Comic Sans MS" pitchFamily="66" charset="0"/>
              </a:rPr>
              <a:t>¿Por que los Metadatos? </a:t>
            </a:r>
            <a:r>
              <a:rPr lang="es-ES" sz="2000" dirty="0" smtClean="0">
                <a:solidFill>
                  <a:schemeClr val="tx2"/>
                </a:solidFill>
                <a:latin typeface="Comic Sans MS" pitchFamily="66" charset="0"/>
              </a:rPr>
              <a:t>	</a:t>
            </a:r>
          </a:p>
          <a:p>
            <a:pPr marL="0" indent="0" algn="just">
              <a:buFontTx/>
              <a:buNone/>
            </a:pPr>
            <a:endParaRPr lang="es-ES" sz="2000" dirty="0" smtClean="0">
              <a:solidFill>
                <a:schemeClr val="tx2"/>
              </a:solidFill>
              <a:latin typeface="Comic Sans MS" pitchFamily="66" charset="0"/>
            </a:endParaRPr>
          </a:p>
          <a:p>
            <a:pPr marL="0" indent="0" algn="just"/>
            <a:endParaRPr lang="es-ES" sz="2000" dirty="0" smtClean="0">
              <a:solidFill>
                <a:schemeClr val="tx2"/>
              </a:solidFill>
              <a:latin typeface="Comic Sans MS" pitchFamily="66" charset="0"/>
            </a:endParaRPr>
          </a:p>
        </p:txBody>
      </p:sp>
      <p:sp>
        <p:nvSpPr>
          <p:cNvPr id="15364" name="Rectangle 4"/>
          <p:cNvSpPr>
            <a:spLocks noChangeArrowheads="1"/>
          </p:cNvSpPr>
          <p:nvPr/>
        </p:nvSpPr>
        <p:spPr bwMode="auto">
          <a:xfrm>
            <a:off x="250825" y="2103438"/>
            <a:ext cx="7993063" cy="2246312"/>
          </a:xfrm>
          <a:prstGeom prst="rect">
            <a:avLst/>
          </a:prstGeom>
          <a:noFill/>
          <a:ln w="9525">
            <a:noFill/>
            <a:miter lim="800000"/>
            <a:headEnd/>
            <a:tailEnd/>
          </a:ln>
        </p:spPr>
        <p:txBody>
          <a:bodyPr>
            <a:spAutoFit/>
          </a:bodyPr>
          <a:lstStyle/>
          <a:p>
            <a:pPr marL="361950" lvl="1" indent="266700" algn="just">
              <a:buFontTx/>
              <a:buChar char="•"/>
            </a:pPr>
            <a:r>
              <a:rPr lang="es-ES" sz="2000" dirty="0">
                <a:latin typeface="Comic Sans MS" pitchFamily="66" charset="0"/>
              </a:rPr>
              <a:t>En la era de la información y el conocimiento, los metadatos son un componente fundamental para que los datos estén </a:t>
            </a:r>
            <a:r>
              <a:rPr lang="es-ES" sz="2000" b="1" dirty="0">
                <a:solidFill>
                  <a:srgbClr val="335A89"/>
                </a:solidFill>
                <a:latin typeface="Comic Sans MS" pitchFamily="66" charset="0"/>
              </a:rPr>
              <a:t>completos.</a:t>
            </a:r>
          </a:p>
          <a:p>
            <a:pPr marL="361950" lvl="1" indent="266700" algn="just">
              <a:buFontTx/>
              <a:buChar char="•"/>
            </a:pPr>
            <a:endParaRPr lang="es-ES" sz="2000" b="1" dirty="0">
              <a:solidFill>
                <a:srgbClr val="335A89"/>
              </a:solidFill>
              <a:latin typeface="Comic Sans MS" pitchFamily="66" charset="0"/>
            </a:endParaRPr>
          </a:p>
          <a:p>
            <a:pPr marL="361950" lvl="1" indent="266700" algn="just">
              <a:buFontTx/>
              <a:buChar char="•"/>
            </a:pPr>
            <a:r>
              <a:rPr lang="es-ES" sz="2000" dirty="0">
                <a:latin typeface="Comic Sans MS" pitchFamily="66" charset="0"/>
              </a:rPr>
              <a:t>Los Metadatos le sirven a quienes necesitan datos </a:t>
            </a:r>
            <a:r>
              <a:rPr lang="es-ES" sz="2000" dirty="0" err="1">
                <a:latin typeface="Comic Sans MS" pitchFamily="66" charset="0"/>
              </a:rPr>
              <a:t>geo</a:t>
            </a:r>
            <a:r>
              <a:rPr lang="es-ES" sz="2000" dirty="0">
                <a:latin typeface="Comic Sans MS" pitchFamily="66" charset="0"/>
              </a:rPr>
              <a:t>-espaciales para que encuentren los datos que buscan y les digan cómo pueden usarlos para resolver sus necesidades.</a:t>
            </a:r>
            <a:endParaRPr lang="es-ES" sz="2000" b="1" dirty="0">
              <a:solidFill>
                <a:srgbClr val="335A89"/>
              </a:solidFill>
              <a:latin typeface="Comic Sans MS" pitchFamily="66" charset="0"/>
            </a:endParaRPr>
          </a:p>
        </p:txBody>
      </p:sp>
      <p:sp>
        <p:nvSpPr>
          <p:cNvPr id="1536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a:solidFill>
                  <a:srgbClr val="953735"/>
                </a:solidFill>
                <a:latin typeface="Bauhaus 93" pitchFamily="82" charset="0"/>
              </a:rPr>
              <a:t>DATOS GEO-ESPACIALES, METADATOS Y ESTÁNDARES</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5"/>
          <p:cNvPicPr>
            <a:picLocks noChangeAspect="1" noChangeArrowheads="1"/>
          </p:cNvPicPr>
          <p:nvPr/>
        </p:nvPicPr>
        <p:blipFill>
          <a:blip r:embed="rId2" cstate="print"/>
          <a:srcRect/>
          <a:stretch>
            <a:fillRect/>
          </a:stretch>
        </p:blipFill>
        <p:spPr bwMode="auto">
          <a:xfrm>
            <a:off x="928688" y="1689100"/>
            <a:ext cx="2762250" cy="4883150"/>
          </a:xfrm>
          <a:prstGeom prst="rect">
            <a:avLst/>
          </a:prstGeom>
          <a:noFill/>
          <a:ln w="9525">
            <a:noFill/>
            <a:miter lim="800000"/>
            <a:headEnd/>
            <a:tailEnd/>
          </a:ln>
        </p:spPr>
      </p:pic>
      <p:pic>
        <p:nvPicPr>
          <p:cNvPr id="4" name="Picture 9"/>
          <p:cNvPicPr>
            <a:picLocks noChangeAspect="1" noChangeArrowheads="1"/>
          </p:cNvPicPr>
          <p:nvPr/>
        </p:nvPicPr>
        <p:blipFill>
          <a:blip r:embed="rId3" cstate="print"/>
          <a:srcRect/>
          <a:stretch>
            <a:fillRect/>
          </a:stretch>
        </p:blipFill>
        <p:spPr bwMode="auto">
          <a:xfrm>
            <a:off x="928688" y="2051050"/>
            <a:ext cx="911225" cy="806450"/>
          </a:xfrm>
          <a:prstGeom prst="rect">
            <a:avLst/>
          </a:prstGeom>
          <a:noFill/>
          <a:ln w="9525">
            <a:noFill/>
            <a:miter lim="800000"/>
            <a:headEnd/>
            <a:tailEnd/>
          </a:ln>
        </p:spPr>
      </p:pic>
      <p:sp>
        <p:nvSpPr>
          <p:cNvPr id="6" name="Rectangle 10"/>
          <p:cNvSpPr>
            <a:spLocks noChangeArrowheads="1"/>
          </p:cNvSpPr>
          <p:nvPr/>
        </p:nvSpPr>
        <p:spPr bwMode="auto">
          <a:xfrm>
            <a:off x="3746531" y="2544763"/>
            <a:ext cx="5183187" cy="1955800"/>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b="1" dirty="0">
                <a:solidFill>
                  <a:srgbClr val="00B050"/>
                </a:solidFill>
                <a:latin typeface="Comic Sans MS" pitchFamily="66" charset="0"/>
              </a:rPr>
              <a:t>Numeración: </a:t>
            </a:r>
            <a:r>
              <a:rPr lang="es-CO" dirty="0">
                <a:latin typeface="Comic Sans MS" pitchFamily="66" charset="0"/>
              </a:rPr>
              <a:t>Indica la clasificación jerárquica de cada elemento del metadato geográfico dentro de alguna de las doce secciones. Permite identificar fácilmente las entidades de los elementos de metadato.</a:t>
            </a:r>
            <a:endParaRPr lang="es-ES" dirty="0">
              <a:latin typeface="Comic Sans MS" pitchFamily="66" charset="0"/>
            </a:endParaRPr>
          </a:p>
        </p:txBody>
      </p:sp>
      <p:sp>
        <p:nvSpPr>
          <p:cNvPr id="8" name="Rectangle 1"/>
          <p:cNvSpPr>
            <a:spLocks noChangeArrowheads="1"/>
          </p:cNvSpPr>
          <p:nvPr/>
        </p:nvSpPr>
        <p:spPr bwMode="auto">
          <a:xfrm>
            <a:off x="714398"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Effect transition="in" filter="fade">
                                      <p:cBhvr>
                                        <p:cTn id="18" dur="1000"/>
                                        <p:tgtEl>
                                          <p:spTgt spid="4"/>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6"/>
          <p:cNvPicPr>
            <a:picLocks noChangeAspect="1" noChangeArrowheads="1"/>
          </p:cNvPicPr>
          <p:nvPr/>
        </p:nvPicPr>
        <p:blipFill>
          <a:blip r:embed="rId2" cstate="print"/>
          <a:srcRect/>
          <a:stretch>
            <a:fillRect/>
          </a:stretch>
        </p:blipFill>
        <p:spPr bwMode="auto">
          <a:xfrm>
            <a:off x="1044575" y="1697038"/>
            <a:ext cx="2232025" cy="4875212"/>
          </a:xfrm>
          <a:prstGeom prst="rect">
            <a:avLst/>
          </a:prstGeom>
          <a:noFill/>
          <a:ln w="9525">
            <a:noFill/>
            <a:miter lim="800000"/>
            <a:headEnd/>
            <a:tailEnd/>
          </a:ln>
        </p:spPr>
      </p:pic>
      <p:pic>
        <p:nvPicPr>
          <p:cNvPr id="4" name="Picture 10"/>
          <p:cNvPicPr>
            <a:picLocks noChangeAspect="1" noChangeArrowheads="1"/>
          </p:cNvPicPr>
          <p:nvPr/>
        </p:nvPicPr>
        <p:blipFill>
          <a:blip r:embed="rId3" cstate="print"/>
          <a:srcRect r="1909"/>
          <a:stretch>
            <a:fillRect/>
          </a:stretch>
        </p:blipFill>
        <p:spPr bwMode="auto">
          <a:xfrm>
            <a:off x="468313" y="4692650"/>
            <a:ext cx="3671887" cy="749300"/>
          </a:xfrm>
          <a:prstGeom prst="rect">
            <a:avLst/>
          </a:prstGeom>
          <a:noFill/>
          <a:ln w="9525">
            <a:noFill/>
            <a:miter lim="800000"/>
            <a:headEnd/>
            <a:tailEnd/>
          </a:ln>
        </p:spPr>
      </p:pic>
      <p:sp>
        <p:nvSpPr>
          <p:cNvPr id="6" name="Rectangle 15"/>
          <p:cNvSpPr>
            <a:spLocks noChangeArrowheads="1"/>
          </p:cNvSpPr>
          <p:nvPr/>
        </p:nvSpPr>
        <p:spPr bwMode="auto">
          <a:xfrm>
            <a:off x="4000530" y="1714488"/>
            <a:ext cx="4786312" cy="3405188"/>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sz="2000" dirty="0">
                <a:solidFill>
                  <a:srgbClr val="00B050"/>
                </a:solidFill>
                <a:latin typeface="Comic Sans MS" pitchFamily="66" charset="0"/>
              </a:rPr>
              <a:t>Nombre/Rol: </a:t>
            </a:r>
            <a:r>
              <a:rPr lang="es-CO" sz="2000" dirty="0">
                <a:latin typeface="Comic Sans MS" pitchFamily="66" charset="0"/>
              </a:rPr>
              <a:t>Etiqueta asignada a un elemento del metadato geográfico, cada una de estas presenta en paréntesis su equivalencia en ISO 19115, adicionalmente los elementos que tienen relación con otros elementos (asociación) tendrán definido el rol que existe entre ellos, el cual será de utilidad en la interpretación de los diagramas UML. </a:t>
            </a:r>
            <a:endParaRPr lang="es-ES" sz="2000" dirty="0">
              <a:latin typeface="Comic Sans MS" pitchFamily="66" charset="0"/>
            </a:endParaRPr>
          </a:p>
        </p:txBody>
      </p:sp>
      <p:sp>
        <p:nvSpPr>
          <p:cNvPr id="8" name="Rectangle 1"/>
          <p:cNvSpPr>
            <a:spLocks noChangeArrowheads="1"/>
          </p:cNvSpPr>
          <p:nvPr/>
        </p:nvSpPr>
        <p:spPr bwMode="auto">
          <a:xfrm>
            <a:off x="428596" y="71414"/>
            <a:ext cx="8429684" cy="1569515"/>
          </a:xfrm>
          <a:prstGeom prst="rect">
            <a:avLst/>
          </a:prstGeom>
          <a:noFill/>
          <a:ln w="9525">
            <a:noFill/>
            <a:miter lim="800000"/>
            <a:headEnd/>
            <a:tailEnd/>
          </a:ln>
          <a:effectLst/>
        </p:spPr>
        <p:txBody>
          <a:bodyPr wrap="square"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r>
              <a:rPr lang="es-CO" sz="2400" dirty="0" smtClean="0">
                <a:solidFill>
                  <a:schemeClr val="tx2"/>
                </a:solidFill>
                <a:effectLst>
                  <a:outerShdw blurRad="38100" dist="38100" dir="2700000" algn="tl">
                    <a:srgbClr val="000000">
                      <a:alpha val="43137"/>
                    </a:srgbClr>
                  </a:outerShdw>
                </a:effectLst>
                <a:latin typeface="Comic Sans MS" pitchFamily="66" charset="0"/>
                <a:cs typeface="Arial" charset="0"/>
              </a:rPr>
              <a:t>) - </a:t>
            </a:r>
            <a:r>
              <a:rPr lang="es-CO" sz="3600" dirty="0" smtClean="0">
                <a:solidFill>
                  <a:schemeClr val="tx2"/>
                </a:solidFill>
                <a:effectLst>
                  <a:outerShdw blurRad="38100" dist="38100" dir="2700000" algn="tl">
                    <a:srgbClr val="000000">
                      <a:alpha val="43137"/>
                    </a:srgbClr>
                  </a:outerShdw>
                </a:effectLst>
                <a:latin typeface="Comic Sans MS" pitchFamily="66" charset="0"/>
                <a:cs typeface="Arial" charset="0"/>
              </a:rPr>
              <a:t>Atributos </a:t>
            </a: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del metadato</a:t>
            </a: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Effect transition="in" filter="fade">
                                      <p:cBhvr>
                                        <p:cTn id="18" dur="1000"/>
                                        <p:tgtEl>
                                          <p:spTgt spid="4"/>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1" presetClass="exit"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6"/>
          <p:cNvPicPr>
            <a:picLocks noChangeAspect="1" noChangeArrowheads="1"/>
          </p:cNvPicPr>
          <p:nvPr/>
        </p:nvPicPr>
        <p:blipFill>
          <a:blip r:embed="rId2" cstate="print"/>
          <a:srcRect/>
          <a:stretch>
            <a:fillRect/>
          </a:stretch>
        </p:blipFill>
        <p:spPr bwMode="auto">
          <a:xfrm>
            <a:off x="1169988" y="1728788"/>
            <a:ext cx="1457325" cy="4843462"/>
          </a:xfrm>
          <a:prstGeom prst="rect">
            <a:avLst/>
          </a:prstGeom>
          <a:noFill/>
          <a:ln w="9525">
            <a:noFill/>
            <a:miter lim="800000"/>
            <a:headEnd/>
            <a:tailEnd/>
          </a:ln>
        </p:spPr>
      </p:pic>
      <p:pic>
        <p:nvPicPr>
          <p:cNvPr id="4" name="Picture 10"/>
          <p:cNvPicPr>
            <a:picLocks noChangeAspect="1" noChangeArrowheads="1"/>
          </p:cNvPicPr>
          <p:nvPr/>
        </p:nvPicPr>
        <p:blipFill>
          <a:blip r:embed="rId3" cstate="print"/>
          <a:srcRect/>
          <a:stretch>
            <a:fillRect/>
          </a:stretch>
        </p:blipFill>
        <p:spPr bwMode="auto">
          <a:xfrm>
            <a:off x="958850" y="4041775"/>
            <a:ext cx="1812925" cy="949325"/>
          </a:xfrm>
          <a:prstGeom prst="rect">
            <a:avLst/>
          </a:prstGeom>
          <a:noFill/>
          <a:ln w="9525">
            <a:noFill/>
            <a:miter lim="800000"/>
            <a:headEnd/>
            <a:tailEnd/>
          </a:ln>
        </p:spPr>
      </p:pic>
      <p:sp>
        <p:nvSpPr>
          <p:cNvPr id="6" name="Rectangle 12"/>
          <p:cNvSpPr>
            <a:spLocks noChangeArrowheads="1"/>
          </p:cNvSpPr>
          <p:nvPr/>
        </p:nvSpPr>
        <p:spPr bwMode="auto">
          <a:xfrm>
            <a:off x="3429000" y="2428875"/>
            <a:ext cx="5183188" cy="2879725"/>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sz="2000" b="1" dirty="0">
                <a:solidFill>
                  <a:srgbClr val="00B050"/>
                </a:solidFill>
                <a:latin typeface="Comic Sans MS" pitchFamily="66" charset="0"/>
              </a:rPr>
              <a:t>Nombre corto (abreviatura): </a:t>
            </a:r>
            <a:r>
              <a:rPr lang="es-CO" sz="2000" dirty="0">
                <a:latin typeface="Comic Sans MS" pitchFamily="66" charset="0"/>
              </a:rPr>
              <a:t>Etiqueta única que facilita la implementación de los elementos en Lenguajes de Marcado Extensible – XML e ISO 8879 (SGML) u otras técnicas similares de implementación.</a:t>
            </a:r>
            <a:endParaRPr lang="es-ES" sz="2000" dirty="0">
              <a:latin typeface="Comic Sans MS" pitchFamily="66" charset="0"/>
            </a:endParaRPr>
          </a:p>
        </p:txBody>
      </p:sp>
      <p:sp>
        <p:nvSpPr>
          <p:cNvPr id="8" name="Rectangle 1"/>
          <p:cNvSpPr>
            <a:spLocks noChangeArrowheads="1"/>
          </p:cNvSpPr>
          <p:nvPr/>
        </p:nvSpPr>
        <p:spPr bwMode="auto">
          <a:xfrm>
            <a:off x="857224"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Effect transition="in" filter="fade">
                                      <p:cBhvr>
                                        <p:cTn id="18" dur="1000"/>
                                        <p:tgtEl>
                                          <p:spTgt spid="4"/>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1" presetClass="exit"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6"/>
          <p:cNvPicPr>
            <a:picLocks noChangeAspect="1" noChangeArrowheads="1"/>
          </p:cNvPicPr>
          <p:nvPr/>
        </p:nvPicPr>
        <p:blipFill>
          <a:blip r:embed="rId2" cstate="print"/>
          <a:srcRect/>
          <a:stretch>
            <a:fillRect/>
          </a:stretch>
        </p:blipFill>
        <p:spPr bwMode="auto">
          <a:xfrm>
            <a:off x="1116013" y="1728788"/>
            <a:ext cx="1457325" cy="4843462"/>
          </a:xfrm>
          <a:prstGeom prst="rect">
            <a:avLst/>
          </a:prstGeom>
          <a:noFill/>
          <a:ln w="9525">
            <a:noFill/>
            <a:miter lim="800000"/>
            <a:headEnd/>
            <a:tailEnd/>
          </a:ln>
        </p:spPr>
      </p:pic>
      <p:grpSp>
        <p:nvGrpSpPr>
          <p:cNvPr id="4" name="Group 11"/>
          <p:cNvGrpSpPr>
            <a:grpSpLocks/>
          </p:cNvGrpSpPr>
          <p:nvPr/>
        </p:nvGrpSpPr>
        <p:grpSpPr bwMode="auto">
          <a:xfrm>
            <a:off x="696913" y="5229225"/>
            <a:ext cx="5303837" cy="823913"/>
            <a:chOff x="439" y="2959"/>
            <a:chExt cx="3341" cy="519"/>
          </a:xfrm>
        </p:grpSpPr>
        <p:pic>
          <p:nvPicPr>
            <p:cNvPr id="6" name="Picture 10"/>
            <p:cNvPicPr>
              <a:picLocks noChangeAspect="1" noChangeArrowheads="1"/>
            </p:cNvPicPr>
            <p:nvPr/>
          </p:nvPicPr>
          <p:blipFill>
            <a:blip r:embed="rId3" cstate="print"/>
            <a:srcRect/>
            <a:stretch>
              <a:fillRect/>
            </a:stretch>
          </p:blipFill>
          <p:spPr bwMode="auto">
            <a:xfrm>
              <a:off x="439" y="2959"/>
              <a:ext cx="2503" cy="519"/>
            </a:xfrm>
            <a:prstGeom prst="rect">
              <a:avLst/>
            </a:prstGeom>
            <a:noFill/>
            <a:ln w="9525">
              <a:noFill/>
              <a:miter lim="800000"/>
              <a:headEnd/>
              <a:tailEnd/>
            </a:ln>
          </p:spPr>
        </p:pic>
        <p:pic>
          <p:nvPicPr>
            <p:cNvPr id="7" name="Picture 9"/>
            <p:cNvPicPr>
              <a:picLocks noChangeAspect="1" noChangeArrowheads="1"/>
            </p:cNvPicPr>
            <p:nvPr/>
          </p:nvPicPr>
          <p:blipFill>
            <a:blip r:embed="rId4" cstate="print"/>
            <a:srcRect/>
            <a:stretch>
              <a:fillRect/>
            </a:stretch>
          </p:blipFill>
          <p:spPr bwMode="auto">
            <a:xfrm>
              <a:off x="2134" y="2959"/>
              <a:ext cx="1646" cy="518"/>
            </a:xfrm>
            <a:prstGeom prst="rect">
              <a:avLst/>
            </a:prstGeom>
            <a:noFill/>
            <a:ln w="9525">
              <a:noFill/>
              <a:miter lim="800000"/>
              <a:headEnd/>
              <a:tailEnd/>
            </a:ln>
          </p:spPr>
        </p:pic>
      </p:grpSp>
      <p:sp>
        <p:nvSpPr>
          <p:cNvPr id="8" name="Rectangle 12"/>
          <p:cNvSpPr>
            <a:spLocks noChangeArrowheads="1"/>
          </p:cNvSpPr>
          <p:nvPr/>
        </p:nvSpPr>
        <p:spPr bwMode="auto">
          <a:xfrm>
            <a:off x="3000364" y="2495548"/>
            <a:ext cx="5183187" cy="576262"/>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sz="2000" b="1" dirty="0">
                <a:solidFill>
                  <a:srgbClr val="00B050"/>
                </a:solidFill>
                <a:latin typeface="Comic Sans MS" pitchFamily="66" charset="0"/>
              </a:rPr>
              <a:t>Descripción: </a:t>
            </a:r>
            <a:r>
              <a:rPr lang="es-ES" sz="2000" dirty="0">
                <a:latin typeface="Comic Sans MS" pitchFamily="66" charset="0"/>
              </a:rPr>
              <a:t>Explicación del elemento del metadato geográfico.</a:t>
            </a:r>
          </a:p>
        </p:txBody>
      </p:sp>
      <p:sp>
        <p:nvSpPr>
          <p:cNvPr id="10" name="Rectangle 1"/>
          <p:cNvSpPr>
            <a:spLocks noChangeArrowheads="1"/>
          </p:cNvSpPr>
          <p:nvPr/>
        </p:nvSpPr>
        <p:spPr bwMode="auto">
          <a:xfrm>
            <a:off x="500084"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
        <p:nvSpPr>
          <p:cNvPr id="11"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Effect transition="in" filter="fade">
                                      <p:cBhvr>
                                        <p:cTn id="18" dur="1000"/>
                                        <p:tgtEl>
                                          <p:spTgt spid="4"/>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additive="base">
                                        <p:cTn id="21" dur="500" fill="hold"/>
                                        <p:tgtEl>
                                          <p:spTgt spid="8"/>
                                        </p:tgtEl>
                                        <p:attrNameLst>
                                          <p:attrName>ppt_x</p:attrName>
                                        </p:attrNameLst>
                                      </p:cBhvr>
                                      <p:tavLst>
                                        <p:tav tm="0">
                                          <p:val>
                                            <p:strVal val="#ppt_x"/>
                                          </p:val>
                                        </p:tav>
                                        <p:tav tm="100000">
                                          <p:val>
                                            <p:strVal val="#ppt_x"/>
                                          </p:val>
                                        </p:tav>
                                      </p:tavLst>
                                    </p:anim>
                                    <p:anim calcmode="lin" valueType="num">
                                      <p:cBhvr additive="base">
                                        <p:cTn id="2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xit" presetSubtype="0" fill="hold" grpId="1" nodeType="clickEffect">
                                  <p:stCondLst>
                                    <p:cond delay="0"/>
                                  </p:stCondLst>
                                  <p:childTnLst>
                                    <p:set>
                                      <p:cBhvr>
                                        <p:cTn id="26"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 grpId="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8"/>
          <p:cNvPicPr>
            <a:picLocks noChangeAspect="1" noChangeArrowheads="1"/>
          </p:cNvPicPr>
          <p:nvPr/>
        </p:nvPicPr>
        <p:blipFill>
          <a:blip r:embed="rId2" cstate="print"/>
          <a:srcRect/>
          <a:stretch>
            <a:fillRect/>
          </a:stretch>
        </p:blipFill>
        <p:spPr bwMode="auto">
          <a:xfrm>
            <a:off x="1095375" y="1703388"/>
            <a:ext cx="1173163" cy="4868862"/>
          </a:xfrm>
          <a:prstGeom prst="rect">
            <a:avLst/>
          </a:prstGeom>
          <a:noFill/>
          <a:ln w="9525">
            <a:noFill/>
            <a:miter lim="800000"/>
            <a:headEnd/>
            <a:tailEnd/>
          </a:ln>
        </p:spPr>
      </p:pic>
      <p:pic>
        <p:nvPicPr>
          <p:cNvPr id="4" name="Picture 9"/>
          <p:cNvPicPr>
            <a:picLocks noChangeAspect="1" noChangeArrowheads="1"/>
          </p:cNvPicPr>
          <p:nvPr/>
        </p:nvPicPr>
        <p:blipFill>
          <a:blip r:embed="rId3" cstate="print"/>
          <a:srcRect/>
          <a:stretch>
            <a:fillRect/>
          </a:stretch>
        </p:blipFill>
        <p:spPr bwMode="auto">
          <a:xfrm>
            <a:off x="684213" y="3332163"/>
            <a:ext cx="2016125" cy="1069975"/>
          </a:xfrm>
          <a:prstGeom prst="rect">
            <a:avLst/>
          </a:prstGeom>
          <a:noFill/>
          <a:ln w="9525">
            <a:noFill/>
            <a:miter lim="800000"/>
            <a:headEnd/>
            <a:tailEnd/>
          </a:ln>
        </p:spPr>
      </p:pic>
      <p:sp>
        <p:nvSpPr>
          <p:cNvPr id="6" name="Rectangle 13"/>
          <p:cNvSpPr>
            <a:spLocks noChangeArrowheads="1"/>
          </p:cNvSpPr>
          <p:nvPr/>
        </p:nvSpPr>
        <p:spPr bwMode="auto">
          <a:xfrm>
            <a:off x="3143250" y="2643188"/>
            <a:ext cx="5429278" cy="1857382"/>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sz="2000" b="1" dirty="0">
                <a:solidFill>
                  <a:srgbClr val="00B050"/>
                </a:solidFill>
                <a:latin typeface="Comic Sans MS" pitchFamily="66" charset="0"/>
              </a:rPr>
              <a:t>Ocurrencia: </a:t>
            </a:r>
            <a:r>
              <a:rPr lang="es-ES" sz="2000" dirty="0">
                <a:latin typeface="Comic Sans MS" pitchFamily="66" charset="0"/>
                <a:ea typeface="Times New Roman" pitchFamily="18" charset="0"/>
                <a:cs typeface="Arial" pitchFamily="34" charset="0"/>
              </a:rPr>
              <a:t>Especifica el número máximo de ocurrencias que el elemento del metadato geográfico puede tener. Ocurrencias simples son indicadas con "1"; cuando se permiten ocurrencias repetidas, se indican con "N".</a:t>
            </a:r>
            <a:r>
              <a:rPr lang="es-ES" sz="2000" dirty="0">
                <a:latin typeface="Comic Sans MS" pitchFamily="66" charset="0"/>
              </a:rPr>
              <a:t> </a:t>
            </a:r>
          </a:p>
        </p:txBody>
      </p:sp>
      <p:sp>
        <p:nvSpPr>
          <p:cNvPr id="8" name="Rectangle 1"/>
          <p:cNvSpPr>
            <a:spLocks noChangeArrowheads="1"/>
          </p:cNvSpPr>
          <p:nvPr/>
        </p:nvSpPr>
        <p:spPr bwMode="auto">
          <a:xfrm>
            <a:off x="785836" y="28572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53" presetClass="entr" presetSubtype="0"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1000" fill="hold"/>
                                        <p:tgtEl>
                                          <p:spTgt spid="4"/>
                                        </p:tgtEl>
                                        <p:attrNameLst>
                                          <p:attrName>ppt_w</p:attrName>
                                        </p:attrNameLst>
                                      </p:cBhvr>
                                      <p:tavLst>
                                        <p:tav tm="0">
                                          <p:val>
                                            <p:fltVal val="0"/>
                                          </p:val>
                                        </p:tav>
                                        <p:tav tm="100000">
                                          <p:val>
                                            <p:strVal val="#ppt_w"/>
                                          </p:val>
                                        </p:tav>
                                      </p:tavLst>
                                    </p:anim>
                                    <p:anim calcmode="lin" valueType="num">
                                      <p:cBhvr>
                                        <p:cTn id="17" dur="1000" fill="hold"/>
                                        <p:tgtEl>
                                          <p:spTgt spid="4"/>
                                        </p:tgtEl>
                                        <p:attrNameLst>
                                          <p:attrName>ppt_h</p:attrName>
                                        </p:attrNameLst>
                                      </p:cBhvr>
                                      <p:tavLst>
                                        <p:tav tm="0">
                                          <p:val>
                                            <p:fltVal val="0"/>
                                          </p:val>
                                        </p:tav>
                                        <p:tav tm="100000">
                                          <p:val>
                                            <p:strVal val="#ppt_h"/>
                                          </p:val>
                                        </p:tav>
                                      </p:tavLst>
                                    </p:anim>
                                    <p:animEffect transition="in" filter="fade">
                                      <p:cBhvr>
                                        <p:cTn id="18" dur="1000"/>
                                        <p:tgtEl>
                                          <p:spTgt spid="4"/>
                                        </p:tgtEl>
                                      </p:cBhvr>
                                    </p:animEffect>
                                  </p:childTnLst>
                                </p:cTn>
                              </p:par>
                              <p:par>
                                <p:cTn id="19" presetID="2" presetClass="entr" presetSubtype="4"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par>
                                <p:cTn id="23" presetID="1" presetClass="exit" presetSubtype="0" fill="hold" grpId="1" nodeType="withEffect">
                                  <p:stCondLst>
                                    <p:cond delay="0"/>
                                  </p:stCondLst>
                                  <p:childTnLst>
                                    <p:set>
                                      <p:cBhvr>
                                        <p:cTn id="24"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4"/>
          <p:cNvSpPr>
            <a:spLocks noChangeArrowheads="1"/>
          </p:cNvSpPr>
          <p:nvPr/>
        </p:nvSpPr>
        <p:spPr bwMode="auto">
          <a:xfrm>
            <a:off x="2857488" y="2500306"/>
            <a:ext cx="5183187" cy="1285881"/>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sz="2000" b="1" dirty="0">
                <a:solidFill>
                  <a:srgbClr val="00B050"/>
                </a:solidFill>
                <a:latin typeface="Comic Sans MS" pitchFamily="66" charset="0"/>
              </a:rPr>
              <a:t>Obligación/Condición: </a:t>
            </a:r>
            <a:r>
              <a:rPr lang="es-ES" sz="2000" dirty="0">
                <a:latin typeface="Comic Sans MS" pitchFamily="66" charset="0"/>
              </a:rPr>
              <a:t>Descriptor que indica si el elemento del metadato geográfico debe estar presente siempre o algunas veces.</a:t>
            </a:r>
          </a:p>
        </p:txBody>
      </p:sp>
      <p:pic>
        <p:nvPicPr>
          <p:cNvPr id="4" name="Picture 13"/>
          <p:cNvPicPr>
            <a:picLocks noChangeAspect="1" noChangeArrowheads="1"/>
          </p:cNvPicPr>
          <p:nvPr/>
        </p:nvPicPr>
        <p:blipFill>
          <a:blip r:embed="rId2" cstate="print"/>
          <a:srcRect l="73209" r="18811"/>
          <a:stretch>
            <a:fillRect/>
          </a:stretch>
        </p:blipFill>
        <p:spPr bwMode="auto">
          <a:xfrm>
            <a:off x="714348" y="1071563"/>
            <a:ext cx="1000125" cy="5786437"/>
          </a:xfrm>
          <a:prstGeom prst="rect">
            <a:avLst/>
          </a:prstGeom>
          <a:noFill/>
          <a:ln w="9525">
            <a:noFill/>
            <a:miter lim="800000"/>
            <a:headEnd/>
            <a:tailEnd/>
          </a:ln>
        </p:spPr>
      </p:pic>
      <p:sp>
        <p:nvSpPr>
          <p:cNvPr id="7" name="Rectangle 1"/>
          <p:cNvSpPr>
            <a:spLocks noChangeArrowheads="1"/>
          </p:cNvSpPr>
          <p:nvPr/>
        </p:nvSpPr>
        <p:spPr bwMode="auto">
          <a:xfrm>
            <a:off x="1928844"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
        <p:nvSpPr>
          <p:cNvPr id="8"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1" presetClass="exit" presetSubtype="0" fill="hold" grpId="1" nodeType="withEffect">
                                  <p:stCondLst>
                                    <p:cond delay="0"/>
                                  </p:stCondLst>
                                  <p:childTnLst>
                                    <p:set>
                                      <p:cBhvr>
                                        <p:cTn id="10" dur="1" fill="hold">
                                          <p:stCondLst>
                                            <p:cond delay="0"/>
                                          </p:stCondLst>
                                        </p:cTn>
                                        <p:tgtEl>
                                          <p:spTgt spid="3"/>
                                        </p:tgtEl>
                                        <p:attrNameLst>
                                          <p:attrName>style.visibility</p:attrName>
                                        </p:attrNameLst>
                                      </p:cBhvr>
                                      <p:to>
                                        <p:strVal val="hidden"/>
                                      </p:to>
                                    </p:set>
                                  </p:childTnLst>
                                </p:cTn>
                              </p:par>
                              <p:par>
                                <p:cTn id="11" presetID="12" presetClass="entr" presetSubtype="4" fill="hold"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lide(fromBottom)">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1" presetClass="exit" presetSubtype="0" fill="hold" nodeType="clickEffect">
                                  <p:stCondLst>
                                    <p:cond delay="0"/>
                                  </p:stCondLst>
                                  <p:childTnLst>
                                    <p:set>
                                      <p:cBhvr>
                                        <p:cTn id="17"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9"/>
          <p:cNvPicPr>
            <a:picLocks noChangeAspect="1" noChangeArrowheads="1"/>
          </p:cNvPicPr>
          <p:nvPr/>
        </p:nvPicPr>
        <p:blipFill>
          <a:blip r:embed="rId2" cstate="print"/>
          <a:srcRect/>
          <a:stretch>
            <a:fillRect/>
          </a:stretch>
        </p:blipFill>
        <p:spPr bwMode="auto">
          <a:xfrm>
            <a:off x="1476375" y="1787525"/>
            <a:ext cx="911225" cy="4856163"/>
          </a:xfrm>
          <a:prstGeom prst="rect">
            <a:avLst/>
          </a:prstGeom>
          <a:noFill/>
          <a:ln w="9525">
            <a:noFill/>
            <a:miter lim="800000"/>
            <a:headEnd/>
            <a:tailEnd/>
          </a:ln>
        </p:spPr>
      </p:pic>
      <p:sp>
        <p:nvSpPr>
          <p:cNvPr id="4" name="Rectangle 12"/>
          <p:cNvSpPr>
            <a:spLocks noChangeArrowheads="1"/>
          </p:cNvSpPr>
          <p:nvPr/>
        </p:nvSpPr>
        <p:spPr bwMode="auto">
          <a:xfrm>
            <a:off x="5000625" y="3714752"/>
            <a:ext cx="1202573" cy="1938992"/>
          </a:xfrm>
          <a:prstGeom prst="rect">
            <a:avLst/>
          </a:prstGeom>
          <a:noFill/>
          <a:ln w="9525">
            <a:noFill/>
            <a:miter lim="800000"/>
            <a:headEnd/>
            <a:tailEnd/>
          </a:ln>
        </p:spPr>
        <p:txBody>
          <a:bodyPr wrap="none">
            <a:spAutoFit/>
          </a:bodyPr>
          <a:lstStyle/>
          <a:p>
            <a:pPr>
              <a:buFont typeface="Wingdings" pitchFamily="2" charset="2"/>
              <a:buChar char="Ø"/>
              <a:defRPr/>
            </a:pPr>
            <a:r>
              <a:rPr lang="es-ES" sz="2000" dirty="0">
                <a:latin typeface="Comic Sans MS" pitchFamily="66" charset="0"/>
              </a:rPr>
              <a:t>Texto</a:t>
            </a:r>
          </a:p>
          <a:p>
            <a:pPr>
              <a:buFont typeface="Wingdings" pitchFamily="2" charset="2"/>
              <a:buChar char="Ø"/>
              <a:defRPr/>
            </a:pPr>
            <a:r>
              <a:rPr lang="es-ES" sz="2000" dirty="0">
                <a:latin typeface="Comic Sans MS" pitchFamily="66" charset="0"/>
              </a:rPr>
              <a:t>Entero</a:t>
            </a:r>
          </a:p>
          <a:p>
            <a:pPr>
              <a:buFont typeface="Wingdings" pitchFamily="2" charset="2"/>
              <a:buChar char="Ø"/>
              <a:defRPr/>
            </a:pPr>
            <a:r>
              <a:rPr lang="es-ES" sz="2000" dirty="0">
                <a:latin typeface="Comic Sans MS" pitchFamily="66" charset="0"/>
              </a:rPr>
              <a:t>Real </a:t>
            </a:r>
          </a:p>
          <a:p>
            <a:pPr>
              <a:buFont typeface="Wingdings" pitchFamily="2" charset="2"/>
              <a:buChar char="Ø"/>
              <a:defRPr/>
            </a:pPr>
            <a:r>
              <a:rPr lang="es-ES" sz="2000" dirty="0">
                <a:latin typeface="Comic Sans MS" pitchFamily="66" charset="0"/>
              </a:rPr>
              <a:t>Clase</a:t>
            </a:r>
          </a:p>
          <a:p>
            <a:pPr>
              <a:buFont typeface="Wingdings" pitchFamily="2" charset="2"/>
              <a:buChar char="Ø"/>
              <a:defRPr/>
            </a:pPr>
            <a:r>
              <a:rPr lang="es-ES" sz="2000" dirty="0">
                <a:latin typeface="Comic Sans MS" pitchFamily="66" charset="0"/>
              </a:rPr>
              <a:t>Fecha</a:t>
            </a:r>
          </a:p>
          <a:p>
            <a:pPr>
              <a:buFont typeface="Wingdings" pitchFamily="2" charset="2"/>
              <a:buChar char="Ø"/>
              <a:defRPr/>
            </a:pPr>
            <a:r>
              <a:rPr lang="es-ES" sz="2000" dirty="0">
                <a:latin typeface="Comic Sans MS" pitchFamily="66" charset="0"/>
              </a:rPr>
              <a:t>Hora </a:t>
            </a:r>
          </a:p>
        </p:txBody>
      </p:sp>
      <p:sp>
        <p:nvSpPr>
          <p:cNvPr id="6" name="Rectangle 16"/>
          <p:cNvSpPr>
            <a:spLocks noChangeArrowheads="1"/>
          </p:cNvSpPr>
          <p:nvPr/>
        </p:nvSpPr>
        <p:spPr bwMode="auto">
          <a:xfrm>
            <a:off x="2714612" y="2201863"/>
            <a:ext cx="5929354" cy="1370013"/>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sz="2000" b="1" dirty="0">
                <a:solidFill>
                  <a:srgbClr val="00B050"/>
                </a:solidFill>
                <a:latin typeface="Comic Sans MS" pitchFamily="66" charset="0"/>
              </a:rPr>
              <a:t>Tipo de Dato: </a:t>
            </a:r>
            <a:r>
              <a:rPr lang="es-ES" sz="2000" dirty="0">
                <a:latin typeface="Comic Sans MS" pitchFamily="66" charset="0"/>
              </a:rPr>
              <a:t>Clase de valor que puede asignarse a un elemento de metadato. </a:t>
            </a:r>
            <a:r>
              <a:rPr lang="es-CO" sz="2000" dirty="0">
                <a:latin typeface="Comic Sans MS" pitchFamily="66" charset="0"/>
              </a:rPr>
              <a:t>Por ejemplo: clase, clase especificada y agregada, texto, entero, real, fecha y hora.</a:t>
            </a:r>
            <a:endParaRPr lang="es-ES" sz="2000" dirty="0">
              <a:latin typeface="Comic Sans MS" pitchFamily="66" charset="0"/>
            </a:endParaRPr>
          </a:p>
        </p:txBody>
      </p:sp>
      <p:sp>
        <p:nvSpPr>
          <p:cNvPr id="8" name="Rectangle 1"/>
          <p:cNvSpPr>
            <a:spLocks noChangeArrowheads="1"/>
          </p:cNvSpPr>
          <p:nvPr/>
        </p:nvSpPr>
        <p:spPr bwMode="auto">
          <a:xfrm>
            <a:off x="1785938"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par>
                                <p:cTn id="21" presetID="1" presetClass="exit" presetSubtype="0" fill="hold" grpId="1" nodeType="withEffect">
                                  <p:stCondLst>
                                    <p:cond delay="0"/>
                                  </p:stCondLst>
                                  <p:childTnLst>
                                    <p:set>
                                      <p:cBhvr>
                                        <p:cTn id="22" dur="1" fill="hold">
                                          <p:stCondLst>
                                            <p:cond delay="0"/>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6" grpId="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 name="Picture 5"/>
          <p:cNvPicPr>
            <a:picLocks noChangeAspect="1" noChangeArrowheads="1"/>
          </p:cNvPicPr>
          <p:nvPr/>
        </p:nvPicPr>
        <p:blipFill>
          <a:blip r:embed="rId2" cstate="print"/>
          <a:srcRect/>
          <a:stretch>
            <a:fillRect/>
          </a:stretch>
        </p:blipFill>
        <p:spPr bwMode="auto">
          <a:xfrm>
            <a:off x="1142976" y="1785926"/>
            <a:ext cx="835025" cy="4906963"/>
          </a:xfrm>
          <a:prstGeom prst="rect">
            <a:avLst/>
          </a:prstGeom>
          <a:noFill/>
          <a:ln w="9525">
            <a:noFill/>
            <a:miter lim="800000"/>
            <a:headEnd/>
            <a:tailEnd/>
          </a:ln>
        </p:spPr>
      </p:pic>
      <p:sp>
        <p:nvSpPr>
          <p:cNvPr id="4" name="Text Box 8"/>
          <p:cNvSpPr txBox="1">
            <a:spLocks noChangeArrowheads="1"/>
          </p:cNvSpPr>
          <p:nvPr/>
        </p:nvSpPr>
        <p:spPr bwMode="auto">
          <a:xfrm>
            <a:off x="3714750" y="3787775"/>
            <a:ext cx="3856038" cy="2092881"/>
          </a:xfrm>
          <a:prstGeom prst="rect">
            <a:avLst/>
          </a:prstGeom>
          <a:noFill/>
          <a:ln w="9525">
            <a:noFill/>
            <a:miter lim="800000"/>
            <a:headEnd/>
            <a:tailEnd/>
          </a:ln>
        </p:spPr>
        <p:txBody>
          <a:bodyPr>
            <a:spAutoFit/>
          </a:bodyPr>
          <a:lstStyle/>
          <a:p>
            <a:pPr>
              <a:spcBef>
                <a:spcPct val="50000"/>
              </a:spcBef>
              <a:buFont typeface="Wingdings" pitchFamily="2" charset="2"/>
              <a:buChar char="Ø"/>
              <a:defRPr/>
            </a:pPr>
            <a:r>
              <a:rPr lang="es-ES" sz="2000" dirty="0">
                <a:latin typeface="Comic Sans MS" pitchFamily="66" charset="0"/>
              </a:rPr>
              <a:t> Texto libre</a:t>
            </a:r>
          </a:p>
          <a:p>
            <a:pPr>
              <a:spcBef>
                <a:spcPct val="50000"/>
              </a:spcBef>
              <a:buFont typeface="Wingdings" pitchFamily="2" charset="2"/>
              <a:buChar char="Ø"/>
              <a:defRPr/>
            </a:pPr>
            <a:r>
              <a:rPr lang="es-ES" sz="2000" dirty="0">
                <a:latin typeface="Comic Sans MS" pitchFamily="66" charset="0"/>
              </a:rPr>
              <a:t> Booleano</a:t>
            </a:r>
          </a:p>
          <a:p>
            <a:pPr>
              <a:spcBef>
                <a:spcPct val="50000"/>
              </a:spcBef>
              <a:buFont typeface="Wingdings" pitchFamily="2" charset="2"/>
              <a:buChar char="Ø"/>
              <a:defRPr/>
            </a:pPr>
            <a:r>
              <a:rPr lang="es-ES" sz="2000" dirty="0">
                <a:latin typeface="Comic Sans MS" pitchFamily="66" charset="0"/>
              </a:rPr>
              <a:t> Referencia a sección de soporte</a:t>
            </a:r>
          </a:p>
          <a:p>
            <a:pPr>
              <a:spcBef>
                <a:spcPct val="50000"/>
              </a:spcBef>
              <a:buFont typeface="Wingdings" pitchFamily="2" charset="2"/>
              <a:buChar char="Ø"/>
              <a:defRPr/>
            </a:pPr>
            <a:r>
              <a:rPr lang="es-ES" sz="2000" dirty="0">
                <a:latin typeface="Comic Sans MS" pitchFamily="66" charset="0"/>
              </a:rPr>
              <a:t> Lista de dominios</a:t>
            </a:r>
          </a:p>
        </p:txBody>
      </p:sp>
      <p:sp>
        <p:nvSpPr>
          <p:cNvPr id="6" name="Rectangle 11"/>
          <p:cNvSpPr>
            <a:spLocks noChangeArrowheads="1"/>
          </p:cNvSpPr>
          <p:nvPr/>
        </p:nvSpPr>
        <p:spPr bwMode="auto">
          <a:xfrm>
            <a:off x="2643188" y="2073275"/>
            <a:ext cx="5183187" cy="1295400"/>
          </a:xfrm>
          <a:prstGeom prst="rect">
            <a:avLst/>
          </a:prstGeom>
          <a:noFill/>
          <a:ln w="9525">
            <a:noFill/>
            <a:miter lim="800000"/>
            <a:headEnd/>
            <a:tailEnd/>
          </a:ln>
        </p:spPr>
        <p:txBody>
          <a:bodyPr/>
          <a:lstStyle/>
          <a:p>
            <a:pPr marL="342900" indent="-342900" algn="just">
              <a:lnSpc>
                <a:spcPct val="90000"/>
              </a:lnSpc>
              <a:spcBef>
                <a:spcPct val="20000"/>
              </a:spcBef>
              <a:buFontTx/>
              <a:buChar char="•"/>
              <a:defRPr/>
            </a:pPr>
            <a:r>
              <a:rPr lang="es-ES" sz="2000" b="1" dirty="0">
                <a:solidFill>
                  <a:srgbClr val="00B050"/>
                </a:solidFill>
                <a:latin typeface="Comic Sans MS" pitchFamily="66" charset="0"/>
              </a:rPr>
              <a:t>Dominio: </a:t>
            </a:r>
            <a:r>
              <a:rPr lang="es-ES" sz="2000" dirty="0">
                <a:latin typeface="Comic Sans MS" pitchFamily="66" charset="0"/>
              </a:rPr>
              <a:t>Especifica los valores permitidos para cada elemento del metadato geográfico. Dentro del perfil se especifican: Texto libre, Ver definición de código de dominios y Ver sección.</a:t>
            </a:r>
          </a:p>
        </p:txBody>
      </p:sp>
      <p:sp>
        <p:nvSpPr>
          <p:cNvPr id="8" name="Rectangle 1"/>
          <p:cNvSpPr>
            <a:spLocks noChangeArrowheads="1"/>
          </p:cNvSpPr>
          <p:nvPr/>
        </p:nvSpPr>
        <p:spPr bwMode="auto">
          <a:xfrm>
            <a:off x="1785938" y="357188"/>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NTC 4611 (Segunda actualización)</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Atributos del metadato</a:t>
            </a:r>
          </a:p>
        </p:txBody>
      </p:sp>
      <p:sp>
        <p:nvSpPr>
          <p:cNvPr id="9"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4" presetClass="entr" presetSubtype="0" accel="10000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fade">
                                      <p:cBhvr>
                                        <p:cTn id="16" dur="2000"/>
                                        <p:tgtEl>
                                          <p:spTgt spid="4"/>
                                        </p:tgtEl>
                                      </p:cBhvr>
                                    </p:animEffect>
                                  </p:childTnLst>
                                </p:cTn>
                              </p:par>
                              <p:par>
                                <p:cTn id="17" presetID="2" presetClass="entr" presetSubtype="4" fill="hold" grpId="0" nodeType="with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1"/>
          <p:cNvSpPr>
            <a:spLocks noChangeArrowheads="1"/>
          </p:cNvSpPr>
          <p:nvPr/>
        </p:nvSpPr>
        <p:spPr bwMode="auto">
          <a:xfrm>
            <a:off x="1785938" y="500063"/>
            <a:ext cx="7143750" cy="1384300"/>
          </a:xfrm>
          <a:prstGeom prst="rect">
            <a:avLst/>
          </a:prstGeom>
          <a:noFill/>
          <a:ln w="9525">
            <a:noFill/>
            <a:miter lim="800000"/>
            <a:headEnd/>
            <a:tailEnd/>
          </a:ln>
          <a:effectLst/>
        </p:spPr>
        <p:txBody>
          <a:bodyPr lIns="274551" tIns="457056" bIns="0" anchor="ctr">
            <a:spAutoFit/>
          </a:bodyPr>
          <a:lstStyle/>
          <a:p>
            <a:pPr eaLnBrk="0" hangingPunct="0">
              <a:defRPr/>
            </a:pPr>
            <a:r>
              <a:rPr lang="es-CO" sz="2400" dirty="0">
                <a:solidFill>
                  <a:schemeClr val="tx2"/>
                </a:solidFill>
                <a:effectLst>
                  <a:outerShdw blurRad="38100" dist="38100" dir="2700000" algn="tl">
                    <a:srgbClr val="000000">
                      <a:alpha val="43137"/>
                    </a:srgbClr>
                  </a:outerShdw>
                </a:effectLst>
                <a:latin typeface="Comic Sans MS" pitchFamily="66" charset="0"/>
                <a:cs typeface="Arial" charset="0"/>
              </a:rPr>
              <a:t>Anexo Normativo C.</a:t>
            </a:r>
          </a:p>
          <a:p>
            <a:pPr eaLnBrk="0" hangingPunct="0">
              <a:defRPr/>
            </a:pPr>
            <a:r>
              <a:rPr lang="es-CO" sz="3600" dirty="0">
                <a:solidFill>
                  <a:schemeClr val="tx2"/>
                </a:solidFill>
                <a:effectLst>
                  <a:outerShdw blurRad="38100" dist="38100" dir="2700000" algn="tl">
                    <a:srgbClr val="000000">
                      <a:alpha val="43137"/>
                    </a:srgbClr>
                  </a:outerShdw>
                </a:effectLst>
                <a:latin typeface="Comic Sans MS" pitchFamily="66" charset="0"/>
                <a:cs typeface="Arial" charset="0"/>
              </a:rPr>
              <a:t>Conformidad y pruebas</a:t>
            </a: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6" name="5 CuadroTexto"/>
          <p:cNvSpPr txBox="1"/>
          <p:nvPr/>
        </p:nvSpPr>
        <p:spPr>
          <a:xfrm>
            <a:off x="1928813" y="2000250"/>
            <a:ext cx="5357812" cy="4660900"/>
          </a:xfrm>
          <a:prstGeom prst="rect">
            <a:avLst/>
          </a:prstGeom>
          <a:noFill/>
        </p:spPr>
        <p:txBody>
          <a:bodyPr>
            <a:spAutoFit/>
          </a:bodyPr>
          <a:lstStyle/>
          <a:p>
            <a:pPr lvl="1">
              <a:lnSpc>
                <a:spcPct val="150000"/>
              </a:lnSpc>
              <a:buFont typeface="Wingdings" pitchFamily="2" charset="2"/>
              <a:buChar char="v"/>
              <a:defRPr/>
            </a:pPr>
            <a:r>
              <a:rPr lang="es-CO" sz="2000" dirty="0">
                <a:latin typeface="Comic Sans MS" pitchFamily="66" charset="0"/>
              </a:rPr>
              <a:t>Prueba de obligatoriedad</a:t>
            </a:r>
          </a:p>
          <a:p>
            <a:pPr lvl="1">
              <a:lnSpc>
                <a:spcPct val="150000"/>
              </a:lnSpc>
              <a:buFont typeface="Wingdings" pitchFamily="2" charset="2"/>
              <a:buChar char="v"/>
              <a:defRPr/>
            </a:pPr>
            <a:r>
              <a:rPr lang="es-CO" sz="2000" dirty="0">
                <a:latin typeface="Comic Sans MS" pitchFamily="66" charset="0"/>
              </a:rPr>
              <a:t>Prueba de máxima ocurrencia</a:t>
            </a:r>
          </a:p>
          <a:p>
            <a:pPr lvl="1">
              <a:lnSpc>
                <a:spcPct val="150000"/>
              </a:lnSpc>
              <a:buFont typeface="Wingdings" pitchFamily="2" charset="2"/>
              <a:buChar char="v"/>
              <a:defRPr/>
            </a:pPr>
            <a:r>
              <a:rPr lang="es-CO" sz="2000" dirty="0">
                <a:latin typeface="Comic Sans MS" pitchFamily="66" charset="0"/>
              </a:rPr>
              <a:t>Prueba de nombre corto</a:t>
            </a:r>
          </a:p>
          <a:p>
            <a:pPr lvl="1">
              <a:lnSpc>
                <a:spcPct val="150000"/>
              </a:lnSpc>
              <a:buFont typeface="Wingdings" pitchFamily="2" charset="2"/>
              <a:buChar char="v"/>
              <a:defRPr/>
            </a:pPr>
            <a:r>
              <a:rPr lang="es-CO" sz="2000" dirty="0">
                <a:latin typeface="Comic Sans MS" pitchFamily="66" charset="0"/>
              </a:rPr>
              <a:t>Prueba de tipo de dato</a:t>
            </a:r>
          </a:p>
          <a:p>
            <a:pPr lvl="1">
              <a:lnSpc>
                <a:spcPct val="150000"/>
              </a:lnSpc>
              <a:buFont typeface="Wingdings" pitchFamily="2" charset="2"/>
              <a:buChar char="v"/>
              <a:defRPr/>
            </a:pPr>
            <a:r>
              <a:rPr lang="es-CO" sz="2000" dirty="0">
                <a:latin typeface="Comic Sans MS" pitchFamily="66" charset="0"/>
              </a:rPr>
              <a:t>Prueba de dominio</a:t>
            </a:r>
          </a:p>
          <a:p>
            <a:pPr lvl="1">
              <a:lnSpc>
                <a:spcPct val="150000"/>
              </a:lnSpc>
              <a:buFont typeface="Wingdings" pitchFamily="2" charset="2"/>
              <a:buChar char="v"/>
              <a:defRPr/>
            </a:pPr>
            <a:r>
              <a:rPr lang="es-CO" sz="2000" dirty="0">
                <a:latin typeface="Comic Sans MS" pitchFamily="66" charset="0"/>
              </a:rPr>
              <a:t>Prueba de esquema</a:t>
            </a:r>
          </a:p>
          <a:p>
            <a:pPr lvl="1">
              <a:lnSpc>
                <a:spcPct val="150000"/>
              </a:lnSpc>
              <a:buFont typeface="Wingdings" pitchFamily="2" charset="2"/>
              <a:buChar char="v"/>
              <a:defRPr/>
            </a:pPr>
            <a:r>
              <a:rPr lang="es-CO" sz="2000" dirty="0">
                <a:latin typeface="Comic Sans MS" pitchFamily="66" charset="0"/>
              </a:rPr>
              <a:t>Prueba de exclusividad en extensión</a:t>
            </a:r>
          </a:p>
          <a:p>
            <a:pPr lvl="1">
              <a:lnSpc>
                <a:spcPct val="150000"/>
              </a:lnSpc>
              <a:buFont typeface="Wingdings" pitchFamily="2" charset="2"/>
              <a:buChar char="v"/>
              <a:defRPr/>
            </a:pPr>
            <a:r>
              <a:rPr lang="es-CO" sz="2000" dirty="0">
                <a:latin typeface="Comic Sans MS" pitchFamily="66" charset="0"/>
              </a:rPr>
              <a:t>Prueba de definición en extensión</a:t>
            </a:r>
          </a:p>
          <a:p>
            <a:pPr lvl="1">
              <a:lnSpc>
                <a:spcPct val="150000"/>
              </a:lnSpc>
              <a:buFont typeface="Wingdings" pitchFamily="2" charset="2"/>
              <a:buChar char="v"/>
              <a:defRPr/>
            </a:pPr>
            <a:r>
              <a:rPr lang="es-CO" sz="2000" dirty="0">
                <a:latin typeface="Comic Sans MS" pitchFamily="66" charset="0"/>
              </a:rPr>
              <a:t>Prueba de estándar en extensión</a:t>
            </a:r>
          </a:p>
          <a:p>
            <a:pPr lvl="1">
              <a:lnSpc>
                <a:spcPct val="150000"/>
              </a:lnSpc>
              <a:buFont typeface="Wingdings" pitchFamily="2" charset="2"/>
              <a:buChar char="v"/>
              <a:defRPr/>
            </a:pPr>
            <a:r>
              <a:rPr lang="es-CO" sz="2000" dirty="0">
                <a:latin typeface="Comic Sans MS" pitchFamily="66" charset="0"/>
              </a:rPr>
              <a:t>Prueba de perfil de metadato</a:t>
            </a:r>
          </a:p>
        </p:txBody>
      </p:sp>
    </p:spTree>
  </p:cSld>
  <p:clrMapOvr>
    <a:masterClrMapping/>
  </p:clrMapOvr>
  <p:transition spd="med"/>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4 Conector recto"/>
          <p:cNvCxnSpPr/>
          <p:nvPr/>
        </p:nvCxnSpPr>
        <p:spPr>
          <a:xfrm rot="10800000">
            <a:off x="1419225" y="1498600"/>
            <a:ext cx="7715250" cy="158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6" name="Picture 2" descr="C:\Users\Julian\Downloads\METADATOS\tfile_pic30.gif"/>
          <p:cNvPicPr>
            <a:picLocks noChangeAspect="1" noChangeArrowheads="1"/>
          </p:cNvPicPr>
          <p:nvPr/>
        </p:nvPicPr>
        <p:blipFill>
          <a:blip r:embed="rId2" cstate="print"/>
          <a:srcRect/>
          <a:stretch>
            <a:fillRect/>
          </a:stretch>
        </p:blipFill>
        <p:spPr bwMode="auto">
          <a:xfrm>
            <a:off x="3071802" y="785794"/>
            <a:ext cx="2781300" cy="2314575"/>
          </a:xfrm>
          <a:prstGeom prst="rect">
            <a:avLst/>
          </a:prstGeom>
          <a:noFill/>
        </p:spPr>
      </p:pic>
      <p:sp>
        <p:nvSpPr>
          <p:cNvPr id="8" name="1 Título"/>
          <p:cNvSpPr txBox="1">
            <a:spLocks/>
          </p:cNvSpPr>
          <p:nvPr/>
        </p:nvSpPr>
        <p:spPr bwMode="auto">
          <a:xfrm>
            <a:off x="2786050" y="3143248"/>
            <a:ext cx="3457575" cy="857250"/>
          </a:xfrm>
          <a:prstGeom prst="rect">
            <a:avLst/>
          </a:prstGeom>
          <a:noFill/>
          <a:ln w="9525">
            <a:noFill/>
            <a:miter lim="800000"/>
            <a:headEnd/>
            <a:tailEnd/>
          </a:ln>
        </p:spPr>
        <p:txBody>
          <a:bodyPr anchor="ctr"/>
          <a:lstStyle/>
          <a:p>
            <a:pPr algn="ctr">
              <a:spcBef>
                <a:spcPct val="20000"/>
              </a:spcBef>
            </a:pPr>
            <a:r>
              <a:rPr lang="es-MX" sz="4400" dirty="0">
                <a:latin typeface="Maiandra GD" pitchFamily="34" charset="0"/>
                <a:cs typeface="Arial" pitchFamily="34" charset="0"/>
              </a:rPr>
              <a:t>Gracias … !!!</a:t>
            </a:r>
            <a:endParaRPr lang="es-ES" sz="4400" dirty="0">
              <a:latin typeface="Maiandra GD" pitchFamily="34" charset="0"/>
            </a:endParaRPr>
          </a:p>
        </p:txBody>
      </p:sp>
      <p:sp>
        <p:nvSpPr>
          <p:cNvPr id="9" name="Text Box 6"/>
          <p:cNvSpPr txBox="1">
            <a:spLocks noChangeArrowheads="1"/>
          </p:cNvSpPr>
          <p:nvPr/>
        </p:nvSpPr>
        <p:spPr bwMode="auto">
          <a:xfrm>
            <a:off x="2565052" y="5643578"/>
            <a:ext cx="4167188" cy="781752"/>
          </a:xfrm>
          <a:prstGeom prst="rect">
            <a:avLst/>
          </a:prstGeom>
          <a:noFill/>
          <a:ln w="9525">
            <a:noFill/>
            <a:miter lim="800000"/>
            <a:headEnd/>
            <a:tailEnd/>
          </a:ln>
          <a:effectLst>
            <a:prstShdw prst="shdw17" dist="17961" dir="2700000">
              <a:srgbClr val="4F81BD">
                <a:gamma/>
                <a:shade val="60000"/>
                <a:invGamma/>
              </a:srgbClr>
            </a:prstShdw>
          </a:effectLst>
        </p:spPr>
        <p:txBody>
          <a:bodyPr>
            <a:spAutoFit/>
          </a:bodyPr>
          <a:lstStyle/>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600" b="0" i="0" u="none" strike="noStrike" kern="0" cap="none" spc="0" normalizeH="0" baseline="0" noProof="0" dirty="0">
                <a:ln>
                  <a:noFill/>
                </a:ln>
                <a:solidFill>
                  <a:schemeClr val="tx2"/>
                </a:solidFill>
                <a:effectLst/>
                <a:uLnTx/>
                <a:uFillTx/>
                <a:latin typeface="Comic Sans MS" pitchFamily="66" charset="0"/>
              </a:rPr>
              <a:t>Ing. </a:t>
            </a:r>
            <a:r>
              <a:rPr kumimoji="0" lang="es-ES" sz="1600" b="0" i="0" u="none" strike="noStrike" kern="0" cap="none" spc="0" normalizeH="0" baseline="0" noProof="0" dirty="0" smtClean="0">
                <a:ln>
                  <a:noFill/>
                </a:ln>
                <a:solidFill>
                  <a:schemeClr val="tx2"/>
                </a:solidFill>
                <a:effectLst/>
                <a:uLnTx/>
                <a:uFillTx/>
                <a:latin typeface="Comic Sans MS" pitchFamily="66" charset="0"/>
              </a:rPr>
              <a:t>Julián Esteban Londoño</a:t>
            </a:r>
            <a:r>
              <a:rPr kumimoji="0" lang="es-ES" sz="1600" b="0" i="0" u="none" strike="noStrike" kern="0" cap="none" spc="0" normalizeH="0" noProof="0" dirty="0" smtClean="0">
                <a:ln>
                  <a:noFill/>
                </a:ln>
                <a:solidFill>
                  <a:schemeClr val="tx2"/>
                </a:solidFill>
                <a:effectLst/>
                <a:uLnTx/>
                <a:uFillTx/>
                <a:latin typeface="Comic Sans MS" pitchFamily="66" charset="0"/>
              </a:rPr>
              <a:t> V.</a:t>
            </a:r>
            <a:endParaRPr kumimoji="0" lang="es-ES" sz="1600" b="0" i="0" u="none" strike="noStrike" kern="0" cap="none" spc="0" normalizeH="0" baseline="0" noProof="0" dirty="0">
              <a:ln>
                <a:noFill/>
              </a:ln>
              <a:solidFill>
                <a:schemeClr val="tx2"/>
              </a:solidFill>
              <a:effectLst/>
              <a:uLnTx/>
              <a:uFillTx/>
              <a:latin typeface="Comic Sans MS" pitchFamily="66" charset="0"/>
            </a:endParaRPr>
          </a:p>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400" b="0" i="0" u="none" strike="noStrike" kern="0" cap="none" spc="0" normalizeH="0" baseline="0" noProof="0" dirty="0" smtClean="0">
                <a:ln>
                  <a:noFill/>
                </a:ln>
                <a:solidFill>
                  <a:schemeClr val="tx2"/>
                </a:solidFill>
                <a:effectLst/>
                <a:uLnTx/>
                <a:uFillTx/>
                <a:latin typeface="Comic Sans MS" pitchFamily="66" charset="0"/>
                <a:hlinkClick r:id="rId3"/>
              </a:rPr>
              <a:t>Julian.londono@cali.gov.co</a:t>
            </a:r>
            <a:endParaRPr kumimoji="0" lang="es-ES" sz="1400" b="0" i="0" u="none" strike="noStrike" kern="0" cap="none" spc="0" normalizeH="0" baseline="0" noProof="0" dirty="0" smtClean="0">
              <a:ln>
                <a:noFill/>
              </a:ln>
              <a:solidFill>
                <a:schemeClr val="tx2"/>
              </a:solidFill>
              <a:effectLst/>
              <a:uLnTx/>
              <a:uFillTx/>
              <a:latin typeface="Comic Sans MS" pitchFamily="66" charset="0"/>
            </a:endParaRPr>
          </a:p>
          <a:p>
            <a:pPr marL="0" marR="0" lvl="0" indent="0" algn="ctr" defTabSz="914400" eaLnBrk="1" fontAlgn="auto" latinLnBrk="0" hangingPunct="1">
              <a:lnSpc>
                <a:spcPct val="70000"/>
              </a:lnSpc>
              <a:spcBef>
                <a:spcPct val="50000"/>
              </a:spcBef>
              <a:spcAft>
                <a:spcPts val="0"/>
              </a:spcAft>
              <a:buClrTx/>
              <a:buSzTx/>
              <a:buFontTx/>
              <a:buNone/>
              <a:tabLst/>
              <a:defRPr/>
            </a:pPr>
            <a:r>
              <a:rPr kumimoji="0" lang="es-ES" sz="1400" b="0" i="0" u="none" strike="noStrike" kern="0" cap="none" spc="0" normalizeH="0" baseline="0" noProof="0" dirty="0" smtClean="0">
                <a:ln>
                  <a:noFill/>
                </a:ln>
                <a:solidFill>
                  <a:schemeClr val="tx2"/>
                </a:solidFill>
                <a:effectLst/>
                <a:uLnTx/>
                <a:uFillTx/>
                <a:latin typeface="Comic Sans MS" pitchFamily="66" charset="0"/>
              </a:rPr>
              <a:t>Julio </a:t>
            </a:r>
            <a:r>
              <a:rPr kumimoji="0" lang="es-ES" sz="1400" b="0" i="0" u="none" strike="noStrike" kern="0" cap="none" spc="0" normalizeH="0" baseline="0" noProof="0" dirty="0">
                <a:ln>
                  <a:noFill/>
                </a:ln>
                <a:solidFill>
                  <a:schemeClr val="tx2"/>
                </a:solidFill>
                <a:effectLst/>
                <a:uLnTx/>
                <a:uFillTx/>
                <a:latin typeface="Comic Sans MS" pitchFamily="66" charset="0"/>
              </a:rPr>
              <a:t>de </a:t>
            </a:r>
            <a:r>
              <a:rPr kumimoji="0" lang="es-ES" sz="1400" b="0" i="0" u="none" strike="noStrike" kern="0" cap="none" spc="0" normalizeH="0" baseline="0" noProof="0" dirty="0" smtClean="0">
                <a:ln>
                  <a:noFill/>
                </a:ln>
                <a:solidFill>
                  <a:schemeClr val="tx2"/>
                </a:solidFill>
                <a:effectLst/>
                <a:uLnTx/>
                <a:uFillTx/>
                <a:latin typeface="Comic Sans MS" pitchFamily="66" charset="0"/>
              </a:rPr>
              <a:t>2012</a:t>
            </a:r>
            <a:endParaRPr kumimoji="0" lang="es-ES" sz="1600" b="0" i="0" u="none" strike="noStrike" kern="0" cap="none" spc="0" normalizeH="0" baseline="0" noProof="0" dirty="0">
              <a:ln>
                <a:noFill/>
              </a:ln>
              <a:solidFill>
                <a:schemeClr val="tx2"/>
              </a:solidFill>
              <a:effectLst/>
              <a:uLnTx/>
              <a:uFillTx/>
              <a:latin typeface="Comic Sans MS" pitchFamily="66" charset="0"/>
            </a:endParaRPr>
          </a:p>
        </p:txBody>
      </p:sp>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15 Rectángulo"/>
          <p:cNvSpPr/>
          <p:nvPr/>
        </p:nvSpPr>
        <p:spPr>
          <a:xfrm>
            <a:off x="7236296" y="5805264"/>
            <a:ext cx="1728192"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15" name="14 Rectángulo"/>
          <p:cNvSpPr/>
          <p:nvPr/>
        </p:nvSpPr>
        <p:spPr>
          <a:xfrm>
            <a:off x="6156176" y="5733256"/>
            <a:ext cx="1512168" cy="10527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7" name="Rectangle 3"/>
          <p:cNvSpPr>
            <a:spLocks noChangeArrowheads="1"/>
          </p:cNvSpPr>
          <p:nvPr/>
        </p:nvSpPr>
        <p:spPr bwMode="auto">
          <a:xfrm>
            <a:off x="5143504" y="1500174"/>
            <a:ext cx="3357559" cy="427037"/>
          </a:xfrm>
          <a:prstGeom prst="rect">
            <a:avLst/>
          </a:prstGeom>
          <a:noFill/>
          <a:ln w="9525">
            <a:noFill/>
            <a:miter lim="800000"/>
            <a:headEnd/>
            <a:tailEnd/>
          </a:ln>
        </p:spPr>
        <p:txBody>
          <a:bodyPr wrap="square" anchor="ctr">
            <a:spAutoFit/>
          </a:bodyPr>
          <a:lstStyle/>
          <a:p>
            <a:pPr algn="r" eaLnBrk="0" hangingPunct="0">
              <a:defRPr/>
            </a:pPr>
            <a:r>
              <a:rPr lang="es-ES" sz="2200" b="1" dirty="0">
                <a:solidFill>
                  <a:srgbClr val="00B050"/>
                </a:solidFill>
                <a:latin typeface="Comic Sans MS" pitchFamily="66" charset="0"/>
                <a:ea typeface="Times New Roman" pitchFamily="18" charset="0"/>
                <a:cs typeface="Arial" pitchFamily="34" charset="0"/>
              </a:rPr>
              <a:t>DATO vs. METADATO</a:t>
            </a:r>
          </a:p>
        </p:txBody>
      </p:sp>
      <p:sp>
        <p:nvSpPr>
          <p:cNvPr id="8" name="Rectangle 9"/>
          <p:cNvSpPr>
            <a:spLocks noChangeArrowheads="1"/>
          </p:cNvSpPr>
          <p:nvPr/>
        </p:nvSpPr>
        <p:spPr bwMode="auto">
          <a:xfrm>
            <a:off x="966788" y="2000240"/>
            <a:ext cx="7462837" cy="1511300"/>
          </a:xfrm>
          <a:prstGeom prst="rect">
            <a:avLst/>
          </a:prstGeom>
          <a:noFill/>
          <a:ln w="9525">
            <a:noFill/>
            <a:miter lim="800000"/>
            <a:headEnd/>
            <a:tailEnd/>
          </a:ln>
        </p:spPr>
        <p:txBody>
          <a:bodyPr/>
          <a:lstStyle/>
          <a:p>
            <a:pPr marL="88900" indent="-88900" algn="just" eaLnBrk="0" hangingPunct="0">
              <a:spcBef>
                <a:spcPct val="20000"/>
              </a:spcBef>
              <a:defRPr/>
            </a:pPr>
            <a:r>
              <a:rPr lang="es-MX" sz="2000" dirty="0">
                <a:latin typeface="Comic Sans MS" pitchFamily="66" charset="0"/>
              </a:rPr>
              <a:t>	Hay </a:t>
            </a:r>
            <a:r>
              <a:rPr lang="es-ES" sz="2000" dirty="0">
                <a:latin typeface="Comic Sans MS" pitchFamily="66" charset="0"/>
              </a:rPr>
              <a:t>que diferenciar claramente los datos de los metadatos: los datos describen el mundo real y son modelo de la realidad; los metadatos describen los datos y se utilizan para tomar decisiones acerca de los mismos</a:t>
            </a:r>
            <a:r>
              <a:rPr lang="es-MX" sz="2000" dirty="0">
                <a:latin typeface="Comic Sans MS" pitchFamily="66" charset="0"/>
              </a:rPr>
              <a:t>.</a:t>
            </a:r>
          </a:p>
        </p:txBody>
      </p:sp>
      <p:pic>
        <p:nvPicPr>
          <p:cNvPr id="9" name="Picture 25" descr="arcgis-high-resolution-gis-geographic-information-systems-friendswood"/>
          <p:cNvPicPr>
            <a:picLocks noChangeAspect="1" noChangeArrowheads="1"/>
          </p:cNvPicPr>
          <p:nvPr/>
        </p:nvPicPr>
        <p:blipFill>
          <a:blip r:embed="rId3" cstate="print"/>
          <a:srcRect/>
          <a:stretch>
            <a:fillRect/>
          </a:stretch>
        </p:blipFill>
        <p:spPr bwMode="auto">
          <a:xfrm>
            <a:off x="1428750" y="3571875"/>
            <a:ext cx="2071688" cy="1555750"/>
          </a:xfrm>
          <a:prstGeom prst="rect">
            <a:avLst/>
          </a:prstGeom>
          <a:noFill/>
          <a:ln w="9525">
            <a:noFill/>
            <a:miter lim="800000"/>
            <a:headEnd/>
            <a:tailEnd/>
          </a:ln>
        </p:spPr>
      </p:pic>
      <p:pic>
        <p:nvPicPr>
          <p:cNvPr id="10" name="Picture 26" descr="colombia_map"/>
          <p:cNvPicPr>
            <a:picLocks noChangeAspect="1" noChangeArrowheads="1"/>
          </p:cNvPicPr>
          <p:nvPr/>
        </p:nvPicPr>
        <p:blipFill>
          <a:blip r:embed="rId4" cstate="print"/>
          <a:srcRect/>
          <a:stretch>
            <a:fillRect/>
          </a:stretch>
        </p:blipFill>
        <p:spPr bwMode="auto">
          <a:xfrm>
            <a:off x="2643188" y="4643438"/>
            <a:ext cx="1428750" cy="2022475"/>
          </a:xfrm>
          <a:prstGeom prst="rect">
            <a:avLst/>
          </a:prstGeom>
          <a:noFill/>
          <a:ln w="9525">
            <a:noFill/>
            <a:miter lim="800000"/>
            <a:headEnd/>
            <a:tailEnd/>
          </a:ln>
        </p:spPr>
      </p:pic>
      <p:pic>
        <p:nvPicPr>
          <p:cNvPr id="11" name="Picture 27" descr="vidTP05g"/>
          <p:cNvPicPr>
            <a:picLocks noChangeAspect="1" noChangeArrowheads="1"/>
          </p:cNvPicPr>
          <p:nvPr/>
        </p:nvPicPr>
        <p:blipFill>
          <a:blip r:embed="rId5" cstate="print"/>
          <a:srcRect/>
          <a:stretch>
            <a:fillRect/>
          </a:stretch>
        </p:blipFill>
        <p:spPr bwMode="auto">
          <a:xfrm>
            <a:off x="1643063" y="5929313"/>
            <a:ext cx="1158875" cy="739775"/>
          </a:xfrm>
          <a:prstGeom prst="rect">
            <a:avLst/>
          </a:prstGeom>
          <a:noFill/>
          <a:ln w="9525">
            <a:noFill/>
            <a:miter lim="800000"/>
            <a:headEnd/>
            <a:tailEnd/>
          </a:ln>
        </p:spPr>
      </p:pic>
      <p:pic>
        <p:nvPicPr>
          <p:cNvPr id="12" name="11 Imagen" descr="ley_mapa.jpg"/>
          <p:cNvPicPr>
            <a:picLocks noChangeAspect="1"/>
          </p:cNvPicPr>
          <p:nvPr/>
        </p:nvPicPr>
        <p:blipFill>
          <a:blip r:embed="rId6" cstate="print"/>
          <a:srcRect/>
          <a:stretch>
            <a:fillRect/>
          </a:stretch>
        </p:blipFill>
        <p:spPr bwMode="auto">
          <a:xfrm>
            <a:off x="4714875" y="3357563"/>
            <a:ext cx="1285875" cy="1974850"/>
          </a:xfrm>
          <a:prstGeom prst="rect">
            <a:avLst/>
          </a:prstGeom>
          <a:noFill/>
          <a:ln w="9525">
            <a:noFill/>
            <a:miter lim="800000"/>
            <a:headEnd/>
            <a:tailEnd/>
          </a:ln>
        </p:spPr>
      </p:pic>
      <p:pic>
        <p:nvPicPr>
          <p:cNvPr id="13" name="12 Imagen" descr="leyenda_mapa.jpg"/>
          <p:cNvPicPr>
            <a:picLocks noChangeAspect="1"/>
          </p:cNvPicPr>
          <p:nvPr/>
        </p:nvPicPr>
        <p:blipFill>
          <a:blip r:embed="rId7" cstate="print"/>
          <a:srcRect/>
          <a:stretch>
            <a:fillRect/>
          </a:stretch>
        </p:blipFill>
        <p:spPr bwMode="auto">
          <a:xfrm>
            <a:off x="5786438" y="3929063"/>
            <a:ext cx="1357312" cy="2154237"/>
          </a:xfrm>
          <a:prstGeom prst="rect">
            <a:avLst/>
          </a:prstGeom>
          <a:noFill/>
          <a:ln w="9525">
            <a:noFill/>
            <a:miter lim="800000"/>
            <a:headEnd/>
            <a:tailEnd/>
          </a:ln>
        </p:spPr>
      </p:pic>
      <p:sp>
        <p:nvSpPr>
          <p:cNvPr id="1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18" name="17 CuadroTexto"/>
          <p:cNvSpPr txBox="1"/>
          <p:nvPr/>
        </p:nvSpPr>
        <p:spPr>
          <a:xfrm>
            <a:off x="785818" y="642918"/>
            <a:ext cx="8215338" cy="769441"/>
          </a:xfrm>
          <a:prstGeom prst="rect">
            <a:avLst/>
          </a:prstGeom>
          <a:noFill/>
        </p:spPr>
        <p:txBody>
          <a:bodyPr wrap="square" rtlCol="0">
            <a:spAutoFit/>
          </a:bodyPr>
          <a:lstStyle/>
          <a:p>
            <a:pPr eaLnBrk="0" hangingPunct="0">
              <a:defRPr/>
            </a:pPr>
            <a:r>
              <a:rPr lang="es-CO" sz="3200" dirty="0" smtClean="0">
                <a:solidFill>
                  <a:schemeClr val="tx2"/>
                </a:solidFill>
                <a:effectLst>
                  <a:outerShdw blurRad="38100" dist="38100" dir="2700000" algn="tl">
                    <a:srgbClr val="000000">
                      <a:alpha val="43137"/>
                    </a:srgbClr>
                  </a:outerShdw>
                </a:effectLst>
                <a:latin typeface="Comic Sans MS" pitchFamily="66" charset="0"/>
                <a:cs typeface="Arial" charset="0"/>
              </a:rPr>
              <a:t>Metadato Geográfico - </a:t>
            </a:r>
            <a:r>
              <a:rPr lang="es-CO" sz="4400" dirty="0" smtClean="0">
                <a:solidFill>
                  <a:schemeClr val="tx2"/>
                </a:solidFill>
                <a:effectLst>
                  <a:outerShdw blurRad="38100" dist="38100" dir="2700000" algn="tl">
                    <a:srgbClr val="000000">
                      <a:alpha val="43137"/>
                    </a:srgbClr>
                  </a:outerShdw>
                </a:effectLst>
                <a:latin typeface="Comic Sans MS" pitchFamily="66" charset="0"/>
                <a:cs typeface="Arial" charset="0"/>
              </a:rPr>
              <a:t>Definición</a:t>
            </a:r>
            <a:endParaRPr lang="es-CO" sz="4400" dirty="0">
              <a:solidFill>
                <a:schemeClr val="tx2"/>
              </a:solidFill>
              <a:effectLst>
                <a:outerShdw blurRad="38100" dist="38100" dir="2700000" algn="tl">
                  <a:srgbClr val="000000">
                    <a:alpha val="43137"/>
                  </a:srgbClr>
                </a:outerShdw>
              </a:effectLst>
              <a:latin typeface="Comic Sans MS" pitchFamily="66" charset="0"/>
              <a:cs typeface="Arial" charset="0"/>
            </a:endParaRPr>
          </a:p>
        </p:txBody>
      </p:sp>
      <p:pic>
        <p:nvPicPr>
          <p:cNvPr id="14" name="Picture 11" descr="Ejemplos de implementación de metadatos. "/>
          <p:cNvPicPr>
            <a:picLocks noChangeAspect="1" noChangeArrowheads="1"/>
          </p:cNvPicPr>
          <p:nvPr/>
        </p:nvPicPr>
        <p:blipFill>
          <a:blip r:embed="rId8" cstate="print"/>
          <a:srcRect/>
          <a:stretch>
            <a:fillRect/>
          </a:stretch>
        </p:blipFill>
        <p:spPr bwMode="auto">
          <a:xfrm>
            <a:off x="6858000" y="5072063"/>
            <a:ext cx="2012950" cy="14716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par>
                                <p:cTn id="8" presetID="3" presetClass="entr" presetSubtype="10"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blinds(horizontal)">
                                      <p:cBhvr>
                                        <p:cTn id="10" dur="500"/>
                                        <p:tgtEl>
                                          <p:spTgt spid="10"/>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linds(horizontal)">
                                      <p:cBhvr>
                                        <p:cTn id="13" dur="500"/>
                                        <p:tgtEl>
                                          <p:spTgt spid="11"/>
                                        </p:tgtEl>
                                      </p:cBhvr>
                                    </p:animEffect>
                                  </p:childTnLst>
                                </p:cTn>
                              </p:par>
                            </p:childTnLst>
                          </p:cTn>
                        </p:par>
                        <p:par>
                          <p:cTn id="14" fill="hold">
                            <p:stCondLst>
                              <p:cond delay="500"/>
                            </p:stCondLst>
                            <p:childTnLst>
                              <p:par>
                                <p:cTn id="15" presetID="3" presetClass="entr" presetSubtype="5" fill="hold"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blinds(vertical)">
                                      <p:cBhvr>
                                        <p:cTn id="17" dur="500"/>
                                        <p:tgtEl>
                                          <p:spTgt spid="12"/>
                                        </p:tgtEl>
                                      </p:cBhvr>
                                    </p:animEffect>
                                  </p:childTnLst>
                                </p:cTn>
                              </p:par>
                              <p:par>
                                <p:cTn id="18" presetID="3" presetClass="entr" presetSubtype="5" fill="hold"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blinds(vertical)">
                                      <p:cBhvr>
                                        <p:cTn id="20" dur="500"/>
                                        <p:tgtEl>
                                          <p:spTgt spid="13"/>
                                        </p:tgtEl>
                                      </p:cBhvr>
                                    </p:animEffect>
                                  </p:childTnLst>
                                </p:cTn>
                              </p:par>
                              <p:par>
                                <p:cTn id="21" presetID="3" presetClass="entr" presetSubtype="5" fill="hold" nodeType="withEffect">
                                  <p:stCondLst>
                                    <p:cond delay="0"/>
                                  </p:stCondLst>
                                  <p:childTnLst>
                                    <p:set>
                                      <p:cBhvr>
                                        <p:cTn id="22" dur="1" fill="hold">
                                          <p:stCondLst>
                                            <p:cond delay="0"/>
                                          </p:stCondLst>
                                        </p:cTn>
                                        <p:tgtEl>
                                          <p:spTgt spid="14"/>
                                        </p:tgtEl>
                                        <p:attrNameLst>
                                          <p:attrName>style.visibility</p:attrName>
                                        </p:attrNameLst>
                                      </p:cBhvr>
                                      <p:to>
                                        <p:strVal val="visible"/>
                                      </p:to>
                                    </p:set>
                                    <p:animEffect transition="in" filter="blinds(vertical)">
                                      <p:cBhvr>
                                        <p:cTn id="23"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pic>
        <p:nvPicPr>
          <p:cNvPr id="3" name="Picture 3" descr="C:\Documents and Settings\Edwin Granados\Escritorio\Logos\logo ICDE.png"/>
          <p:cNvPicPr>
            <a:picLocks noChangeAspect="1" noChangeArrowheads="1"/>
          </p:cNvPicPr>
          <p:nvPr/>
        </p:nvPicPr>
        <p:blipFill>
          <a:blip r:embed="rId3" cstate="print"/>
          <a:srcRect/>
          <a:stretch>
            <a:fillRect/>
          </a:stretch>
        </p:blipFill>
        <p:spPr bwMode="auto">
          <a:xfrm>
            <a:off x="571472" y="1785926"/>
            <a:ext cx="1167676" cy="1928826"/>
          </a:xfrm>
          <a:prstGeom prst="rect">
            <a:avLst/>
          </a:prstGeom>
          <a:noFill/>
          <a:ln w="9525">
            <a:noFill/>
            <a:miter lim="800000"/>
            <a:headEnd/>
            <a:tailEnd/>
          </a:ln>
        </p:spPr>
      </p:pic>
      <p:sp>
        <p:nvSpPr>
          <p:cNvPr id="4" name="Rectangle 1"/>
          <p:cNvSpPr>
            <a:spLocks noChangeArrowheads="1"/>
          </p:cNvSpPr>
          <p:nvPr/>
        </p:nvSpPr>
        <p:spPr bwMode="auto">
          <a:xfrm>
            <a:off x="2357422" y="1857364"/>
            <a:ext cx="6286544" cy="4247317"/>
          </a:xfrm>
          <a:prstGeom prst="rect">
            <a:avLst/>
          </a:prstGeom>
          <a:noFill/>
          <a:ln w="9525">
            <a:noFill/>
            <a:miter lim="800000"/>
            <a:headEnd/>
            <a:tailEnd/>
          </a:ln>
          <a:effectLst>
            <a:prstShdw prst="shdw17" dist="17961" dir="2700000">
              <a:schemeClr val="accent1">
                <a:gamma/>
                <a:shade val="60000"/>
                <a:invGamma/>
              </a:schemeClr>
            </a:prstShdw>
          </a:effectLst>
        </p:spPr>
        <p:txBody>
          <a:bodyPr wrap="square" anchor="ctr">
            <a:spAutoFit/>
          </a:bodyPr>
          <a:lstStyle/>
          <a:p>
            <a:pPr algn="just" eaLnBrk="0" hangingPunct="0">
              <a:defRPr/>
            </a:pPr>
            <a:r>
              <a:rPr lang="es-CO" dirty="0">
                <a:latin typeface="Comic Sans MS" pitchFamily="66" charset="0"/>
                <a:ea typeface="Calibri" pitchFamily="34" charset="0"/>
                <a:cs typeface="Times New Roman" pitchFamily="18" charset="0"/>
              </a:rPr>
              <a:t>Gracias a los metadatos tanto productores como usuarios de información geográfica, pueden disponer de productos documentados, lo cual contribuye al mejoramiento en la creación, almacenamiento, actualización y reutilización; de productos cuyo insumo son los datos geográficos.</a:t>
            </a:r>
            <a:endParaRPr lang="es-CO" dirty="0">
              <a:latin typeface="Comic Sans MS" pitchFamily="66" charset="0"/>
            </a:endParaRPr>
          </a:p>
          <a:p>
            <a:pPr algn="just" eaLnBrk="0" hangingPunct="0">
              <a:defRPr/>
            </a:pPr>
            <a:endParaRPr lang="es-CO" dirty="0">
              <a:latin typeface="Comic Sans MS" pitchFamily="66" charset="0"/>
              <a:ea typeface="Calibri" pitchFamily="34" charset="0"/>
              <a:cs typeface="Times New Roman" pitchFamily="18" charset="0"/>
            </a:endParaRPr>
          </a:p>
          <a:p>
            <a:pPr algn="just" eaLnBrk="0" hangingPunct="0">
              <a:defRPr/>
            </a:pPr>
            <a:r>
              <a:rPr lang="es-CO" dirty="0">
                <a:latin typeface="Comic Sans MS" pitchFamily="66" charset="0"/>
                <a:ea typeface="Calibri" pitchFamily="34" charset="0"/>
                <a:cs typeface="Times New Roman" pitchFamily="18" charset="0"/>
              </a:rPr>
              <a:t>Los metadatos geográficos son considerados la columna vertebral de una Infraestructura de Datos Espaciales </a:t>
            </a:r>
            <a:r>
              <a:rPr lang="es-CO" dirty="0" smtClean="0">
                <a:latin typeface="Comic Sans MS" pitchFamily="66" charset="0"/>
                <a:ea typeface="Calibri" pitchFamily="34" charset="0"/>
                <a:cs typeface="Times New Roman" pitchFamily="18" charset="0"/>
              </a:rPr>
              <a:t>– IDE</a:t>
            </a:r>
            <a:r>
              <a:rPr lang="es-CO" dirty="0">
                <a:latin typeface="Comic Sans MS" pitchFamily="66" charset="0"/>
                <a:ea typeface="Calibri" pitchFamily="34" charset="0"/>
                <a:cs typeface="Times New Roman" pitchFamily="18" charset="0"/>
              </a:rPr>
              <a:t>, ya que facilitan la gestión</a:t>
            </a:r>
            <a:r>
              <a:rPr lang="es-CO" baseline="30000" dirty="0">
                <a:latin typeface="Comic Sans MS" pitchFamily="66" charset="0"/>
                <a:ea typeface="Calibri" pitchFamily="34" charset="0"/>
                <a:cs typeface="Times New Roman" pitchFamily="18" charset="0"/>
              </a:rPr>
              <a:t> </a:t>
            </a:r>
            <a:r>
              <a:rPr lang="es-CO" dirty="0">
                <a:latin typeface="Comic Sans MS" pitchFamily="66" charset="0"/>
                <a:ea typeface="Calibri" pitchFamily="34" charset="0"/>
                <a:cs typeface="Times New Roman" pitchFamily="18" charset="0"/>
              </a:rPr>
              <a:t>de información geográfica al interior de cualquier organización. Igualmente, ofrecen información para procesar los archivos recibidos de una fuente externa al usuario, y optimizan el manejo y administración de los datos geográficos.</a:t>
            </a:r>
            <a:endParaRPr lang="es-CO" dirty="0">
              <a:latin typeface="Comic Sans MS" pitchFamily="66" charset="0"/>
            </a:endParaRPr>
          </a:p>
          <a:p>
            <a:pPr algn="just" eaLnBrk="0" hangingPunct="0">
              <a:defRPr/>
            </a:pPr>
            <a:r>
              <a:rPr lang="es-CO" dirty="0">
                <a:latin typeface="Comic Sans MS" pitchFamily="66" charset="0"/>
              </a:rPr>
              <a:t/>
            </a:r>
            <a:br>
              <a:rPr lang="es-CO" dirty="0">
                <a:latin typeface="Comic Sans MS" pitchFamily="66" charset="0"/>
              </a:rPr>
            </a:br>
            <a:endParaRPr lang="es-CO" dirty="0">
              <a:latin typeface="Comic Sans MS" pitchFamily="66" charset="0"/>
            </a:endParaRPr>
          </a:p>
        </p:txBody>
      </p:sp>
      <p:sp>
        <p:nvSpPr>
          <p:cNvPr id="7"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8" name="7 CuadroTexto"/>
          <p:cNvSpPr txBox="1"/>
          <p:nvPr/>
        </p:nvSpPr>
        <p:spPr>
          <a:xfrm>
            <a:off x="785818" y="785794"/>
            <a:ext cx="8215338" cy="769441"/>
          </a:xfrm>
          <a:prstGeom prst="rect">
            <a:avLst/>
          </a:prstGeom>
          <a:noFill/>
        </p:spPr>
        <p:txBody>
          <a:bodyPr wrap="square" rtlCol="0">
            <a:spAutoFit/>
          </a:bodyPr>
          <a:lstStyle/>
          <a:p>
            <a:pPr eaLnBrk="0" hangingPunct="0">
              <a:defRPr/>
            </a:pPr>
            <a:r>
              <a:rPr lang="es-CO" sz="3200" dirty="0" smtClean="0">
                <a:solidFill>
                  <a:schemeClr val="tx2"/>
                </a:solidFill>
                <a:effectLst>
                  <a:outerShdw blurRad="38100" dist="38100" dir="2700000" algn="tl">
                    <a:srgbClr val="000000">
                      <a:alpha val="43137"/>
                    </a:srgbClr>
                  </a:outerShdw>
                </a:effectLst>
                <a:latin typeface="Comic Sans MS" pitchFamily="66" charset="0"/>
                <a:cs typeface="Arial" charset="0"/>
              </a:rPr>
              <a:t>Metadato Geográfico - </a:t>
            </a:r>
            <a:r>
              <a:rPr lang="es-CO" sz="4400" dirty="0" smtClean="0">
                <a:solidFill>
                  <a:schemeClr val="tx2"/>
                </a:solidFill>
                <a:effectLst>
                  <a:outerShdw blurRad="38100" dist="38100" dir="2700000" algn="tl">
                    <a:srgbClr val="000000">
                      <a:alpha val="43137"/>
                    </a:srgbClr>
                  </a:outerShdw>
                </a:effectLst>
                <a:latin typeface="Comic Sans MS" pitchFamily="66" charset="0"/>
                <a:cs typeface="Arial" charset="0"/>
              </a:rPr>
              <a:t>Importancia</a:t>
            </a:r>
          </a:p>
        </p:txBody>
      </p:sp>
      <p:pic>
        <p:nvPicPr>
          <p:cNvPr id="9"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71472" y="3857628"/>
            <a:ext cx="1258887" cy="611187"/>
          </a:xfrm>
          <a:prstGeom prst="rect">
            <a:avLst/>
          </a:prstGeom>
          <a:noFill/>
          <a:ln w="9525">
            <a:noFill/>
            <a:miter lim="800000"/>
            <a:headEnd/>
            <a:tailEnd/>
          </a:ln>
        </p:spPr>
      </p:pic>
      <p:pic>
        <p:nvPicPr>
          <p:cNvPr id="10" name="Picture 27"/>
          <p:cNvPicPr>
            <a:picLocks noChangeAspect="1" noChangeArrowheads="1"/>
          </p:cNvPicPr>
          <p:nvPr/>
        </p:nvPicPr>
        <p:blipFill>
          <a:blip r:embed="rId4" cstate="print"/>
          <a:srcRect/>
          <a:stretch>
            <a:fillRect/>
          </a:stretch>
        </p:blipFill>
        <p:spPr bwMode="auto">
          <a:xfrm>
            <a:off x="857224" y="4653136"/>
            <a:ext cx="723900" cy="711200"/>
          </a:xfrm>
          <a:prstGeom prst="rect">
            <a:avLst/>
          </a:prstGeom>
          <a:noFill/>
          <a:ln w="9525">
            <a:noFill/>
            <a:miter lim="800000"/>
            <a:headEnd/>
            <a:tailEnd/>
          </a:ln>
        </p:spPr>
      </p:pic>
      <p:pic>
        <p:nvPicPr>
          <p:cNvPr id="11" name="Picture 28" descr="gsdi_logo"/>
          <p:cNvPicPr>
            <a:picLocks noChangeAspect="1" noChangeArrowheads="1"/>
          </p:cNvPicPr>
          <p:nvPr/>
        </p:nvPicPr>
        <p:blipFill>
          <a:blip r:embed="rId5" cstate="print"/>
          <a:srcRect/>
          <a:stretch>
            <a:fillRect/>
          </a:stretch>
        </p:blipFill>
        <p:spPr bwMode="auto">
          <a:xfrm>
            <a:off x="642910" y="5589041"/>
            <a:ext cx="1163638" cy="5762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LOGO IDESC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144463" y="115888"/>
            <a:ext cx="1258887" cy="611187"/>
          </a:xfrm>
          <a:prstGeom prst="rect">
            <a:avLst/>
          </a:prstGeom>
          <a:noFill/>
          <a:ln w="9525">
            <a:noFill/>
            <a:miter lim="800000"/>
            <a:headEnd/>
            <a:tailEnd/>
          </a:ln>
        </p:spPr>
      </p:pic>
      <p:sp>
        <p:nvSpPr>
          <p:cNvPr id="3" name="Rectangle 9"/>
          <p:cNvSpPr>
            <a:spLocks noChangeArrowheads="1"/>
          </p:cNvSpPr>
          <p:nvPr/>
        </p:nvSpPr>
        <p:spPr bwMode="auto">
          <a:xfrm>
            <a:off x="928662" y="1928802"/>
            <a:ext cx="4681537" cy="3743325"/>
          </a:xfrm>
          <a:prstGeom prst="rect">
            <a:avLst/>
          </a:prstGeom>
          <a:noFill/>
          <a:ln w="9525">
            <a:noFill/>
            <a:miter lim="800000"/>
            <a:headEnd/>
            <a:tailEnd/>
          </a:ln>
        </p:spPr>
        <p:txBody>
          <a:bodyPr/>
          <a:lstStyle/>
          <a:p>
            <a:pPr marL="342900" indent="-342900" algn="just" eaLnBrk="0" hangingPunct="0">
              <a:spcBef>
                <a:spcPct val="20000"/>
              </a:spcBef>
              <a:buFontTx/>
              <a:buChar char="•"/>
              <a:tabLst>
                <a:tab pos="360363" algn="l"/>
              </a:tabLst>
              <a:defRPr/>
            </a:pPr>
            <a:r>
              <a:rPr lang="es-MX" sz="2000" dirty="0">
                <a:latin typeface="Comic Sans MS" pitchFamily="66" charset="0"/>
              </a:rPr>
              <a:t>	Dan información para toma de decisiones de un consumidor.</a:t>
            </a:r>
          </a:p>
          <a:p>
            <a:pPr marL="342900" indent="-342900" algn="just" eaLnBrk="0" hangingPunct="0">
              <a:spcBef>
                <a:spcPct val="20000"/>
              </a:spcBef>
              <a:buFontTx/>
              <a:buChar char="•"/>
              <a:tabLst>
                <a:tab pos="360363" algn="l"/>
              </a:tabLst>
              <a:defRPr/>
            </a:pPr>
            <a:r>
              <a:rPr lang="es-MX" sz="2000" dirty="0">
                <a:latin typeface="Comic Sans MS" pitchFamily="66" charset="0"/>
              </a:rPr>
              <a:t>Sin la etiqueta la aptitud de uso es desconocida.</a:t>
            </a:r>
          </a:p>
          <a:p>
            <a:pPr marL="342900" indent="-342900" algn="just" eaLnBrk="0" hangingPunct="0">
              <a:spcBef>
                <a:spcPct val="20000"/>
              </a:spcBef>
              <a:buFontTx/>
              <a:buChar char="•"/>
              <a:tabLst>
                <a:tab pos="360363" algn="l"/>
              </a:tabLst>
              <a:defRPr/>
            </a:pPr>
            <a:r>
              <a:rPr lang="es-MX" sz="2000" dirty="0">
                <a:latin typeface="Comic Sans MS" pitchFamily="66" charset="0"/>
              </a:rPr>
              <a:t>Antes de poder usar los datos, se puede gastar una gran cantidad de tiempo tratando de descubrir su existencia.</a:t>
            </a:r>
          </a:p>
          <a:p>
            <a:pPr marL="342900" indent="-342900" algn="just" eaLnBrk="0" hangingPunct="0">
              <a:spcBef>
                <a:spcPct val="20000"/>
              </a:spcBef>
              <a:buFontTx/>
              <a:buChar char="•"/>
              <a:tabLst>
                <a:tab pos="360363" algn="l"/>
              </a:tabLst>
              <a:defRPr/>
            </a:pPr>
            <a:r>
              <a:rPr lang="es-MX" sz="2000" dirty="0">
                <a:latin typeface="Comic Sans MS" pitchFamily="66" charset="0"/>
              </a:rPr>
              <a:t>Una vez creado, los datos pueden viajar casi instantáneamente a través de la red.</a:t>
            </a:r>
          </a:p>
        </p:txBody>
      </p:sp>
      <p:grpSp>
        <p:nvGrpSpPr>
          <p:cNvPr id="4" name="Group 16"/>
          <p:cNvGrpSpPr>
            <a:grpSpLocks/>
          </p:cNvGrpSpPr>
          <p:nvPr/>
        </p:nvGrpSpPr>
        <p:grpSpPr bwMode="auto">
          <a:xfrm>
            <a:off x="6548453" y="3074977"/>
            <a:ext cx="1201737" cy="1352550"/>
            <a:chOff x="4052" y="1857"/>
            <a:chExt cx="824" cy="938"/>
          </a:xfrm>
        </p:grpSpPr>
        <p:pic>
          <p:nvPicPr>
            <p:cNvPr id="5" name="Picture 17" descr="120px-Nuvola_filesystems_trashcan_full">
              <a:hlinkClick r:id="rId3" tooltip="Nuvola filesystems trashcan full.png"/>
            </p:cNvPr>
            <p:cNvPicPr>
              <a:picLocks noChangeAspect="1" noChangeArrowheads="1"/>
            </p:cNvPicPr>
            <p:nvPr/>
          </p:nvPicPr>
          <p:blipFill>
            <a:blip r:embed="rId4" cstate="print"/>
            <a:srcRect/>
            <a:stretch>
              <a:fillRect/>
            </a:stretch>
          </p:blipFill>
          <p:spPr bwMode="auto">
            <a:xfrm>
              <a:off x="4052" y="1971"/>
              <a:ext cx="824" cy="824"/>
            </a:xfrm>
            <a:prstGeom prst="rect">
              <a:avLst/>
            </a:prstGeom>
            <a:noFill/>
            <a:ln w="9525">
              <a:noFill/>
              <a:miter lim="800000"/>
              <a:headEnd/>
              <a:tailEnd/>
            </a:ln>
          </p:spPr>
        </p:pic>
        <p:pic>
          <p:nvPicPr>
            <p:cNvPr id="6" name="Picture 18" descr="120px-Nuvola_filesystems_file_temporary">
              <a:hlinkClick r:id="rId5" tooltip="Nuvola filesystems file temporary.png"/>
            </p:cNvPr>
            <p:cNvPicPr>
              <a:picLocks noChangeAspect="1" noChangeArrowheads="1"/>
            </p:cNvPicPr>
            <p:nvPr/>
          </p:nvPicPr>
          <p:blipFill>
            <a:blip r:embed="rId6" cstate="print"/>
            <a:srcRect/>
            <a:stretch>
              <a:fillRect/>
            </a:stretch>
          </p:blipFill>
          <p:spPr bwMode="auto">
            <a:xfrm rot="-2040000">
              <a:off x="4267" y="1857"/>
              <a:ext cx="382" cy="382"/>
            </a:xfrm>
            <a:prstGeom prst="rect">
              <a:avLst/>
            </a:prstGeom>
            <a:noFill/>
            <a:ln w="9525">
              <a:noFill/>
              <a:miter lim="800000"/>
              <a:headEnd/>
              <a:tailEnd/>
            </a:ln>
          </p:spPr>
        </p:pic>
      </p:grpSp>
      <p:pic>
        <p:nvPicPr>
          <p:cNvPr id="7" name="Picture 19" descr="120px-Crystal_Clear_Sharemanager">
            <a:hlinkClick r:id="rId7" tooltip="Crystal Clear Sharemanager.png"/>
          </p:cNvPr>
          <p:cNvPicPr>
            <a:picLocks noChangeAspect="1" noChangeArrowheads="1"/>
          </p:cNvPicPr>
          <p:nvPr/>
        </p:nvPicPr>
        <p:blipFill>
          <a:blip r:embed="rId8" cstate="print"/>
          <a:srcRect/>
          <a:stretch>
            <a:fillRect/>
          </a:stretch>
        </p:blipFill>
        <p:spPr bwMode="auto">
          <a:xfrm>
            <a:off x="6715140" y="1857364"/>
            <a:ext cx="873125" cy="873125"/>
          </a:xfrm>
          <a:prstGeom prst="rect">
            <a:avLst/>
          </a:prstGeom>
          <a:noFill/>
          <a:ln w="9525">
            <a:noFill/>
            <a:miter lim="800000"/>
            <a:headEnd/>
            <a:tailEnd/>
          </a:ln>
        </p:spPr>
      </p:pic>
      <p:pic>
        <p:nvPicPr>
          <p:cNvPr id="8" name="Picture 20" descr="120px-Nuvola_apps_usb">
            <a:hlinkClick r:id="rId9" tooltip="Nuvola apps usb.png"/>
          </p:cNvPr>
          <p:cNvPicPr>
            <a:picLocks noChangeAspect="1" noChangeArrowheads="1"/>
          </p:cNvPicPr>
          <p:nvPr/>
        </p:nvPicPr>
        <p:blipFill>
          <a:blip r:embed="rId10" cstate="print"/>
          <a:srcRect/>
          <a:stretch>
            <a:fillRect/>
          </a:stretch>
        </p:blipFill>
        <p:spPr bwMode="auto">
          <a:xfrm>
            <a:off x="6621478" y="4508489"/>
            <a:ext cx="1143000" cy="1143000"/>
          </a:xfrm>
          <a:prstGeom prst="rect">
            <a:avLst/>
          </a:prstGeom>
          <a:noFill/>
          <a:ln w="9525">
            <a:noFill/>
            <a:miter lim="800000"/>
            <a:headEnd/>
            <a:tailEnd/>
          </a:ln>
        </p:spPr>
      </p:pic>
      <p:pic>
        <p:nvPicPr>
          <p:cNvPr id="9" name="Picture 21" descr="interrogacion">
            <a:hlinkClick r:id="rId11"/>
          </p:cNvPr>
          <p:cNvPicPr>
            <a:picLocks noChangeAspect="1" noChangeArrowheads="1"/>
          </p:cNvPicPr>
          <p:nvPr/>
        </p:nvPicPr>
        <p:blipFill>
          <a:blip r:embed="rId12" cstate="print">
            <a:clrChange>
              <a:clrFrom>
                <a:srgbClr val="FEFEFE"/>
              </a:clrFrom>
              <a:clrTo>
                <a:srgbClr val="FEFEFE">
                  <a:alpha val="0"/>
                </a:srgbClr>
              </a:clrTo>
            </a:clrChange>
          </a:blip>
          <a:srcRect/>
          <a:stretch>
            <a:fillRect/>
          </a:stretch>
        </p:blipFill>
        <p:spPr bwMode="auto">
          <a:xfrm>
            <a:off x="7362840" y="1785927"/>
            <a:ext cx="914400" cy="914400"/>
          </a:xfrm>
          <a:prstGeom prst="rect">
            <a:avLst/>
          </a:prstGeom>
          <a:noFill/>
          <a:ln w="9525">
            <a:noFill/>
            <a:miter lim="800000"/>
            <a:headEnd/>
            <a:tailEnd/>
          </a:ln>
        </p:spPr>
      </p:pic>
      <p:pic>
        <p:nvPicPr>
          <p:cNvPr id="10" name="Picture 22" descr="interrogacion">
            <a:hlinkClick r:id="rId11"/>
          </p:cNvPr>
          <p:cNvPicPr>
            <a:picLocks noChangeAspect="1" noChangeArrowheads="1"/>
          </p:cNvPicPr>
          <p:nvPr/>
        </p:nvPicPr>
        <p:blipFill>
          <a:blip r:embed="rId13" cstate="print">
            <a:clrChange>
              <a:clrFrom>
                <a:srgbClr val="FEFEFE"/>
              </a:clrFrom>
              <a:clrTo>
                <a:srgbClr val="FEFEFE">
                  <a:alpha val="0"/>
                </a:srgbClr>
              </a:clrTo>
            </a:clrChange>
          </a:blip>
          <a:srcRect/>
          <a:stretch>
            <a:fillRect/>
          </a:stretch>
        </p:blipFill>
        <p:spPr bwMode="auto">
          <a:xfrm>
            <a:off x="5996003" y="1857364"/>
            <a:ext cx="914400" cy="914400"/>
          </a:xfrm>
          <a:prstGeom prst="rect">
            <a:avLst/>
          </a:prstGeom>
          <a:noFill/>
          <a:ln w="9525">
            <a:noFill/>
            <a:miter lim="800000"/>
            <a:headEnd/>
            <a:tailEnd/>
          </a:ln>
        </p:spPr>
      </p:pic>
      <p:sp>
        <p:nvSpPr>
          <p:cNvPr id="13" name="1 Título"/>
          <p:cNvSpPr txBox="1">
            <a:spLocks/>
          </p:cNvSpPr>
          <p:nvPr/>
        </p:nvSpPr>
        <p:spPr bwMode="auto">
          <a:xfrm>
            <a:off x="3276600" y="44450"/>
            <a:ext cx="5795963" cy="428625"/>
          </a:xfrm>
          <a:prstGeom prst="rect">
            <a:avLst/>
          </a:prstGeom>
          <a:noFill/>
          <a:ln w="9525">
            <a:noFill/>
            <a:miter lim="800000"/>
            <a:headEnd/>
            <a:tailEnd/>
          </a:ln>
        </p:spPr>
        <p:txBody>
          <a:bodyPr anchor="ctr"/>
          <a:lstStyle/>
          <a:p>
            <a:pPr algn="r" eaLnBrk="0" hangingPunct="0"/>
            <a:r>
              <a:rPr lang="es-ES" sz="1400" u="sng" dirty="0" smtClean="0">
                <a:solidFill>
                  <a:srgbClr val="953735"/>
                </a:solidFill>
                <a:latin typeface="Bauhaus 93" pitchFamily="82" charset="0"/>
              </a:rPr>
              <a:t>ESTÁNDARES INFORMACIÓN GEOGRÁFICA – METADATOS GEOGRÁFICOS</a:t>
            </a:r>
            <a:endParaRPr lang="es-ES" sz="1400" u="sng" dirty="0">
              <a:solidFill>
                <a:srgbClr val="953735"/>
              </a:solidFill>
              <a:latin typeface="Bauhaus 93" pitchFamily="82" charset="0"/>
            </a:endParaRPr>
          </a:p>
        </p:txBody>
      </p:sp>
      <p:sp>
        <p:nvSpPr>
          <p:cNvPr id="14" name="13 CuadroTexto"/>
          <p:cNvSpPr txBox="1"/>
          <p:nvPr/>
        </p:nvSpPr>
        <p:spPr>
          <a:xfrm>
            <a:off x="785818" y="785794"/>
            <a:ext cx="8215338" cy="769441"/>
          </a:xfrm>
          <a:prstGeom prst="rect">
            <a:avLst/>
          </a:prstGeom>
          <a:noFill/>
        </p:spPr>
        <p:txBody>
          <a:bodyPr wrap="square" rtlCol="0">
            <a:spAutoFit/>
          </a:bodyPr>
          <a:lstStyle/>
          <a:p>
            <a:pPr eaLnBrk="0" hangingPunct="0">
              <a:defRPr/>
            </a:pPr>
            <a:r>
              <a:rPr lang="es-CO" sz="3200" dirty="0" smtClean="0">
                <a:solidFill>
                  <a:schemeClr val="tx2"/>
                </a:solidFill>
                <a:effectLst>
                  <a:outerShdw blurRad="38100" dist="38100" dir="2700000" algn="tl">
                    <a:srgbClr val="000000">
                      <a:alpha val="43137"/>
                    </a:srgbClr>
                  </a:outerShdw>
                </a:effectLst>
                <a:latin typeface="Comic Sans MS" pitchFamily="66" charset="0"/>
                <a:cs typeface="Arial" charset="0"/>
              </a:rPr>
              <a:t>Metadato Geográfico - </a:t>
            </a:r>
            <a:r>
              <a:rPr lang="es-CO" sz="4400" dirty="0" smtClean="0">
                <a:solidFill>
                  <a:schemeClr val="tx2"/>
                </a:solidFill>
                <a:effectLst>
                  <a:outerShdw blurRad="38100" dist="38100" dir="2700000" algn="tl">
                    <a:srgbClr val="000000">
                      <a:alpha val="43137"/>
                    </a:srgbClr>
                  </a:outerShdw>
                </a:effectLst>
                <a:latin typeface="Comic Sans MS" pitchFamily="66" charset="0"/>
                <a:cs typeface="Arial" charset="0"/>
              </a:rPr>
              <a:t>Importancia</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Diseño predetermin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Diseño predeterminado">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iseño predeterminad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iseño predeterminado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iseño predeterminado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iseño predeterminado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iseño predeterminado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iseño predeterminado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iseño predeterminado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iseño predeterminado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iseño predeterminado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iseño predeterminado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iseño predeterminado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iseño predeterminado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Diseño personalizad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ema d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2121</TotalTime>
  <Words>3548</Words>
  <Application>Microsoft Office PowerPoint</Application>
  <PresentationFormat>Presentación en pantalla (4:3)</PresentationFormat>
  <Paragraphs>638</Paragraphs>
  <Slides>69</Slides>
  <Notes>4</Notes>
  <HiddenSlides>0</HiddenSlides>
  <MMClips>0</MMClips>
  <ScaleCrop>false</ScaleCrop>
  <HeadingPairs>
    <vt:vector size="6" baseType="variant">
      <vt:variant>
        <vt:lpstr>Tema</vt:lpstr>
      </vt:variant>
      <vt:variant>
        <vt:i4>3</vt:i4>
      </vt:variant>
      <vt:variant>
        <vt:lpstr>Servidores OLE incrustados</vt:lpstr>
      </vt:variant>
      <vt:variant>
        <vt:i4>1</vt:i4>
      </vt:variant>
      <vt:variant>
        <vt:lpstr>Títulos de diapositiva</vt:lpstr>
      </vt:variant>
      <vt:variant>
        <vt:i4>69</vt:i4>
      </vt:variant>
    </vt:vector>
  </HeadingPairs>
  <TitlesOfParts>
    <vt:vector size="73" baseType="lpstr">
      <vt:lpstr>Diseño predeterminado</vt:lpstr>
      <vt:lpstr>Diseño personalizado</vt:lpstr>
      <vt:lpstr>1_Diseño personalizado</vt:lpstr>
      <vt:lpstr>Visio</vt:lpstr>
      <vt:lpstr>Diapositiva 1</vt:lpstr>
      <vt:lpstr>Diapositiva 2</vt:lpstr>
      <vt:lpstr>Diapositiva 3</vt:lpstr>
      <vt:lpstr>Qué ES?</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lpstr>Diapositiva 37</vt:lpstr>
      <vt:lpstr>Diapositiva 38</vt:lpstr>
      <vt:lpstr>Diapositiva 39</vt:lpstr>
      <vt:lpstr>Diapositiva 40</vt:lpstr>
      <vt:lpstr>Diapositiva 41</vt:lpstr>
      <vt:lpstr>Diapositiva 42</vt:lpstr>
      <vt:lpstr>Diapositiva 43</vt:lpstr>
      <vt:lpstr>Diapositiva 44</vt:lpstr>
      <vt:lpstr>Diapositiva 45</vt:lpstr>
      <vt:lpstr>Diapositiva 46</vt:lpstr>
      <vt:lpstr>Diapositiva 47</vt:lpstr>
      <vt:lpstr>Diapositiva 48</vt:lpstr>
      <vt:lpstr>Diapositiva 49</vt:lpstr>
      <vt:lpstr>Diapositiva 50</vt:lpstr>
      <vt:lpstr>Diapositiva 51</vt:lpstr>
      <vt:lpstr>Diapositiva 52</vt:lpstr>
      <vt:lpstr>Diapositiva 53</vt:lpstr>
      <vt:lpstr>Diapositiva 54</vt:lpstr>
      <vt:lpstr>Diapositiva 55</vt:lpstr>
      <vt:lpstr>Diapositiva 56</vt:lpstr>
      <vt:lpstr>Diapositiva 57</vt:lpstr>
      <vt:lpstr>Diapositiva 58</vt:lpstr>
      <vt:lpstr>Diapositiva 59</vt:lpstr>
      <vt:lpstr>Diapositiva 60</vt:lpstr>
      <vt:lpstr>Diapositiva 61</vt:lpstr>
      <vt:lpstr>Diapositiva 62</vt:lpstr>
      <vt:lpstr>Diapositiva 63</vt:lpstr>
      <vt:lpstr>Diapositiva 64</vt:lpstr>
      <vt:lpstr>Diapositiva 65</vt:lpstr>
      <vt:lpstr>Diapositiva 66</vt:lpstr>
      <vt:lpstr>Diapositiva 67</vt:lpstr>
      <vt:lpstr>Diapositiva 68</vt:lpstr>
      <vt:lpstr>Diapositiva 69</vt:lpstr>
    </vt:vector>
  </TitlesOfParts>
  <Company>Windows uE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usuario</dc:creator>
  <cp:lastModifiedBy>IDESC_JL</cp:lastModifiedBy>
  <cp:revision>253</cp:revision>
  <dcterms:created xsi:type="dcterms:W3CDTF">2009-04-15T17:08:47Z</dcterms:created>
  <dcterms:modified xsi:type="dcterms:W3CDTF">2012-07-30T22:21:23Z</dcterms:modified>
</cp:coreProperties>
</file>